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121"/>
  </p:notesMasterIdLst>
  <p:sldIdLst>
    <p:sldId id="308" r:id="rId2"/>
    <p:sldId id="642" r:id="rId3"/>
    <p:sldId id="643" r:id="rId4"/>
    <p:sldId id="644" r:id="rId5"/>
    <p:sldId id="645" r:id="rId6"/>
    <p:sldId id="664" r:id="rId7"/>
    <p:sldId id="725" r:id="rId8"/>
    <p:sldId id="649" r:id="rId9"/>
    <p:sldId id="724" r:id="rId10"/>
    <p:sldId id="726" r:id="rId11"/>
    <p:sldId id="727" r:id="rId12"/>
    <p:sldId id="728" r:id="rId13"/>
    <p:sldId id="729" r:id="rId14"/>
    <p:sldId id="731" r:id="rId15"/>
    <p:sldId id="735" r:id="rId16"/>
    <p:sldId id="734" r:id="rId17"/>
    <p:sldId id="736" r:id="rId18"/>
    <p:sldId id="737" r:id="rId19"/>
    <p:sldId id="738" r:id="rId20"/>
    <p:sldId id="652" r:id="rId21"/>
    <p:sldId id="658" r:id="rId22"/>
    <p:sldId id="681" r:id="rId23"/>
    <p:sldId id="739" r:id="rId24"/>
    <p:sldId id="740" r:id="rId25"/>
    <p:sldId id="659" r:id="rId26"/>
    <p:sldId id="682" r:id="rId27"/>
    <p:sldId id="733" r:id="rId28"/>
    <p:sldId id="741" r:id="rId29"/>
    <p:sldId id="743" r:id="rId30"/>
    <p:sldId id="683" r:id="rId31"/>
    <p:sldId id="684" r:id="rId32"/>
    <p:sldId id="685" r:id="rId33"/>
    <p:sldId id="744" r:id="rId34"/>
    <p:sldId id="742" r:id="rId35"/>
    <p:sldId id="745" r:id="rId36"/>
    <p:sldId id="746" r:id="rId37"/>
    <p:sldId id="749" r:id="rId38"/>
    <p:sldId id="748" r:id="rId39"/>
    <p:sldId id="750" r:id="rId40"/>
    <p:sldId id="751" r:id="rId41"/>
    <p:sldId id="752" r:id="rId42"/>
    <p:sldId id="657" r:id="rId43"/>
    <p:sldId id="754" r:id="rId44"/>
    <p:sldId id="732" r:id="rId45"/>
    <p:sldId id="755" r:id="rId46"/>
    <p:sldId id="756" r:id="rId47"/>
    <p:sldId id="757" r:id="rId48"/>
    <p:sldId id="758" r:id="rId49"/>
    <p:sldId id="660" r:id="rId50"/>
    <p:sldId id="759" r:id="rId51"/>
    <p:sldId id="687" r:id="rId52"/>
    <p:sldId id="688" r:id="rId53"/>
    <p:sldId id="689" r:id="rId54"/>
    <p:sldId id="760" r:id="rId55"/>
    <p:sldId id="761" r:id="rId56"/>
    <p:sldId id="762" r:id="rId57"/>
    <p:sldId id="1164" r:id="rId58"/>
    <p:sldId id="710" r:id="rId59"/>
    <p:sldId id="661" r:id="rId60"/>
    <p:sldId id="753" r:id="rId61"/>
    <p:sldId id="764" r:id="rId62"/>
    <p:sldId id="765" r:id="rId63"/>
    <p:sldId id="766" r:id="rId64"/>
    <p:sldId id="763" r:id="rId65"/>
    <p:sldId id="768" r:id="rId66"/>
    <p:sldId id="769" r:id="rId67"/>
    <p:sldId id="770" r:id="rId68"/>
    <p:sldId id="771" r:id="rId69"/>
    <p:sldId id="691" r:id="rId70"/>
    <p:sldId id="692" r:id="rId71"/>
    <p:sldId id="693" r:id="rId72"/>
    <p:sldId id="767" r:id="rId73"/>
    <p:sldId id="773" r:id="rId74"/>
    <p:sldId id="662" r:id="rId75"/>
    <p:sldId id="694" r:id="rId76"/>
    <p:sldId id="772" r:id="rId77"/>
    <p:sldId id="695" r:id="rId78"/>
    <p:sldId id="696" r:id="rId79"/>
    <p:sldId id="697" r:id="rId80"/>
    <p:sldId id="774" r:id="rId81"/>
    <p:sldId id="747" r:id="rId82"/>
    <p:sldId id="776" r:id="rId83"/>
    <p:sldId id="775" r:id="rId84"/>
    <p:sldId id="778" r:id="rId85"/>
    <p:sldId id="777" r:id="rId86"/>
    <p:sldId id="779" r:id="rId87"/>
    <p:sldId id="780" r:id="rId88"/>
    <p:sldId id="782" r:id="rId89"/>
    <p:sldId id="781" r:id="rId90"/>
    <p:sldId id="784" r:id="rId91"/>
    <p:sldId id="785" r:id="rId92"/>
    <p:sldId id="786" r:id="rId93"/>
    <p:sldId id="712" r:id="rId94"/>
    <p:sldId id="783" r:id="rId95"/>
    <p:sldId id="789" r:id="rId96"/>
    <p:sldId id="790" r:id="rId97"/>
    <p:sldId id="788" r:id="rId98"/>
    <p:sldId id="663" r:id="rId99"/>
    <p:sldId id="792" r:id="rId100"/>
    <p:sldId id="796" r:id="rId101"/>
    <p:sldId id="791" r:id="rId102"/>
    <p:sldId id="797" r:id="rId103"/>
    <p:sldId id="798" r:id="rId104"/>
    <p:sldId id="799" r:id="rId105"/>
    <p:sldId id="794" r:id="rId106"/>
    <p:sldId id="795" r:id="rId107"/>
    <p:sldId id="800" r:id="rId108"/>
    <p:sldId id="793" r:id="rId109"/>
    <p:sldId id="787" r:id="rId110"/>
    <p:sldId id="802" r:id="rId111"/>
    <p:sldId id="803" r:id="rId112"/>
    <p:sldId id="804" r:id="rId113"/>
    <p:sldId id="806" r:id="rId114"/>
    <p:sldId id="1159" r:id="rId115"/>
    <p:sldId id="1160" r:id="rId116"/>
    <p:sldId id="1161" r:id="rId117"/>
    <p:sldId id="1162" r:id="rId118"/>
    <p:sldId id="1163" r:id="rId119"/>
    <p:sldId id="622" r:id="rId120"/>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BCBCBC"/>
    <a:srgbClr val="50A3A7"/>
    <a:srgbClr val="0057A2"/>
    <a:srgbClr val="993300"/>
    <a:srgbClr val="FF9933"/>
    <a:srgbClr val="FFFFCC"/>
    <a:srgbClr val="FFCC66"/>
    <a:srgbClr val="006600"/>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515" autoAdjust="0"/>
    <p:restoredTop sz="94061" autoAdjust="0"/>
  </p:normalViewPr>
  <p:slideViewPr>
    <p:cSldViewPr snapToGrid="0">
      <p:cViewPr varScale="1">
        <p:scale>
          <a:sx n="66" d="100"/>
          <a:sy n="66" d="100"/>
        </p:scale>
        <p:origin x="636" y="66"/>
      </p:cViewPr>
      <p:guideLst>
        <p:guide orient="horz" pos="3680"/>
        <p:guide pos="3840"/>
      </p:guideLst>
    </p:cSldViewPr>
  </p:slideViewPr>
  <p:notesTextViewPr>
    <p:cViewPr>
      <p:scale>
        <a:sx n="1" d="1"/>
        <a:sy n="1" d="1"/>
      </p:scale>
      <p:origin x="0" y="-516"/>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5/31/2026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2793291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a:t>
            </a:fld>
            <a:endParaRPr lang="en-US"/>
          </a:p>
        </p:txBody>
      </p:sp>
    </p:spTree>
    <p:extLst>
      <p:ext uri="{BB962C8B-B14F-4D97-AF65-F5344CB8AC3E}">
        <p14:creationId xmlns:p14="http://schemas.microsoft.com/office/powerpoint/2010/main" val="2639697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a:t>
            </a:fld>
            <a:endParaRPr lang="en-US"/>
          </a:p>
        </p:txBody>
      </p:sp>
    </p:spTree>
    <p:extLst>
      <p:ext uri="{BB962C8B-B14F-4D97-AF65-F5344CB8AC3E}">
        <p14:creationId xmlns:p14="http://schemas.microsoft.com/office/powerpoint/2010/main" val="33146539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20</a:t>
            </a:fld>
            <a:endParaRPr lang="en-US"/>
          </a:p>
        </p:txBody>
      </p:sp>
    </p:spTree>
    <p:extLst>
      <p:ext uri="{BB962C8B-B14F-4D97-AF65-F5344CB8AC3E}">
        <p14:creationId xmlns:p14="http://schemas.microsoft.com/office/powerpoint/2010/main" val="15044288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22</a:t>
            </a:fld>
            <a:endParaRPr lang="en-US"/>
          </a:p>
        </p:txBody>
      </p:sp>
    </p:spTree>
    <p:extLst>
      <p:ext uri="{BB962C8B-B14F-4D97-AF65-F5344CB8AC3E}">
        <p14:creationId xmlns:p14="http://schemas.microsoft.com/office/powerpoint/2010/main" val="1188830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24</a:t>
            </a:fld>
            <a:endParaRPr lang="en-US"/>
          </a:p>
        </p:txBody>
      </p:sp>
    </p:spTree>
    <p:extLst>
      <p:ext uri="{BB962C8B-B14F-4D97-AF65-F5344CB8AC3E}">
        <p14:creationId xmlns:p14="http://schemas.microsoft.com/office/powerpoint/2010/main" val="30506300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20749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26</a:t>
            </a:fld>
            <a:endParaRPr lang="en-US"/>
          </a:p>
        </p:txBody>
      </p:sp>
    </p:spTree>
    <p:extLst>
      <p:ext uri="{BB962C8B-B14F-4D97-AF65-F5344CB8AC3E}">
        <p14:creationId xmlns:p14="http://schemas.microsoft.com/office/powerpoint/2010/main" val="3258622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28</a:t>
            </a:fld>
            <a:endParaRPr lang="en-US"/>
          </a:p>
        </p:txBody>
      </p:sp>
    </p:spTree>
    <p:extLst>
      <p:ext uri="{BB962C8B-B14F-4D97-AF65-F5344CB8AC3E}">
        <p14:creationId xmlns:p14="http://schemas.microsoft.com/office/powerpoint/2010/main" val="15171592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30</a:t>
            </a:fld>
            <a:endParaRPr lang="en-US"/>
          </a:p>
        </p:txBody>
      </p:sp>
    </p:spTree>
    <p:extLst>
      <p:ext uri="{BB962C8B-B14F-4D97-AF65-F5344CB8AC3E}">
        <p14:creationId xmlns:p14="http://schemas.microsoft.com/office/powerpoint/2010/main" val="39328368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32</a:t>
            </a:fld>
            <a:endParaRPr lang="en-US"/>
          </a:p>
        </p:txBody>
      </p:sp>
    </p:spTree>
    <p:extLst>
      <p:ext uri="{BB962C8B-B14F-4D97-AF65-F5344CB8AC3E}">
        <p14:creationId xmlns:p14="http://schemas.microsoft.com/office/powerpoint/2010/main" val="2006470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25229064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34</a:t>
            </a:fld>
            <a:endParaRPr lang="en-US"/>
          </a:p>
        </p:txBody>
      </p:sp>
    </p:spTree>
    <p:extLst>
      <p:ext uri="{BB962C8B-B14F-4D97-AF65-F5344CB8AC3E}">
        <p14:creationId xmlns:p14="http://schemas.microsoft.com/office/powerpoint/2010/main" val="1862320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36</a:t>
            </a:fld>
            <a:endParaRPr lang="en-US"/>
          </a:p>
        </p:txBody>
      </p:sp>
    </p:spTree>
    <p:extLst>
      <p:ext uri="{BB962C8B-B14F-4D97-AF65-F5344CB8AC3E}">
        <p14:creationId xmlns:p14="http://schemas.microsoft.com/office/powerpoint/2010/main" val="34766012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38</a:t>
            </a:fld>
            <a:endParaRPr lang="en-US"/>
          </a:p>
        </p:txBody>
      </p:sp>
    </p:spTree>
    <p:extLst>
      <p:ext uri="{BB962C8B-B14F-4D97-AF65-F5344CB8AC3E}">
        <p14:creationId xmlns:p14="http://schemas.microsoft.com/office/powerpoint/2010/main" val="10909736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40</a:t>
            </a:fld>
            <a:endParaRPr lang="en-US"/>
          </a:p>
        </p:txBody>
      </p:sp>
    </p:spTree>
    <p:extLst>
      <p:ext uri="{BB962C8B-B14F-4D97-AF65-F5344CB8AC3E}">
        <p14:creationId xmlns:p14="http://schemas.microsoft.com/office/powerpoint/2010/main" val="42754406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42</a:t>
            </a:fld>
            <a:endParaRPr lang="en-US"/>
          </a:p>
        </p:txBody>
      </p:sp>
    </p:spTree>
    <p:extLst>
      <p:ext uri="{BB962C8B-B14F-4D97-AF65-F5344CB8AC3E}">
        <p14:creationId xmlns:p14="http://schemas.microsoft.com/office/powerpoint/2010/main" val="8444450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43</a:t>
            </a:fld>
            <a:endParaRPr lang="en-US"/>
          </a:p>
        </p:txBody>
      </p:sp>
    </p:spTree>
    <p:extLst>
      <p:ext uri="{BB962C8B-B14F-4D97-AF65-F5344CB8AC3E}">
        <p14:creationId xmlns:p14="http://schemas.microsoft.com/office/powerpoint/2010/main" val="40565083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44</a:t>
            </a:fld>
            <a:endParaRPr lang="en-US"/>
          </a:p>
        </p:txBody>
      </p:sp>
    </p:spTree>
    <p:extLst>
      <p:ext uri="{BB962C8B-B14F-4D97-AF65-F5344CB8AC3E}">
        <p14:creationId xmlns:p14="http://schemas.microsoft.com/office/powerpoint/2010/main" val="30448656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45</a:t>
            </a:fld>
            <a:endParaRPr lang="en-US"/>
          </a:p>
        </p:txBody>
      </p:sp>
    </p:spTree>
    <p:extLst>
      <p:ext uri="{BB962C8B-B14F-4D97-AF65-F5344CB8AC3E}">
        <p14:creationId xmlns:p14="http://schemas.microsoft.com/office/powerpoint/2010/main" val="19887816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46</a:t>
            </a:fld>
            <a:endParaRPr lang="en-US"/>
          </a:p>
        </p:txBody>
      </p:sp>
    </p:spTree>
    <p:extLst>
      <p:ext uri="{BB962C8B-B14F-4D97-AF65-F5344CB8AC3E}">
        <p14:creationId xmlns:p14="http://schemas.microsoft.com/office/powerpoint/2010/main" val="4510899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48</a:t>
            </a:fld>
            <a:endParaRPr lang="en-US"/>
          </a:p>
        </p:txBody>
      </p:sp>
    </p:spTree>
    <p:extLst>
      <p:ext uri="{BB962C8B-B14F-4D97-AF65-F5344CB8AC3E}">
        <p14:creationId xmlns:p14="http://schemas.microsoft.com/office/powerpoint/2010/main" val="2053624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79822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7698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50</a:t>
            </a:fld>
            <a:endParaRPr lang="en-US"/>
          </a:p>
        </p:txBody>
      </p:sp>
    </p:spTree>
    <p:extLst>
      <p:ext uri="{BB962C8B-B14F-4D97-AF65-F5344CB8AC3E}">
        <p14:creationId xmlns:p14="http://schemas.microsoft.com/office/powerpoint/2010/main" val="29403411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52</a:t>
            </a:fld>
            <a:endParaRPr lang="en-US"/>
          </a:p>
        </p:txBody>
      </p:sp>
    </p:spTree>
    <p:extLst>
      <p:ext uri="{BB962C8B-B14F-4D97-AF65-F5344CB8AC3E}">
        <p14:creationId xmlns:p14="http://schemas.microsoft.com/office/powerpoint/2010/main" val="27189207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54</a:t>
            </a:fld>
            <a:endParaRPr lang="en-US"/>
          </a:p>
        </p:txBody>
      </p:sp>
    </p:spTree>
    <p:extLst>
      <p:ext uri="{BB962C8B-B14F-4D97-AF65-F5344CB8AC3E}">
        <p14:creationId xmlns:p14="http://schemas.microsoft.com/office/powerpoint/2010/main" val="19182065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56</a:t>
            </a:fld>
            <a:endParaRPr lang="en-US"/>
          </a:p>
        </p:txBody>
      </p:sp>
    </p:spTree>
    <p:extLst>
      <p:ext uri="{BB962C8B-B14F-4D97-AF65-F5344CB8AC3E}">
        <p14:creationId xmlns:p14="http://schemas.microsoft.com/office/powerpoint/2010/main" val="10749530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58</a:t>
            </a:fld>
            <a:endParaRPr lang="en-US"/>
          </a:p>
        </p:txBody>
      </p:sp>
    </p:spTree>
    <p:extLst>
      <p:ext uri="{BB962C8B-B14F-4D97-AF65-F5344CB8AC3E}">
        <p14:creationId xmlns:p14="http://schemas.microsoft.com/office/powerpoint/2010/main" val="33172534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251844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60</a:t>
            </a:fld>
            <a:endParaRPr lang="en-US"/>
          </a:p>
        </p:txBody>
      </p:sp>
    </p:spTree>
    <p:extLst>
      <p:ext uri="{BB962C8B-B14F-4D97-AF65-F5344CB8AC3E}">
        <p14:creationId xmlns:p14="http://schemas.microsoft.com/office/powerpoint/2010/main" val="8155774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62</a:t>
            </a:fld>
            <a:endParaRPr lang="en-US"/>
          </a:p>
        </p:txBody>
      </p:sp>
    </p:spTree>
    <p:extLst>
      <p:ext uri="{BB962C8B-B14F-4D97-AF65-F5344CB8AC3E}">
        <p14:creationId xmlns:p14="http://schemas.microsoft.com/office/powerpoint/2010/main" val="27485755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64</a:t>
            </a:fld>
            <a:endParaRPr lang="en-US"/>
          </a:p>
        </p:txBody>
      </p:sp>
    </p:spTree>
    <p:extLst>
      <p:ext uri="{BB962C8B-B14F-4D97-AF65-F5344CB8AC3E}">
        <p14:creationId xmlns:p14="http://schemas.microsoft.com/office/powerpoint/2010/main" val="468915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5</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66</a:t>
            </a:fld>
            <a:endParaRPr lang="en-US"/>
          </a:p>
        </p:txBody>
      </p:sp>
    </p:spTree>
    <p:extLst>
      <p:ext uri="{BB962C8B-B14F-4D97-AF65-F5344CB8AC3E}">
        <p14:creationId xmlns:p14="http://schemas.microsoft.com/office/powerpoint/2010/main" val="6426906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67</a:t>
            </a:fld>
            <a:endParaRPr lang="en-US"/>
          </a:p>
        </p:txBody>
      </p:sp>
    </p:spTree>
    <p:extLst>
      <p:ext uri="{BB962C8B-B14F-4D97-AF65-F5344CB8AC3E}">
        <p14:creationId xmlns:p14="http://schemas.microsoft.com/office/powerpoint/2010/main" val="6339104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68</a:t>
            </a:fld>
            <a:endParaRPr lang="en-US"/>
          </a:p>
        </p:txBody>
      </p:sp>
    </p:spTree>
    <p:extLst>
      <p:ext uri="{BB962C8B-B14F-4D97-AF65-F5344CB8AC3E}">
        <p14:creationId xmlns:p14="http://schemas.microsoft.com/office/powerpoint/2010/main" val="16669720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69</a:t>
            </a:fld>
            <a:endParaRPr lang="en-US"/>
          </a:p>
        </p:txBody>
      </p:sp>
    </p:spTree>
    <p:extLst>
      <p:ext uri="{BB962C8B-B14F-4D97-AF65-F5344CB8AC3E}">
        <p14:creationId xmlns:p14="http://schemas.microsoft.com/office/powerpoint/2010/main" val="38136152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70</a:t>
            </a:fld>
            <a:endParaRPr lang="en-US"/>
          </a:p>
        </p:txBody>
      </p:sp>
    </p:spTree>
    <p:extLst>
      <p:ext uri="{BB962C8B-B14F-4D97-AF65-F5344CB8AC3E}">
        <p14:creationId xmlns:p14="http://schemas.microsoft.com/office/powerpoint/2010/main" val="7549662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72</a:t>
            </a:fld>
            <a:endParaRPr lang="en-US"/>
          </a:p>
        </p:txBody>
      </p:sp>
    </p:spTree>
    <p:extLst>
      <p:ext uri="{BB962C8B-B14F-4D97-AF65-F5344CB8AC3E}">
        <p14:creationId xmlns:p14="http://schemas.microsoft.com/office/powerpoint/2010/main" val="11770677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8180435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75</a:t>
            </a:fld>
            <a:endParaRPr lang="en-US"/>
          </a:p>
        </p:txBody>
      </p:sp>
    </p:spTree>
    <p:extLst>
      <p:ext uri="{BB962C8B-B14F-4D97-AF65-F5344CB8AC3E}">
        <p14:creationId xmlns:p14="http://schemas.microsoft.com/office/powerpoint/2010/main" val="2977964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76</a:t>
            </a:fld>
            <a:endParaRPr lang="en-US"/>
          </a:p>
        </p:txBody>
      </p:sp>
    </p:spTree>
    <p:extLst>
      <p:ext uri="{BB962C8B-B14F-4D97-AF65-F5344CB8AC3E}">
        <p14:creationId xmlns:p14="http://schemas.microsoft.com/office/powerpoint/2010/main" val="22905849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78</a:t>
            </a:fld>
            <a:endParaRPr lang="en-US"/>
          </a:p>
        </p:txBody>
      </p:sp>
    </p:spTree>
    <p:extLst>
      <p:ext uri="{BB962C8B-B14F-4D97-AF65-F5344CB8AC3E}">
        <p14:creationId xmlns:p14="http://schemas.microsoft.com/office/powerpoint/2010/main" val="2965201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34932400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80</a:t>
            </a:fld>
            <a:endParaRPr lang="en-US"/>
          </a:p>
        </p:txBody>
      </p:sp>
    </p:spTree>
    <p:extLst>
      <p:ext uri="{BB962C8B-B14F-4D97-AF65-F5344CB8AC3E}">
        <p14:creationId xmlns:p14="http://schemas.microsoft.com/office/powerpoint/2010/main" val="23307865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82</a:t>
            </a:fld>
            <a:endParaRPr lang="en-US"/>
          </a:p>
        </p:txBody>
      </p:sp>
    </p:spTree>
    <p:extLst>
      <p:ext uri="{BB962C8B-B14F-4D97-AF65-F5344CB8AC3E}">
        <p14:creationId xmlns:p14="http://schemas.microsoft.com/office/powerpoint/2010/main" val="20369122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83</a:t>
            </a:fld>
            <a:endParaRPr lang="en-US"/>
          </a:p>
        </p:txBody>
      </p:sp>
    </p:spTree>
    <p:extLst>
      <p:ext uri="{BB962C8B-B14F-4D97-AF65-F5344CB8AC3E}">
        <p14:creationId xmlns:p14="http://schemas.microsoft.com/office/powerpoint/2010/main" val="38589253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84</a:t>
            </a:fld>
            <a:endParaRPr lang="en-US"/>
          </a:p>
        </p:txBody>
      </p:sp>
    </p:spTree>
    <p:extLst>
      <p:ext uri="{BB962C8B-B14F-4D97-AF65-F5344CB8AC3E}">
        <p14:creationId xmlns:p14="http://schemas.microsoft.com/office/powerpoint/2010/main" val="11421875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86</a:t>
            </a:fld>
            <a:endParaRPr lang="en-US"/>
          </a:p>
        </p:txBody>
      </p:sp>
    </p:spTree>
    <p:extLst>
      <p:ext uri="{BB962C8B-B14F-4D97-AF65-F5344CB8AC3E}">
        <p14:creationId xmlns:p14="http://schemas.microsoft.com/office/powerpoint/2010/main" val="12507995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88</a:t>
            </a:fld>
            <a:endParaRPr lang="en-US"/>
          </a:p>
        </p:txBody>
      </p:sp>
    </p:spTree>
    <p:extLst>
      <p:ext uri="{BB962C8B-B14F-4D97-AF65-F5344CB8AC3E}">
        <p14:creationId xmlns:p14="http://schemas.microsoft.com/office/powerpoint/2010/main" val="15356617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90</a:t>
            </a:fld>
            <a:endParaRPr lang="en-US"/>
          </a:p>
        </p:txBody>
      </p:sp>
    </p:spTree>
    <p:extLst>
      <p:ext uri="{BB962C8B-B14F-4D97-AF65-F5344CB8AC3E}">
        <p14:creationId xmlns:p14="http://schemas.microsoft.com/office/powerpoint/2010/main" val="24404598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92</a:t>
            </a:fld>
            <a:endParaRPr lang="en-US"/>
          </a:p>
        </p:txBody>
      </p:sp>
    </p:spTree>
    <p:extLst>
      <p:ext uri="{BB962C8B-B14F-4D97-AF65-F5344CB8AC3E}">
        <p14:creationId xmlns:p14="http://schemas.microsoft.com/office/powerpoint/2010/main" val="7040752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93</a:t>
            </a:fld>
            <a:endParaRPr lang="en-US"/>
          </a:p>
        </p:txBody>
      </p:sp>
    </p:spTree>
    <p:extLst>
      <p:ext uri="{BB962C8B-B14F-4D97-AF65-F5344CB8AC3E}">
        <p14:creationId xmlns:p14="http://schemas.microsoft.com/office/powerpoint/2010/main" val="39276673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94</a:t>
            </a:fld>
            <a:endParaRPr lang="en-US"/>
          </a:p>
        </p:txBody>
      </p:sp>
    </p:spTree>
    <p:extLst>
      <p:ext uri="{BB962C8B-B14F-4D97-AF65-F5344CB8AC3E}">
        <p14:creationId xmlns:p14="http://schemas.microsoft.com/office/powerpoint/2010/main" val="3770133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a:t>
            </a:fld>
            <a:endParaRPr lang="en-US"/>
          </a:p>
        </p:txBody>
      </p:sp>
    </p:spTree>
    <p:extLst>
      <p:ext uri="{BB962C8B-B14F-4D97-AF65-F5344CB8AC3E}">
        <p14:creationId xmlns:p14="http://schemas.microsoft.com/office/powerpoint/2010/main" val="201684940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96</a:t>
            </a:fld>
            <a:endParaRPr lang="en-US"/>
          </a:p>
        </p:txBody>
      </p:sp>
    </p:spTree>
    <p:extLst>
      <p:ext uri="{BB962C8B-B14F-4D97-AF65-F5344CB8AC3E}">
        <p14:creationId xmlns:p14="http://schemas.microsoft.com/office/powerpoint/2010/main" val="13571670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1018192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99</a:t>
            </a:fld>
            <a:endParaRPr lang="en-US"/>
          </a:p>
        </p:txBody>
      </p:sp>
    </p:spTree>
    <p:extLst>
      <p:ext uri="{BB962C8B-B14F-4D97-AF65-F5344CB8AC3E}">
        <p14:creationId xmlns:p14="http://schemas.microsoft.com/office/powerpoint/2010/main" val="185090271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100</a:t>
            </a:fld>
            <a:endParaRPr lang="en-US"/>
          </a:p>
        </p:txBody>
      </p:sp>
    </p:spTree>
    <p:extLst>
      <p:ext uri="{BB962C8B-B14F-4D97-AF65-F5344CB8AC3E}">
        <p14:creationId xmlns:p14="http://schemas.microsoft.com/office/powerpoint/2010/main" val="4108939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102</a:t>
            </a:fld>
            <a:endParaRPr lang="en-US"/>
          </a:p>
        </p:txBody>
      </p:sp>
    </p:spTree>
    <p:extLst>
      <p:ext uri="{BB962C8B-B14F-4D97-AF65-F5344CB8AC3E}">
        <p14:creationId xmlns:p14="http://schemas.microsoft.com/office/powerpoint/2010/main" val="23617419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104</a:t>
            </a:fld>
            <a:endParaRPr lang="en-US"/>
          </a:p>
        </p:txBody>
      </p:sp>
    </p:spTree>
    <p:extLst>
      <p:ext uri="{BB962C8B-B14F-4D97-AF65-F5344CB8AC3E}">
        <p14:creationId xmlns:p14="http://schemas.microsoft.com/office/powerpoint/2010/main" val="5053950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105</a:t>
            </a:fld>
            <a:endParaRPr lang="en-US"/>
          </a:p>
        </p:txBody>
      </p:sp>
    </p:spTree>
    <p:extLst>
      <p:ext uri="{BB962C8B-B14F-4D97-AF65-F5344CB8AC3E}">
        <p14:creationId xmlns:p14="http://schemas.microsoft.com/office/powerpoint/2010/main" val="341022106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106</a:t>
            </a:fld>
            <a:endParaRPr lang="en-US"/>
          </a:p>
        </p:txBody>
      </p:sp>
    </p:spTree>
    <p:extLst>
      <p:ext uri="{BB962C8B-B14F-4D97-AF65-F5344CB8AC3E}">
        <p14:creationId xmlns:p14="http://schemas.microsoft.com/office/powerpoint/2010/main" val="245765271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107</a:t>
            </a:fld>
            <a:endParaRPr lang="en-US"/>
          </a:p>
        </p:txBody>
      </p:sp>
    </p:spTree>
    <p:extLst>
      <p:ext uri="{BB962C8B-B14F-4D97-AF65-F5344CB8AC3E}">
        <p14:creationId xmlns:p14="http://schemas.microsoft.com/office/powerpoint/2010/main" val="43154012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108</a:t>
            </a:fld>
            <a:endParaRPr lang="en-US"/>
          </a:p>
        </p:txBody>
      </p:sp>
    </p:spTree>
    <p:extLst>
      <p:ext uri="{BB962C8B-B14F-4D97-AF65-F5344CB8AC3E}">
        <p14:creationId xmlns:p14="http://schemas.microsoft.com/office/powerpoint/2010/main" val="3776365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a:t>
            </a:fld>
            <a:endParaRPr lang="en-US"/>
          </a:p>
        </p:txBody>
      </p:sp>
    </p:spTree>
    <p:extLst>
      <p:ext uri="{BB962C8B-B14F-4D97-AF65-F5344CB8AC3E}">
        <p14:creationId xmlns:p14="http://schemas.microsoft.com/office/powerpoint/2010/main" val="189480710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110</a:t>
            </a:fld>
            <a:endParaRPr lang="en-US"/>
          </a:p>
        </p:txBody>
      </p:sp>
    </p:spTree>
    <p:extLst>
      <p:ext uri="{BB962C8B-B14F-4D97-AF65-F5344CB8AC3E}">
        <p14:creationId xmlns:p14="http://schemas.microsoft.com/office/powerpoint/2010/main" val="306336698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112</a:t>
            </a:fld>
            <a:endParaRPr lang="en-US"/>
          </a:p>
        </p:txBody>
      </p:sp>
    </p:spTree>
    <p:extLst>
      <p:ext uri="{BB962C8B-B14F-4D97-AF65-F5344CB8AC3E}">
        <p14:creationId xmlns:p14="http://schemas.microsoft.com/office/powerpoint/2010/main" val="377968425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114</a:t>
            </a:fld>
            <a:endParaRPr lang="en-US"/>
          </a:p>
        </p:txBody>
      </p:sp>
    </p:spTree>
    <p:extLst>
      <p:ext uri="{BB962C8B-B14F-4D97-AF65-F5344CB8AC3E}">
        <p14:creationId xmlns:p14="http://schemas.microsoft.com/office/powerpoint/2010/main" val="13798043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116</a:t>
            </a:fld>
            <a:endParaRPr lang="en-US"/>
          </a:p>
        </p:txBody>
      </p:sp>
    </p:spTree>
    <p:extLst>
      <p:ext uri="{BB962C8B-B14F-4D97-AF65-F5344CB8AC3E}">
        <p14:creationId xmlns:p14="http://schemas.microsoft.com/office/powerpoint/2010/main" val="185224961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118</a:t>
            </a:fld>
            <a:endParaRPr lang="en-US"/>
          </a:p>
        </p:txBody>
      </p:sp>
    </p:spTree>
    <p:extLst>
      <p:ext uri="{BB962C8B-B14F-4D97-AF65-F5344CB8AC3E}">
        <p14:creationId xmlns:p14="http://schemas.microsoft.com/office/powerpoint/2010/main" val="52244311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a:t>
            </a:r>
            <a:r>
              <a:rPr lang="ar-SA" sz="1200" b="1" kern="1200">
                <a:solidFill>
                  <a:schemeClr val="tx1"/>
                </a:solidFill>
                <a:effectLst/>
                <a:latin typeface="+mn-lt"/>
                <a:ea typeface="+mn-ea"/>
                <a:cs typeface="+mn-cs"/>
              </a:rPr>
              <a:t>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a:t>
            </a:fld>
            <a:endParaRPr lang="en-US"/>
          </a:p>
        </p:txBody>
      </p:sp>
    </p:spTree>
    <p:extLst>
      <p:ext uri="{BB962C8B-B14F-4D97-AF65-F5344CB8AC3E}">
        <p14:creationId xmlns:p14="http://schemas.microsoft.com/office/powerpoint/2010/main" val="2619861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a:t>
            </a:fld>
            <a:endParaRPr lang="en-US"/>
          </a:p>
        </p:txBody>
      </p:sp>
    </p:spTree>
    <p:extLst>
      <p:ext uri="{BB962C8B-B14F-4D97-AF65-F5344CB8AC3E}">
        <p14:creationId xmlns:p14="http://schemas.microsoft.com/office/powerpoint/2010/main" val="395986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en-SA"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en-SA" sz="1600" b="0" i="0" smtClean="0">
                <a:solidFill>
                  <a:schemeClr val="bg1"/>
                </a:solidFill>
                <a:latin typeface="DIN Next LT Arabic" panose="020B0503020203050203" pitchFamily="34" charset="-78"/>
                <a:cs typeface="DIN Next LT Arabic" panose="020B0503020203050203" pitchFamily="34" charset="-78"/>
              </a:rPr>
              <a:pPr algn="ctr"/>
              <a:t>‹#›</a:t>
            </a:fld>
            <a:endParaRPr lang="en-SA"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B90D1B8A-3633-CE62-4CAB-28B9765EC0D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42239" y="6543458"/>
            <a:ext cx="1563559" cy="228814"/>
          </a:xfrm>
          <a:prstGeom prst="rect">
            <a:avLst/>
          </a:prstGeom>
        </p:spPr>
      </p:pic>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1.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0.sv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19.png"/><Relationship Id="rId5" Type="http://schemas.openxmlformats.org/officeDocument/2006/relationships/image" Target="../media/image14.svg"/><Relationship Id="rId10" Type="http://schemas.microsoft.com/office/2007/relationships/hdphoto" Target="../media/hdphoto5.wdp"/><Relationship Id="rId4" Type="http://schemas.openxmlformats.org/officeDocument/2006/relationships/image" Target="../media/image13.png"/><Relationship Id="rId9" Type="http://schemas.openxmlformats.org/officeDocument/2006/relationships/image" Target="../media/image18.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0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6.wdp"/></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74.png"/></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6.wdp"/></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6.wdp"/></Relationships>
</file>

<file path=ppt/slides/_rels/slide1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sv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6.wdp"/></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hyperlink" Target="https://youtu.be/u3JvoskfJ9E?si=YuTfSuml3hfqmgX0"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6.wdp"/></Relationships>
</file>

<file path=ppt/slides/_rels/slide3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svg"/></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microsoft.com/office/2007/relationships/hdphoto" Target="../media/hdphoto7.wdp"/></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hyperlink" Target="https://youtu.be/sSo0hR-fvZk?si=jaMGbiR-T_E_3kRo"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6.wdp"/></Relationships>
</file>

<file path=ppt/slides/_rels/slide5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microsoft.com/office/2007/relationships/hdphoto" Target="../media/hdphoto7.wdp"/></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6.wdp"/></Relationships>
</file>

<file path=ppt/slides/_rels/slide6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47.png"/></Relationships>
</file>

<file path=ppt/slides/_rels/slide6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6.wdp"/></Relationships>
</file>

<file path=ppt/slides/_rels/slide7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1.sv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56.png"/></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75.xml.rels><?xml version="1.0" encoding="UTF-8" standalone="yes"?>
<Relationships xmlns="http://schemas.openxmlformats.org/package/2006/relationships"><Relationship Id="rId3" Type="http://schemas.openxmlformats.org/officeDocument/2006/relationships/hyperlink" Target="https://youtu.be/SbN0wLNAmU8?si=Hfv4kqr2hNq1xF9k"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24.png"/><Relationship Id="rId4" Type="http://schemas.microsoft.com/office/2007/relationships/hdphoto" Target="../media/hdphoto6.wdp"/></Relationships>
</file>

<file path=ppt/slides/_rels/slide7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8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8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8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4" Type="http://schemas.microsoft.com/office/2007/relationships/hdphoto" Target="../media/hdphoto4.wdp"/></Relationships>
</file>

<file path=ppt/slides/_rels/slide9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microsoft.com/office/2007/relationships/hdphoto" Target="../media/hdphoto7.wdp"/></Relationships>
</file>

<file path=ppt/slides/_rels/slide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42.svg"/><Relationship Id="rId2" Type="http://schemas.openxmlformats.org/officeDocument/2006/relationships/image" Target="../media/image70.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67.png"/><Relationship Id="rId4" Type="http://schemas.openxmlformats.org/officeDocument/2006/relationships/image" Target="../media/image72.svg"/></Relationships>
</file>

<file path=ppt/slides/_rels/slide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9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7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8290CC2-FF7A-EDC2-91B9-080C09DD427A}"/>
              </a:ext>
            </a:extLst>
          </p:cNvPr>
          <p:cNvPicPr>
            <a:picLocks noChangeAspect="1"/>
          </p:cNvPicPr>
          <p:nvPr/>
        </p:nvPicPr>
        <p:blipFill>
          <a:blip r:embed="rId3"/>
          <a:stretch>
            <a:fillRect/>
          </a:stretch>
        </p:blipFill>
        <p:spPr>
          <a:xfrm>
            <a:off x="408053" y="1038492"/>
            <a:ext cx="7226461" cy="5695431"/>
          </a:xfrm>
          <a:prstGeom prst="rect">
            <a:avLst/>
          </a:prstGeom>
        </p:spPr>
      </p:pic>
      <p:sp>
        <p:nvSpPr>
          <p:cNvPr id="10" name="TextBox 9">
            <a:extLst>
              <a:ext uri="{FF2B5EF4-FFF2-40B4-BE49-F238E27FC236}">
                <a16:creationId xmlns:a16="http://schemas.microsoft.com/office/drawing/2014/main" id="{574F559D-E17C-32C9-EFF3-C4671DF937ED}"/>
              </a:ext>
            </a:extLst>
          </p:cNvPr>
          <p:cNvSpPr txBox="1"/>
          <p:nvPr/>
        </p:nvSpPr>
        <p:spPr>
          <a:xfrm>
            <a:off x="6840063" y="1038492"/>
            <a:ext cx="5503511" cy="1791260"/>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lnSpc>
                <a:spcPct val="115000"/>
              </a:lnSpc>
            </a:pPr>
            <a:r>
              <a:rPr lang="ar-SY" sz="4800" b="1" dirty="0">
                <a:solidFill>
                  <a:schemeClr val="tx1"/>
                </a:solidFill>
                <a:ea typeface="Calibri" panose="020F0502020204030204" pitchFamily="34" charset="0"/>
              </a:rPr>
              <a:t>مهارات التخطيط والمتابعة وتحسين نتائج العمل</a:t>
            </a:r>
            <a:endParaRPr lang="en-US" sz="4800" b="1" dirty="0">
              <a:solidFill>
                <a:schemeClr val="tx1"/>
              </a:solidFill>
              <a:ea typeface="Calibri" panose="020F0502020204030204" pitchFamily="34" charset="0"/>
            </a:endParaRPr>
          </a:p>
        </p:txBody>
      </p:sp>
    </p:spTree>
    <p:extLst>
      <p:ext uri="{BB962C8B-B14F-4D97-AF65-F5344CB8AC3E}">
        <p14:creationId xmlns:p14="http://schemas.microsoft.com/office/powerpoint/2010/main" val="234562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التخطيط في تحقيق الأهداف</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DDE1F597-D9BC-7392-9359-3825E623C5B3}"/>
              </a:ext>
            </a:extLst>
          </p:cNvPr>
          <p:cNvGrpSpPr/>
          <p:nvPr/>
        </p:nvGrpSpPr>
        <p:grpSpPr>
          <a:xfrm>
            <a:off x="8566847" y="3543845"/>
            <a:ext cx="1836184" cy="2285996"/>
            <a:chOff x="8566847" y="3543845"/>
            <a:chExt cx="1836184" cy="2285996"/>
          </a:xfrm>
        </p:grpSpPr>
        <p:grpSp>
          <p:nvGrpSpPr>
            <p:cNvPr id="16" name="Group 15">
              <a:extLst>
                <a:ext uri="{FF2B5EF4-FFF2-40B4-BE49-F238E27FC236}">
                  <a16:creationId xmlns:a16="http://schemas.microsoft.com/office/drawing/2014/main" id="{DE1D05CB-F897-35F7-4A52-0225D23A9CB2}"/>
                </a:ext>
              </a:extLst>
            </p:cNvPr>
            <p:cNvGrpSpPr/>
            <p:nvPr/>
          </p:nvGrpSpPr>
          <p:grpSpPr>
            <a:xfrm>
              <a:off x="8566847" y="3543845"/>
              <a:ext cx="1836184" cy="2285996"/>
              <a:chOff x="8355805" y="3590579"/>
              <a:chExt cx="1836184" cy="2285996"/>
            </a:xfrm>
          </p:grpSpPr>
          <p:sp>
            <p:nvSpPr>
              <p:cNvPr id="18" name="Google Shape;777;p34">
                <a:extLst>
                  <a:ext uri="{FF2B5EF4-FFF2-40B4-BE49-F238E27FC236}">
                    <a16:creationId xmlns:a16="http://schemas.microsoft.com/office/drawing/2014/main" id="{CF38BBFE-F6B2-F129-5BA1-652DC98FB688}"/>
                  </a:ext>
                </a:extLst>
              </p:cNvPr>
              <p:cNvSpPr/>
              <p:nvPr/>
            </p:nvSpPr>
            <p:spPr>
              <a:xfrm>
                <a:off x="8900318" y="4136679"/>
                <a:ext cx="1201737" cy="1201737"/>
              </a:xfrm>
              <a:prstGeom prst="ellipse">
                <a:avLst/>
              </a:prstGeom>
              <a:solidFill>
                <a:srgbClr val="B0B0B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19" name="Google Shape;784;p34">
                <a:extLst>
                  <a:ext uri="{FF2B5EF4-FFF2-40B4-BE49-F238E27FC236}">
                    <a16:creationId xmlns:a16="http://schemas.microsoft.com/office/drawing/2014/main" id="{A4756CA7-4CC9-8489-F5F2-AE0F78CA1A69}"/>
                  </a:ext>
                </a:extLst>
              </p:cNvPr>
              <p:cNvSpPr/>
              <p:nvPr/>
            </p:nvSpPr>
            <p:spPr>
              <a:xfrm>
                <a:off x="8355805" y="3590579"/>
                <a:ext cx="889000" cy="890587"/>
              </a:xfrm>
              <a:custGeom>
                <a:avLst/>
                <a:gdLst/>
                <a:ahLst/>
                <a:cxnLst/>
                <a:rect l="l" t="t" r="r" b="b"/>
                <a:pathLst>
                  <a:path w="217" h="217" extrusionOk="0">
                    <a:moveTo>
                      <a:pt x="0" y="89"/>
                    </a:moveTo>
                    <a:cubicBezTo>
                      <a:pt x="74" y="102"/>
                      <a:pt x="114" y="143"/>
                      <a:pt x="128" y="217"/>
                    </a:cubicBezTo>
                    <a:cubicBezTo>
                      <a:pt x="144" y="176"/>
                      <a:pt x="176" y="144"/>
                      <a:pt x="217" y="128"/>
                    </a:cubicBezTo>
                    <a:cubicBezTo>
                      <a:pt x="143" y="114"/>
                      <a:pt x="102" y="74"/>
                      <a:pt x="89" y="0"/>
                    </a:cubicBezTo>
                    <a:cubicBezTo>
                      <a:pt x="73" y="40"/>
                      <a:pt x="40" y="73"/>
                      <a:pt x="0" y="89"/>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0" name="TextBox 19">
                <a:extLst>
                  <a:ext uri="{FF2B5EF4-FFF2-40B4-BE49-F238E27FC236}">
                    <a16:creationId xmlns:a16="http://schemas.microsoft.com/office/drawing/2014/main" id="{4D659BC1-055C-D3E6-2757-50F20B4DD340}"/>
                  </a:ext>
                </a:extLst>
              </p:cNvPr>
              <p:cNvSpPr txBox="1"/>
              <p:nvPr/>
            </p:nvSpPr>
            <p:spPr>
              <a:xfrm>
                <a:off x="8790227" y="5510321"/>
                <a:ext cx="1401762" cy="366254"/>
              </a:xfrm>
              <a:prstGeom prst="rect">
                <a:avLst/>
              </a:prstGeom>
              <a:noFill/>
            </p:spPr>
            <p:txBody>
              <a:bodyPr wrap="square">
                <a:spAutoFit/>
              </a:bodyPr>
              <a:lstStyle/>
              <a:p>
                <a:pPr algn="ctr" rtl="1">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إدارة الوقت بفعالية</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7" name="Picture 16">
              <a:extLst>
                <a:ext uri="{FF2B5EF4-FFF2-40B4-BE49-F238E27FC236}">
                  <a16:creationId xmlns:a16="http://schemas.microsoft.com/office/drawing/2014/main" id="{2AC95678-9669-0E41-B14F-60D7D1B06051}"/>
                </a:ext>
              </a:extLst>
            </p:cNvPr>
            <p:cNvPicPr>
              <a:picLocks noChangeAspect="1"/>
            </p:cNvPicPr>
            <p:nvPr/>
          </p:nvPicPr>
          <p:blipFill>
            <a:blip r:embed="rId3"/>
            <a:stretch>
              <a:fillRect/>
            </a:stretch>
          </p:blipFill>
          <p:spPr>
            <a:xfrm>
              <a:off x="9389583" y="4358543"/>
              <a:ext cx="649409" cy="649409"/>
            </a:xfrm>
            <a:prstGeom prst="rect">
              <a:avLst/>
            </a:prstGeom>
          </p:spPr>
        </p:pic>
      </p:grpSp>
      <p:grpSp>
        <p:nvGrpSpPr>
          <p:cNvPr id="21" name="Group 20">
            <a:extLst>
              <a:ext uri="{FF2B5EF4-FFF2-40B4-BE49-F238E27FC236}">
                <a16:creationId xmlns:a16="http://schemas.microsoft.com/office/drawing/2014/main" id="{E5E38F66-C2A9-121D-CD5A-42F882376E07}"/>
              </a:ext>
            </a:extLst>
          </p:cNvPr>
          <p:cNvGrpSpPr/>
          <p:nvPr/>
        </p:nvGrpSpPr>
        <p:grpSpPr>
          <a:xfrm>
            <a:off x="9968610" y="2074843"/>
            <a:ext cx="1940305" cy="2359589"/>
            <a:chOff x="9968610" y="2074843"/>
            <a:chExt cx="1940305" cy="2359589"/>
          </a:xfrm>
        </p:grpSpPr>
        <p:grpSp>
          <p:nvGrpSpPr>
            <p:cNvPr id="22" name="Group 21">
              <a:extLst>
                <a:ext uri="{FF2B5EF4-FFF2-40B4-BE49-F238E27FC236}">
                  <a16:creationId xmlns:a16="http://schemas.microsoft.com/office/drawing/2014/main" id="{A7E373E2-EB5A-A30F-D895-3AC976877EC3}"/>
                </a:ext>
              </a:extLst>
            </p:cNvPr>
            <p:cNvGrpSpPr/>
            <p:nvPr/>
          </p:nvGrpSpPr>
          <p:grpSpPr>
            <a:xfrm>
              <a:off x="9968610" y="2074843"/>
              <a:ext cx="1940305" cy="2359589"/>
              <a:chOff x="9757568" y="2121577"/>
              <a:chExt cx="1940305" cy="2359589"/>
            </a:xfrm>
          </p:grpSpPr>
          <p:sp>
            <p:nvSpPr>
              <p:cNvPr id="24" name="Google Shape;778;p34">
                <a:extLst>
                  <a:ext uri="{FF2B5EF4-FFF2-40B4-BE49-F238E27FC236}">
                    <a16:creationId xmlns:a16="http://schemas.microsoft.com/office/drawing/2014/main" id="{6343AF67-3027-CC7B-8266-F108625C193A}"/>
                  </a:ext>
                </a:extLst>
              </p:cNvPr>
              <p:cNvSpPr/>
              <p:nvPr/>
            </p:nvSpPr>
            <p:spPr>
              <a:xfrm>
                <a:off x="10302080" y="2733329"/>
                <a:ext cx="1201737" cy="1201737"/>
              </a:xfrm>
              <a:prstGeom prst="ellipse">
                <a:avLst/>
              </a:pr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5" name="Google Shape;785;p34">
                <a:extLst>
                  <a:ext uri="{FF2B5EF4-FFF2-40B4-BE49-F238E27FC236}">
                    <a16:creationId xmlns:a16="http://schemas.microsoft.com/office/drawing/2014/main" id="{6C045B66-54FA-8748-8287-B8DB3CD5AB99}"/>
                  </a:ext>
                </a:extLst>
              </p:cNvPr>
              <p:cNvSpPr/>
              <p:nvPr/>
            </p:nvSpPr>
            <p:spPr>
              <a:xfrm>
                <a:off x="9757568" y="3590579"/>
                <a:ext cx="889000" cy="890587"/>
              </a:xfrm>
              <a:custGeom>
                <a:avLst/>
                <a:gdLst/>
                <a:ahLst/>
                <a:cxnLst/>
                <a:rect l="l" t="t" r="r" b="b"/>
                <a:pathLst>
                  <a:path w="217" h="217" extrusionOk="0">
                    <a:moveTo>
                      <a:pt x="128" y="0"/>
                    </a:moveTo>
                    <a:cubicBezTo>
                      <a:pt x="114" y="74"/>
                      <a:pt x="74" y="114"/>
                      <a:pt x="0" y="128"/>
                    </a:cubicBezTo>
                    <a:cubicBezTo>
                      <a:pt x="41" y="144"/>
                      <a:pt x="73" y="176"/>
                      <a:pt x="89" y="217"/>
                    </a:cubicBezTo>
                    <a:cubicBezTo>
                      <a:pt x="103" y="143"/>
                      <a:pt x="143" y="102"/>
                      <a:pt x="217" y="89"/>
                    </a:cubicBezTo>
                    <a:cubicBezTo>
                      <a:pt x="177" y="73"/>
                      <a:pt x="144" y="40"/>
                      <a:pt x="128" y="0"/>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26" name="TextBox 25">
                <a:extLst>
                  <a:ext uri="{FF2B5EF4-FFF2-40B4-BE49-F238E27FC236}">
                    <a16:creationId xmlns:a16="http://schemas.microsoft.com/office/drawing/2014/main" id="{93952D3B-FF5C-8554-AFA6-B43B4B60D070}"/>
                  </a:ext>
                </a:extLst>
              </p:cNvPr>
              <p:cNvSpPr txBox="1"/>
              <p:nvPr/>
            </p:nvSpPr>
            <p:spPr>
              <a:xfrm>
                <a:off x="10353208" y="2121577"/>
                <a:ext cx="1344665" cy="366254"/>
              </a:xfrm>
              <a:prstGeom prst="rect">
                <a:avLst/>
              </a:prstGeom>
              <a:noFill/>
            </p:spPr>
            <p:txBody>
              <a:bodyPr wrap="square">
                <a:spAutoFit/>
              </a:bodyPr>
              <a:lstStyle/>
              <a:p>
                <a:pPr algn="ctr" rtl="1">
                  <a:lnSpc>
                    <a:spcPct val="115000"/>
                  </a:lnSpc>
                </a:pPr>
                <a:r>
                  <a:rPr lang="ar-EG" sz="1600" b="1" kern="1200" dirty="0">
                    <a:effectLst/>
                    <a:latin typeface="Times New Roman" panose="02020603050405020304" pitchFamily="18" charset="0"/>
                    <a:ea typeface="Calibri" panose="020F0502020204030204" pitchFamily="34" charset="0"/>
                    <a:cs typeface="Adobe Arabic" panose="02040503050201020203" pitchFamily="18" charset="-78"/>
                  </a:rPr>
                  <a:t>توضيح الأهداف</a:t>
                </a:r>
                <a:endParaRPr lang="en-US" sz="1600" dirty="0">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3" name="Graphic 22" descr="Bullseye with solid fill">
              <a:extLst>
                <a:ext uri="{FF2B5EF4-FFF2-40B4-BE49-F238E27FC236}">
                  <a16:creationId xmlns:a16="http://schemas.microsoft.com/office/drawing/2014/main" id="{3549B51A-D00E-8864-7D0E-6A103F2D7CA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54323" y="2926758"/>
              <a:ext cx="719333" cy="719333"/>
            </a:xfrm>
            <a:prstGeom prst="rect">
              <a:avLst/>
            </a:prstGeom>
          </p:spPr>
        </p:pic>
      </p:grpSp>
      <p:grpSp>
        <p:nvGrpSpPr>
          <p:cNvPr id="27" name="Group 26">
            <a:extLst>
              <a:ext uri="{FF2B5EF4-FFF2-40B4-BE49-F238E27FC236}">
                <a16:creationId xmlns:a16="http://schemas.microsoft.com/office/drawing/2014/main" id="{FDC94214-C4F4-7BFC-422D-6F96D9BAD3AD}"/>
              </a:ext>
            </a:extLst>
          </p:cNvPr>
          <p:cNvGrpSpPr/>
          <p:nvPr/>
        </p:nvGrpSpPr>
        <p:grpSpPr>
          <a:xfrm>
            <a:off x="696022" y="4089945"/>
            <a:ext cx="1200150" cy="1739896"/>
            <a:chOff x="696022" y="4089945"/>
            <a:chExt cx="1200150" cy="1739896"/>
          </a:xfrm>
        </p:grpSpPr>
        <p:grpSp>
          <p:nvGrpSpPr>
            <p:cNvPr id="28" name="Group 27">
              <a:extLst>
                <a:ext uri="{FF2B5EF4-FFF2-40B4-BE49-F238E27FC236}">
                  <a16:creationId xmlns:a16="http://schemas.microsoft.com/office/drawing/2014/main" id="{0CED6C1B-8290-C6FF-EAC8-F87B7D423626}"/>
                </a:ext>
              </a:extLst>
            </p:cNvPr>
            <p:cNvGrpSpPr/>
            <p:nvPr/>
          </p:nvGrpSpPr>
          <p:grpSpPr>
            <a:xfrm>
              <a:off x="696022" y="4089945"/>
              <a:ext cx="1200150" cy="1739896"/>
              <a:chOff x="484980" y="4136679"/>
              <a:chExt cx="1200150" cy="1739896"/>
            </a:xfrm>
          </p:grpSpPr>
          <p:sp>
            <p:nvSpPr>
              <p:cNvPr id="30" name="Google Shape;771;p34">
                <a:extLst>
                  <a:ext uri="{FF2B5EF4-FFF2-40B4-BE49-F238E27FC236}">
                    <a16:creationId xmlns:a16="http://schemas.microsoft.com/office/drawing/2014/main" id="{B8A7CF2F-F477-3475-DDB4-446365B29E4E}"/>
                  </a:ext>
                </a:extLst>
              </p:cNvPr>
              <p:cNvSpPr/>
              <p:nvPr/>
            </p:nvSpPr>
            <p:spPr>
              <a:xfrm>
                <a:off x="484980" y="4136679"/>
                <a:ext cx="1200150" cy="1201737"/>
              </a:xfrm>
              <a:prstGeom prst="ellipse">
                <a:avLst/>
              </a:prstGeom>
              <a:solidFill>
                <a:srgbClr val="FFCC5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31" name="TextBox 30">
                <a:extLst>
                  <a:ext uri="{FF2B5EF4-FFF2-40B4-BE49-F238E27FC236}">
                    <a16:creationId xmlns:a16="http://schemas.microsoft.com/office/drawing/2014/main" id="{87038542-C698-03B6-9363-3367AF21C5B6}"/>
                  </a:ext>
                </a:extLst>
              </p:cNvPr>
              <p:cNvSpPr txBox="1"/>
              <p:nvPr/>
            </p:nvSpPr>
            <p:spPr>
              <a:xfrm>
                <a:off x="484980" y="5510321"/>
                <a:ext cx="1099478" cy="366254"/>
              </a:xfrm>
              <a:prstGeom prst="rect">
                <a:avLst/>
              </a:prstGeom>
              <a:noFill/>
            </p:spPr>
            <p:txBody>
              <a:bodyPr wrap="square">
                <a:spAutoFit/>
              </a:bodyPr>
              <a:lstStyle/>
              <a:p>
                <a:pPr algn="ctr" rtl="1">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تحقيق التوازن</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29" name="Picture 28">
              <a:extLst>
                <a:ext uri="{FF2B5EF4-FFF2-40B4-BE49-F238E27FC236}">
                  <a16:creationId xmlns:a16="http://schemas.microsoft.com/office/drawing/2014/main" id="{62906416-768A-E89D-75C3-E8E2E2DB6FFA}"/>
                </a:ext>
              </a:extLst>
            </p:cNvPr>
            <p:cNvPicPr>
              <a:picLocks noChangeAspect="1"/>
            </p:cNvPicPr>
            <p:nvPr/>
          </p:nvPicPr>
          <p:blipFill>
            <a:blip r:embed="rId6"/>
            <a:stretch>
              <a:fillRect/>
            </a:stretch>
          </p:blipFill>
          <p:spPr>
            <a:xfrm>
              <a:off x="895799" y="4358543"/>
              <a:ext cx="767260" cy="839991"/>
            </a:xfrm>
            <a:prstGeom prst="rect">
              <a:avLst/>
            </a:prstGeom>
          </p:spPr>
        </p:pic>
      </p:grpSp>
      <p:grpSp>
        <p:nvGrpSpPr>
          <p:cNvPr id="32" name="Group 31">
            <a:extLst>
              <a:ext uri="{FF2B5EF4-FFF2-40B4-BE49-F238E27FC236}">
                <a16:creationId xmlns:a16="http://schemas.microsoft.com/office/drawing/2014/main" id="{C12F9199-5E04-F1AE-EA20-80150BC0578E}"/>
              </a:ext>
            </a:extLst>
          </p:cNvPr>
          <p:cNvGrpSpPr/>
          <p:nvPr/>
        </p:nvGrpSpPr>
        <p:grpSpPr>
          <a:xfrm>
            <a:off x="1551685" y="2113987"/>
            <a:ext cx="1802375" cy="2320445"/>
            <a:chOff x="1551685" y="2113987"/>
            <a:chExt cx="1802375" cy="2320445"/>
          </a:xfrm>
        </p:grpSpPr>
        <p:grpSp>
          <p:nvGrpSpPr>
            <p:cNvPr id="33" name="Group 32">
              <a:extLst>
                <a:ext uri="{FF2B5EF4-FFF2-40B4-BE49-F238E27FC236}">
                  <a16:creationId xmlns:a16="http://schemas.microsoft.com/office/drawing/2014/main" id="{C05813C4-64F8-E289-AE25-A4020D78626F}"/>
                </a:ext>
              </a:extLst>
            </p:cNvPr>
            <p:cNvGrpSpPr/>
            <p:nvPr/>
          </p:nvGrpSpPr>
          <p:grpSpPr>
            <a:xfrm>
              <a:off x="1551685" y="2113987"/>
              <a:ext cx="1802375" cy="2320445"/>
              <a:chOff x="1340643" y="2160721"/>
              <a:chExt cx="1802375" cy="2320445"/>
            </a:xfrm>
          </p:grpSpPr>
          <p:sp>
            <p:nvSpPr>
              <p:cNvPr id="35" name="Google Shape;772;p34">
                <a:extLst>
                  <a:ext uri="{FF2B5EF4-FFF2-40B4-BE49-F238E27FC236}">
                    <a16:creationId xmlns:a16="http://schemas.microsoft.com/office/drawing/2014/main" id="{EF03959E-F8BC-4C95-6FF7-E05CBD097A66}"/>
                  </a:ext>
                </a:extLst>
              </p:cNvPr>
              <p:cNvSpPr/>
              <p:nvPr/>
            </p:nvSpPr>
            <p:spPr>
              <a:xfrm>
                <a:off x="1886743" y="2733329"/>
                <a:ext cx="1200150" cy="1201737"/>
              </a:xfrm>
              <a:prstGeom prst="ellipse">
                <a:avLst/>
              </a:prstGeom>
              <a:solidFill>
                <a:srgbClr val="9FCF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36" name="Google Shape;779;p34">
                <a:extLst>
                  <a:ext uri="{FF2B5EF4-FFF2-40B4-BE49-F238E27FC236}">
                    <a16:creationId xmlns:a16="http://schemas.microsoft.com/office/drawing/2014/main" id="{ADE7113E-97D0-FF1D-AF32-6B33542AC4EA}"/>
                  </a:ext>
                </a:extLst>
              </p:cNvPr>
              <p:cNvSpPr/>
              <p:nvPr/>
            </p:nvSpPr>
            <p:spPr>
              <a:xfrm>
                <a:off x="1340643" y="3590579"/>
                <a:ext cx="890587" cy="890587"/>
              </a:xfrm>
              <a:custGeom>
                <a:avLst/>
                <a:gdLst/>
                <a:ahLst/>
                <a:cxnLst/>
                <a:rect l="l" t="t" r="r" b="b"/>
                <a:pathLst>
                  <a:path w="217" h="217" extrusionOk="0">
                    <a:moveTo>
                      <a:pt x="128" y="0"/>
                    </a:moveTo>
                    <a:cubicBezTo>
                      <a:pt x="115" y="74"/>
                      <a:pt x="74" y="114"/>
                      <a:pt x="0" y="128"/>
                    </a:cubicBezTo>
                    <a:cubicBezTo>
                      <a:pt x="41" y="144"/>
                      <a:pt x="73" y="176"/>
                      <a:pt x="89" y="217"/>
                    </a:cubicBezTo>
                    <a:cubicBezTo>
                      <a:pt x="103" y="143"/>
                      <a:pt x="143" y="102"/>
                      <a:pt x="217" y="89"/>
                    </a:cubicBezTo>
                    <a:cubicBezTo>
                      <a:pt x="177" y="73"/>
                      <a:pt x="144" y="40"/>
                      <a:pt x="128" y="0"/>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37" name="TextBox 36">
                <a:extLst>
                  <a:ext uri="{FF2B5EF4-FFF2-40B4-BE49-F238E27FC236}">
                    <a16:creationId xmlns:a16="http://schemas.microsoft.com/office/drawing/2014/main" id="{B7AEE6E0-792F-849B-D425-55F3B3390332}"/>
                  </a:ext>
                </a:extLst>
              </p:cNvPr>
              <p:cNvSpPr txBox="1"/>
              <p:nvPr/>
            </p:nvSpPr>
            <p:spPr>
              <a:xfrm>
                <a:off x="1791591" y="2160721"/>
                <a:ext cx="1351427" cy="366254"/>
              </a:xfrm>
              <a:prstGeom prst="rect">
                <a:avLst/>
              </a:prstGeom>
              <a:noFill/>
            </p:spPr>
            <p:txBody>
              <a:bodyPr wrap="square">
                <a:spAutoFit/>
              </a:bodyPr>
              <a:lstStyle/>
              <a:p>
                <a:pPr algn="ctr" rtl="1">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التحكم في النتائج</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4" name="Picture 33">
              <a:extLst>
                <a:ext uri="{FF2B5EF4-FFF2-40B4-BE49-F238E27FC236}">
                  <a16:creationId xmlns:a16="http://schemas.microsoft.com/office/drawing/2014/main" id="{08E9DA76-685C-46D5-437A-49FF67B2723F}"/>
                </a:ext>
              </a:extLst>
            </p:cNvPr>
            <p:cNvPicPr>
              <a:picLocks noChangeAspect="1"/>
            </p:cNvPicPr>
            <p:nvPr/>
          </p:nvPicPr>
          <p:blipFill>
            <a:blip r:embed="rId7">
              <a:lum bright="70000" contrast="-70000"/>
            </a:blip>
            <a:stretch>
              <a:fillRect/>
            </a:stretch>
          </p:blipFill>
          <p:spPr>
            <a:xfrm>
              <a:off x="2440043" y="2960259"/>
              <a:ext cx="652329" cy="652329"/>
            </a:xfrm>
            <a:prstGeom prst="rect">
              <a:avLst/>
            </a:prstGeom>
          </p:spPr>
        </p:pic>
      </p:grpSp>
      <p:grpSp>
        <p:nvGrpSpPr>
          <p:cNvPr id="38" name="Group 37">
            <a:extLst>
              <a:ext uri="{FF2B5EF4-FFF2-40B4-BE49-F238E27FC236}">
                <a16:creationId xmlns:a16="http://schemas.microsoft.com/office/drawing/2014/main" id="{E01531F6-1ECE-B389-EF81-DF8565DE6536}"/>
              </a:ext>
            </a:extLst>
          </p:cNvPr>
          <p:cNvGrpSpPr/>
          <p:nvPr/>
        </p:nvGrpSpPr>
        <p:grpSpPr>
          <a:xfrm>
            <a:off x="7163497" y="2264228"/>
            <a:ext cx="1746250" cy="2170204"/>
            <a:chOff x="7163497" y="2264228"/>
            <a:chExt cx="1746250" cy="2170204"/>
          </a:xfrm>
        </p:grpSpPr>
        <p:grpSp>
          <p:nvGrpSpPr>
            <p:cNvPr id="39" name="Group 38">
              <a:extLst>
                <a:ext uri="{FF2B5EF4-FFF2-40B4-BE49-F238E27FC236}">
                  <a16:creationId xmlns:a16="http://schemas.microsoft.com/office/drawing/2014/main" id="{E8EEB40D-6C60-0AC8-0729-DA2336CE68E0}"/>
                </a:ext>
              </a:extLst>
            </p:cNvPr>
            <p:cNvGrpSpPr/>
            <p:nvPr/>
          </p:nvGrpSpPr>
          <p:grpSpPr>
            <a:xfrm>
              <a:off x="7163497" y="2264228"/>
              <a:ext cx="1746250" cy="2170204"/>
              <a:chOff x="6952455" y="2310962"/>
              <a:chExt cx="1746250" cy="2170204"/>
            </a:xfrm>
          </p:grpSpPr>
          <p:sp>
            <p:nvSpPr>
              <p:cNvPr id="41" name="Google Shape;776;p34">
                <a:extLst>
                  <a:ext uri="{FF2B5EF4-FFF2-40B4-BE49-F238E27FC236}">
                    <a16:creationId xmlns:a16="http://schemas.microsoft.com/office/drawing/2014/main" id="{D1DE67B3-F9A2-7940-2382-C212C3522A7F}"/>
                  </a:ext>
                </a:extLst>
              </p:cNvPr>
              <p:cNvSpPr/>
              <p:nvPr/>
            </p:nvSpPr>
            <p:spPr>
              <a:xfrm>
                <a:off x="7498555" y="2733329"/>
                <a:ext cx="1200150" cy="1201737"/>
              </a:xfrm>
              <a:prstGeom prst="ellipse">
                <a:avLst/>
              </a:prstGeom>
              <a:solidFill>
                <a:srgbClr val="FFCC5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2" name="Google Shape;783;p34">
                <a:extLst>
                  <a:ext uri="{FF2B5EF4-FFF2-40B4-BE49-F238E27FC236}">
                    <a16:creationId xmlns:a16="http://schemas.microsoft.com/office/drawing/2014/main" id="{AAE4DA83-2EF1-ECF0-D367-AAE968D48983}"/>
                  </a:ext>
                </a:extLst>
              </p:cNvPr>
              <p:cNvSpPr/>
              <p:nvPr/>
            </p:nvSpPr>
            <p:spPr>
              <a:xfrm>
                <a:off x="6952455" y="3590579"/>
                <a:ext cx="885825" cy="890587"/>
              </a:xfrm>
              <a:custGeom>
                <a:avLst/>
                <a:gdLst/>
                <a:ahLst/>
                <a:cxnLst/>
                <a:rect l="l" t="t" r="r" b="b"/>
                <a:pathLst>
                  <a:path w="216" h="217" extrusionOk="0">
                    <a:moveTo>
                      <a:pt x="127" y="0"/>
                    </a:moveTo>
                    <a:cubicBezTo>
                      <a:pt x="114" y="74"/>
                      <a:pt x="74" y="114"/>
                      <a:pt x="0" y="128"/>
                    </a:cubicBezTo>
                    <a:cubicBezTo>
                      <a:pt x="40" y="144"/>
                      <a:pt x="72" y="176"/>
                      <a:pt x="89" y="217"/>
                    </a:cubicBezTo>
                    <a:cubicBezTo>
                      <a:pt x="102" y="143"/>
                      <a:pt x="142" y="102"/>
                      <a:pt x="216" y="89"/>
                    </a:cubicBezTo>
                    <a:cubicBezTo>
                      <a:pt x="176" y="73"/>
                      <a:pt x="144" y="40"/>
                      <a:pt x="127" y="0"/>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3" name="TextBox 42">
                <a:extLst>
                  <a:ext uri="{FF2B5EF4-FFF2-40B4-BE49-F238E27FC236}">
                    <a16:creationId xmlns:a16="http://schemas.microsoft.com/office/drawing/2014/main" id="{DF8316DD-925E-E81E-881C-C60001F77D9E}"/>
                  </a:ext>
                </a:extLst>
              </p:cNvPr>
              <p:cNvSpPr txBox="1"/>
              <p:nvPr/>
            </p:nvSpPr>
            <p:spPr>
              <a:xfrm>
                <a:off x="7498555" y="2310962"/>
                <a:ext cx="1200150" cy="366254"/>
              </a:xfrm>
              <a:prstGeom prst="rect">
                <a:avLst/>
              </a:prstGeom>
              <a:noFill/>
            </p:spPr>
            <p:txBody>
              <a:bodyPr wrap="square">
                <a:spAutoFit/>
              </a:bodyPr>
              <a:lstStyle/>
              <a:p>
                <a:pPr algn="ctr" rtl="1">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تحديد الموارد</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0" name="Picture 39">
              <a:extLst>
                <a:ext uri="{FF2B5EF4-FFF2-40B4-BE49-F238E27FC236}">
                  <a16:creationId xmlns:a16="http://schemas.microsoft.com/office/drawing/2014/main" id="{DE835CBE-5E24-D2AF-662A-D32ABA79C23E}"/>
                </a:ext>
              </a:extLst>
            </p:cNvPr>
            <p:cNvPicPr>
              <a:picLocks noChangeAspect="1"/>
            </p:cNvPicPr>
            <p:nvPr/>
          </p:nvPicPr>
          <p:blipFill>
            <a:blip r:embed="rId8"/>
            <a:stretch>
              <a:fillRect/>
            </a:stretch>
          </p:blipFill>
          <p:spPr>
            <a:xfrm>
              <a:off x="7950801" y="2906147"/>
              <a:ext cx="760552" cy="760552"/>
            </a:xfrm>
            <a:prstGeom prst="rect">
              <a:avLst/>
            </a:prstGeom>
          </p:spPr>
        </p:pic>
      </p:grpSp>
      <p:grpSp>
        <p:nvGrpSpPr>
          <p:cNvPr id="44" name="Group 43">
            <a:extLst>
              <a:ext uri="{FF2B5EF4-FFF2-40B4-BE49-F238E27FC236}">
                <a16:creationId xmlns:a16="http://schemas.microsoft.com/office/drawing/2014/main" id="{6DA7A831-020A-1A52-4192-844DA1E53DD2}"/>
              </a:ext>
            </a:extLst>
          </p:cNvPr>
          <p:cNvGrpSpPr/>
          <p:nvPr/>
        </p:nvGrpSpPr>
        <p:grpSpPr>
          <a:xfrm>
            <a:off x="5761735" y="3543845"/>
            <a:ext cx="1746249" cy="2301878"/>
            <a:chOff x="5761735" y="3543845"/>
            <a:chExt cx="1746249" cy="2301878"/>
          </a:xfrm>
        </p:grpSpPr>
        <p:grpSp>
          <p:nvGrpSpPr>
            <p:cNvPr id="45" name="Group 44">
              <a:extLst>
                <a:ext uri="{FF2B5EF4-FFF2-40B4-BE49-F238E27FC236}">
                  <a16:creationId xmlns:a16="http://schemas.microsoft.com/office/drawing/2014/main" id="{35DF1CA2-98CF-7CD2-6BC0-10F072205C8C}"/>
                </a:ext>
              </a:extLst>
            </p:cNvPr>
            <p:cNvGrpSpPr/>
            <p:nvPr/>
          </p:nvGrpSpPr>
          <p:grpSpPr>
            <a:xfrm>
              <a:off x="5761735" y="3543845"/>
              <a:ext cx="1746249" cy="2301878"/>
              <a:chOff x="5550693" y="3590579"/>
              <a:chExt cx="1746249" cy="2301878"/>
            </a:xfrm>
          </p:grpSpPr>
          <p:sp>
            <p:nvSpPr>
              <p:cNvPr id="47" name="Google Shape;775;p34">
                <a:extLst>
                  <a:ext uri="{FF2B5EF4-FFF2-40B4-BE49-F238E27FC236}">
                    <a16:creationId xmlns:a16="http://schemas.microsoft.com/office/drawing/2014/main" id="{1DB45BF4-C314-4D5D-73F0-CB71F7C0B55E}"/>
                  </a:ext>
                </a:extLst>
              </p:cNvPr>
              <p:cNvSpPr/>
              <p:nvPr/>
            </p:nvSpPr>
            <p:spPr>
              <a:xfrm>
                <a:off x="6092030" y="4136679"/>
                <a:ext cx="1204912" cy="1201737"/>
              </a:xfrm>
              <a:prstGeom prst="ellipse">
                <a:avLst/>
              </a:prstGeom>
              <a:solidFill>
                <a:srgbClr val="9FCF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8" name="Google Shape;782;p34">
                <a:extLst>
                  <a:ext uri="{FF2B5EF4-FFF2-40B4-BE49-F238E27FC236}">
                    <a16:creationId xmlns:a16="http://schemas.microsoft.com/office/drawing/2014/main" id="{9CDB167F-5336-934F-EF1A-79E0C32E1E6B}"/>
                  </a:ext>
                </a:extLst>
              </p:cNvPr>
              <p:cNvSpPr/>
              <p:nvPr/>
            </p:nvSpPr>
            <p:spPr>
              <a:xfrm>
                <a:off x="5550693" y="3590579"/>
                <a:ext cx="885825" cy="890587"/>
              </a:xfrm>
              <a:custGeom>
                <a:avLst/>
                <a:gdLst/>
                <a:ahLst/>
                <a:cxnLst/>
                <a:rect l="l" t="t" r="r" b="b"/>
                <a:pathLst>
                  <a:path w="216" h="217" extrusionOk="0">
                    <a:moveTo>
                      <a:pt x="0" y="89"/>
                    </a:moveTo>
                    <a:cubicBezTo>
                      <a:pt x="74" y="102"/>
                      <a:pt x="114" y="143"/>
                      <a:pt x="127" y="217"/>
                    </a:cubicBezTo>
                    <a:cubicBezTo>
                      <a:pt x="144" y="176"/>
                      <a:pt x="176" y="144"/>
                      <a:pt x="216" y="128"/>
                    </a:cubicBezTo>
                    <a:cubicBezTo>
                      <a:pt x="142" y="114"/>
                      <a:pt x="102" y="74"/>
                      <a:pt x="89" y="0"/>
                    </a:cubicBezTo>
                    <a:cubicBezTo>
                      <a:pt x="72" y="40"/>
                      <a:pt x="40" y="73"/>
                      <a:pt x="0" y="89"/>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9" name="TextBox 48">
                <a:extLst>
                  <a:ext uri="{FF2B5EF4-FFF2-40B4-BE49-F238E27FC236}">
                    <a16:creationId xmlns:a16="http://schemas.microsoft.com/office/drawing/2014/main" id="{096696A6-9B56-3647-8D54-117D515BB26C}"/>
                  </a:ext>
                </a:extLst>
              </p:cNvPr>
              <p:cNvSpPr txBox="1"/>
              <p:nvPr/>
            </p:nvSpPr>
            <p:spPr>
              <a:xfrm>
                <a:off x="6096000" y="5526203"/>
                <a:ext cx="1200942" cy="366254"/>
              </a:xfrm>
              <a:prstGeom prst="rect">
                <a:avLst/>
              </a:prstGeom>
              <a:noFill/>
            </p:spPr>
            <p:txBody>
              <a:bodyPr wrap="square">
                <a:spAutoFit/>
              </a:bodyPr>
              <a:lstStyle/>
              <a:p>
                <a:pPr algn="ctr" rtl="1">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التنبؤ بالمخاطر</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6" name="Picture 45">
              <a:extLst>
                <a:ext uri="{FF2B5EF4-FFF2-40B4-BE49-F238E27FC236}">
                  <a16:creationId xmlns:a16="http://schemas.microsoft.com/office/drawing/2014/main" id="{282D2AF7-6079-CF30-D0DC-AC5C43152989}"/>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46914" y1="35172" x2="47531" y2="55862"/>
                          <a14:foregroundMark x1="48148" y1="64828" x2="53086" y2="64828"/>
                        </a14:backgroundRemoval>
                      </a14:imgEffect>
                    </a14:imgLayer>
                  </a14:imgProps>
                </a:ext>
              </a:extLst>
            </a:blip>
            <a:stretch>
              <a:fillRect/>
            </a:stretch>
          </p:blipFill>
          <p:spPr>
            <a:xfrm>
              <a:off x="6399800" y="4221152"/>
              <a:ext cx="1049447" cy="939321"/>
            </a:xfrm>
            <a:prstGeom prst="rect">
              <a:avLst/>
            </a:prstGeom>
          </p:spPr>
        </p:pic>
      </p:grpSp>
      <p:grpSp>
        <p:nvGrpSpPr>
          <p:cNvPr id="50" name="Group 49">
            <a:extLst>
              <a:ext uri="{FF2B5EF4-FFF2-40B4-BE49-F238E27FC236}">
                <a16:creationId xmlns:a16="http://schemas.microsoft.com/office/drawing/2014/main" id="{8C55CB8A-615C-DF12-E0BB-BED82D8A220D}"/>
              </a:ext>
            </a:extLst>
          </p:cNvPr>
          <p:cNvGrpSpPr/>
          <p:nvPr/>
        </p:nvGrpSpPr>
        <p:grpSpPr>
          <a:xfrm>
            <a:off x="4359972" y="2130852"/>
            <a:ext cx="1831977" cy="2303580"/>
            <a:chOff x="4359972" y="2130852"/>
            <a:chExt cx="1831977" cy="2303580"/>
          </a:xfrm>
        </p:grpSpPr>
        <p:grpSp>
          <p:nvGrpSpPr>
            <p:cNvPr id="51" name="Group 50">
              <a:extLst>
                <a:ext uri="{FF2B5EF4-FFF2-40B4-BE49-F238E27FC236}">
                  <a16:creationId xmlns:a16="http://schemas.microsoft.com/office/drawing/2014/main" id="{30F72E34-9554-33C8-5485-4DE7CE2B698F}"/>
                </a:ext>
              </a:extLst>
            </p:cNvPr>
            <p:cNvGrpSpPr/>
            <p:nvPr/>
          </p:nvGrpSpPr>
          <p:grpSpPr>
            <a:xfrm>
              <a:off x="4359972" y="2130852"/>
              <a:ext cx="1831977" cy="2303580"/>
              <a:chOff x="4148930" y="2177586"/>
              <a:chExt cx="1831977" cy="2303580"/>
            </a:xfrm>
          </p:grpSpPr>
          <p:sp>
            <p:nvSpPr>
              <p:cNvPr id="53" name="Google Shape;774;p34">
                <a:extLst>
                  <a:ext uri="{FF2B5EF4-FFF2-40B4-BE49-F238E27FC236}">
                    <a16:creationId xmlns:a16="http://schemas.microsoft.com/office/drawing/2014/main" id="{C4D796FD-A54B-6E3A-D792-6420266C76FA}"/>
                  </a:ext>
                </a:extLst>
              </p:cNvPr>
              <p:cNvSpPr/>
              <p:nvPr/>
            </p:nvSpPr>
            <p:spPr>
              <a:xfrm>
                <a:off x="4690268" y="2733329"/>
                <a:ext cx="1204912" cy="1201737"/>
              </a:xfrm>
              <a:prstGeom prst="ellipse">
                <a:avLst/>
              </a:prstGeom>
              <a:solidFill>
                <a:srgbClr val="B0B0B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54" name="Google Shape;781;p34">
                <a:extLst>
                  <a:ext uri="{FF2B5EF4-FFF2-40B4-BE49-F238E27FC236}">
                    <a16:creationId xmlns:a16="http://schemas.microsoft.com/office/drawing/2014/main" id="{664C9D27-F4AF-EC7B-5667-FDF48604F327}"/>
                  </a:ext>
                </a:extLst>
              </p:cNvPr>
              <p:cNvSpPr/>
              <p:nvPr/>
            </p:nvSpPr>
            <p:spPr>
              <a:xfrm>
                <a:off x="4148930" y="3590579"/>
                <a:ext cx="885825" cy="890587"/>
              </a:xfrm>
              <a:custGeom>
                <a:avLst/>
                <a:gdLst/>
                <a:ahLst/>
                <a:cxnLst/>
                <a:rect l="l" t="t" r="r" b="b"/>
                <a:pathLst>
                  <a:path w="216" h="217" extrusionOk="0">
                    <a:moveTo>
                      <a:pt x="127" y="0"/>
                    </a:moveTo>
                    <a:cubicBezTo>
                      <a:pt x="114" y="74"/>
                      <a:pt x="74" y="114"/>
                      <a:pt x="0" y="128"/>
                    </a:cubicBezTo>
                    <a:cubicBezTo>
                      <a:pt x="40" y="144"/>
                      <a:pt x="72" y="176"/>
                      <a:pt x="89" y="217"/>
                    </a:cubicBezTo>
                    <a:cubicBezTo>
                      <a:pt x="102" y="143"/>
                      <a:pt x="142" y="102"/>
                      <a:pt x="216" y="89"/>
                    </a:cubicBezTo>
                    <a:cubicBezTo>
                      <a:pt x="176" y="73"/>
                      <a:pt x="144" y="40"/>
                      <a:pt x="127" y="0"/>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55" name="TextBox 54">
                <a:extLst>
                  <a:ext uri="{FF2B5EF4-FFF2-40B4-BE49-F238E27FC236}">
                    <a16:creationId xmlns:a16="http://schemas.microsoft.com/office/drawing/2014/main" id="{A291A847-B0C2-54EA-408B-F3CFF66806F0}"/>
                  </a:ext>
                </a:extLst>
              </p:cNvPr>
              <p:cNvSpPr txBox="1"/>
              <p:nvPr/>
            </p:nvSpPr>
            <p:spPr>
              <a:xfrm>
                <a:off x="4484787" y="2177586"/>
                <a:ext cx="1496120" cy="366254"/>
              </a:xfrm>
              <a:prstGeom prst="rect">
                <a:avLst/>
              </a:prstGeom>
              <a:noFill/>
            </p:spPr>
            <p:txBody>
              <a:bodyPr wrap="square">
                <a:spAutoFit/>
              </a:bodyPr>
              <a:lstStyle/>
              <a:p>
                <a:pPr algn="ctr" rtl="1">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زيادة الكفاءة والإنتاجية</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52" name="Graphic 51" descr="Bar graph with upward trend with solid fill">
              <a:extLst>
                <a:ext uri="{FF2B5EF4-FFF2-40B4-BE49-F238E27FC236}">
                  <a16:creationId xmlns:a16="http://schemas.microsoft.com/office/drawing/2014/main" id="{6BBF77C7-DEDD-33BD-74CC-C6DDDD5FCEC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39810" y="3025095"/>
              <a:ext cx="518750" cy="518750"/>
            </a:xfrm>
            <a:prstGeom prst="rect">
              <a:avLst/>
            </a:prstGeom>
            <a:effectLst>
              <a:outerShdw blurRad="50800" dist="38100" dir="2700000" algn="tl" rotWithShape="0">
                <a:prstClr val="black">
                  <a:alpha val="40000"/>
                </a:prstClr>
              </a:outerShdw>
            </a:effectLst>
          </p:spPr>
        </p:pic>
      </p:grpSp>
      <p:grpSp>
        <p:nvGrpSpPr>
          <p:cNvPr id="56" name="Group 55">
            <a:extLst>
              <a:ext uri="{FF2B5EF4-FFF2-40B4-BE49-F238E27FC236}">
                <a16:creationId xmlns:a16="http://schemas.microsoft.com/office/drawing/2014/main" id="{274FD134-21FD-4798-4A5E-DEAED7B3CBC2}"/>
              </a:ext>
            </a:extLst>
          </p:cNvPr>
          <p:cNvGrpSpPr/>
          <p:nvPr/>
        </p:nvGrpSpPr>
        <p:grpSpPr>
          <a:xfrm>
            <a:off x="2955035" y="3543845"/>
            <a:ext cx="1896267" cy="2285996"/>
            <a:chOff x="2955035" y="3543845"/>
            <a:chExt cx="1896267" cy="2285996"/>
          </a:xfrm>
        </p:grpSpPr>
        <p:grpSp>
          <p:nvGrpSpPr>
            <p:cNvPr id="57" name="Group 56">
              <a:extLst>
                <a:ext uri="{FF2B5EF4-FFF2-40B4-BE49-F238E27FC236}">
                  <a16:creationId xmlns:a16="http://schemas.microsoft.com/office/drawing/2014/main" id="{D84CE35A-BB12-4A7B-EE5A-35D5AF39EC30}"/>
                </a:ext>
              </a:extLst>
            </p:cNvPr>
            <p:cNvGrpSpPr/>
            <p:nvPr/>
          </p:nvGrpSpPr>
          <p:grpSpPr>
            <a:xfrm>
              <a:off x="2955035" y="3543845"/>
              <a:ext cx="1896267" cy="2285996"/>
              <a:chOff x="2743993" y="3590579"/>
              <a:chExt cx="1896267" cy="2285996"/>
            </a:xfrm>
          </p:grpSpPr>
          <p:sp>
            <p:nvSpPr>
              <p:cNvPr id="59" name="Google Shape;773;p34">
                <a:extLst>
                  <a:ext uri="{FF2B5EF4-FFF2-40B4-BE49-F238E27FC236}">
                    <a16:creationId xmlns:a16="http://schemas.microsoft.com/office/drawing/2014/main" id="{63B404EB-EE85-8A6E-5BA5-E2A471A5029F}"/>
                  </a:ext>
                </a:extLst>
              </p:cNvPr>
              <p:cNvSpPr/>
              <p:nvPr/>
            </p:nvSpPr>
            <p:spPr>
              <a:xfrm>
                <a:off x="3288505" y="4136679"/>
                <a:ext cx="1204912" cy="1201737"/>
              </a:xfrm>
              <a:prstGeom prst="ellipse">
                <a:avLst/>
              </a:pr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60" name="Google Shape;780;p34">
                <a:extLst>
                  <a:ext uri="{FF2B5EF4-FFF2-40B4-BE49-F238E27FC236}">
                    <a16:creationId xmlns:a16="http://schemas.microsoft.com/office/drawing/2014/main" id="{30C6F7A2-D29A-9B17-53C1-B4369C66EEA0}"/>
                  </a:ext>
                </a:extLst>
              </p:cNvPr>
              <p:cNvSpPr/>
              <p:nvPr/>
            </p:nvSpPr>
            <p:spPr>
              <a:xfrm>
                <a:off x="2743993" y="3590579"/>
                <a:ext cx="889000" cy="890587"/>
              </a:xfrm>
              <a:custGeom>
                <a:avLst/>
                <a:gdLst/>
                <a:ahLst/>
                <a:cxnLst/>
                <a:rect l="l" t="t" r="r" b="b"/>
                <a:pathLst>
                  <a:path w="217" h="217" extrusionOk="0">
                    <a:moveTo>
                      <a:pt x="0" y="89"/>
                    </a:moveTo>
                    <a:cubicBezTo>
                      <a:pt x="74" y="102"/>
                      <a:pt x="115" y="143"/>
                      <a:pt x="128" y="217"/>
                    </a:cubicBezTo>
                    <a:cubicBezTo>
                      <a:pt x="145" y="176"/>
                      <a:pt x="177" y="144"/>
                      <a:pt x="217" y="128"/>
                    </a:cubicBezTo>
                    <a:cubicBezTo>
                      <a:pt x="143" y="114"/>
                      <a:pt x="103" y="74"/>
                      <a:pt x="90" y="0"/>
                    </a:cubicBezTo>
                    <a:cubicBezTo>
                      <a:pt x="73" y="40"/>
                      <a:pt x="41" y="73"/>
                      <a:pt x="0" y="89"/>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61" name="TextBox 60">
                <a:extLst>
                  <a:ext uri="{FF2B5EF4-FFF2-40B4-BE49-F238E27FC236}">
                    <a16:creationId xmlns:a16="http://schemas.microsoft.com/office/drawing/2014/main" id="{C93E7563-B81C-EA71-075F-B485924FF482}"/>
                  </a:ext>
                </a:extLst>
              </p:cNvPr>
              <p:cNvSpPr txBox="1"/>
              <p:nvPr/>
            </p:nvSpPr>
            <p:spPr>
              <a:xfrm>
                <a:off x="3138485" y="5510321"/>
                <a:ext cx="1501775" cy="366254"/>
              </a:xfrm>
              <a:prstGeom prst="rect">
                <a:avLst/>
              </a:prstGeom>
              <a:noFill/>
            </p:spPr>
            <p:txBody>
              <a:bodyPr wrap="square">
                <a:spAutoFit/>
              </a:bodyPr>
              <a:lstStyle/>
              <a:p>
                <a:pPr algn="ctr" rtl="1">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تحسين اتخاذ القرارات</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58" name="Picture 57">
              <a:extLst>
                <a:ext uri="{FF2B5EF4-FFF2-40B4-BE49-F238E27FC236}">
                  <a16:creationId xmlns:a16="http://schemas.microsoft.com/office/drawing/2014/main" id="{A258A7BA-81D0-1D35-AD82-885AD0C85E88}"/>
                </a:ext>
              </a:extLst>
            </p:cNvPr>
            <p:cNvPicPr>
              <a:picLocks noChangeAspect="1"/>
            </p:cNvPicPr>
            <p:nvPr/>
          </p:nvPicPr>
          <p:blipFill>
            <a:blip r:embed="rId13">
              <a:lum bright="70000" contrast="-70000"/>
            </a:blip>
            <a:stretch>
              <a:fillRect/>
            </a:stretch>
          </p:blipFill>
          <p:spPr>
            <a:xfrm>
              <a:off x="3842447" y="4392203"/>
              <a:ext cx="615749" cy="615749"/>
            </a:xfrm>
            <a:prstGeom prst="rect">
              <a:avLst/>
            </a:prstGeom>
          </p:spPr>
        </p:pic>
      </p:grpSp>
    </p:spTree>
    <p:extLst>
      <p:ext uri="{BB962C8B-B14F-4D97-AF65-F5344CB8AC3E}">
        <p14:creationId xmlns:p14="http://schemas.microsoft.com/office/powerpoint/2010/main" val="1576862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0"/>
                                        <p:tgtEl>
                                          <p:spTgt spid="50"/>
                                        </p:tgtEl>
                                      </p:cBhvr>
                                    </p:animEffect>
                                    <p:anim calcmode="lin" valueType="num">
                                      <p:cBhvr>
                                        <p:cTn id="36" dur="1000" fill="hold"/>
                                        <p:tgtEl>
                                          <p:spTgt spid="50"/>
                                        </p:tgtEl>
                                        <p:attrNameLst>
                                          <p:attrName>ppt_x</p:attrName>
                                        </p:attrNameLst>
                                      </p:cBhvr>
                                      <p:tavLst>
                                        <p:tav tm="0">
                                          <p:val>
                                            <p:strVal val="#ppt_x"/>
                                          </p:val>
                                        </p:tav>
                                        <p:tav tm="100000">
                                          <p:val>
                                            <p:strVal val="#ppt_x"/>
                                          </p:val>
                                        </p:tav>
                                      </p:tavLst>
                                    </p:anim>
                                    <p:anim calcmode="lin" valueType="num">
                                      <p:cBhvr>
                                        <p:cTn id="37"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1000"/>
                                        <p:tgtEl>
                                          <p:spTgt spid="56"/>
                                        </p:tgtEl>
                                      </p:cBhvr>
                                    </p:animEffect>
                                    <p:anim calcmode="lin" valueType="num">
                                      <p:cBhvr>
                                        <p:cTn id="43" dur="1000" fill="hold"/>
                                        <p:tgtEl>
                                          <p:spTgt spid="56"/>
                                        </p:tgtEl>
                                        <p:attrNameLst>
                                          <p:attrName>ppt_x</p:attrName>
                                        </p:attrNameLst>
                                      </p:cBhvr>
                                      <p:tavLst>
                                        <p:tav tm="0">
                                          <p:val>
                                            <p:strVal val="#ppt_x"/>
                                          </p:val>
                                        </p:tav>
                                        <p:tav tm="100000">
                                          <p:val>
                                            <p:strVal val="#ppt_x"/>
                                          </p:val>
                                        </p:tav>
                                      </p:tavLst>
                                    </p:anim>
                                    <p:anim calcmode="lin" valueType="num">
                                      <p:cBhvr>
                                        <p:cTn id="44"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لماذا المتابعة المستمرة مهمة؟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E956848F-0189-03CD-C2C7-75F96A9FDE89}"/>
              </a:ext>
            </a:extLst>
          </p:cNvPr>
          <p:cNvGrpSpPr/>
          <p:nvPr/>
        </p:nvGrpSpPr>
        <p:grpSpPr>
          <a:xfrm flipH="1">
            <a:off x="6658296" y="2416647"/>
            <a:ext cx="3496303" cy="1371863"/>
            <a:chOff x="6195505" y="522633"/>
            <a:chExt cx="4743406" cy="1861196"/>
          </a:xfrm>
        </p:grpSpPr>
        <p:grpSp>
          <p:nvGrpSpPr>
            <p:cNvPr id="15" name="Group 14">
              <a:extLst>
                <a:ext uri="{FF2B5EF4-FFF2-40B4-BE49-F238E27FC236}">
                  <a16:creationId xmlns:a16="http://schemas.microsoft.com/office/drawing/2014/main" id="{F35289C7-EED2-F1C2-C7B8-75595D658D8A}"/>
                </a:ext>
              </a:extLst>
            </p:cNvPr>
            <p:cNvGrpSpPr/>
            <p:nvPr/>
          </p:nvGrpSpPr>
          <p:grpSpPr>
            <a:xfrm>
              <a:off x="6195505" y="522633"/>
              <a:ext cx="4743406" cy="1861196"/>
              <a:chOff x="6594339" y="1437033"/>
              <a:chExt cx="4743406" cy="1861196"/>
            </a:xfrm>
          </p:grpSpPr>
          <p:grpSp>
            <p:nvGrpSpPr>
              <p:cNvPr id="17" name="Graphic 2">
                <a:extLst>
                  <a:ext uri="{FF2B5EF4-FFF2-40B4-BE49-F238E27FC236}">
                    <a16:creationId xmlns:a16="http://schemas.microsoft.com/office/drawing/2014/main" id="{15AED926-90E6-7AAD-4042-E2FD766F07FB}"/>
                  </a:ext>
                </a:extLst>
              </p:cNvPr>
              <p:cNvGrpSpPr/>
              <p:nvPr/>
            </p:nvGrpSpPr>
            <p:grpSpPr>
              <a:xfrm>
                <a:off x="6594339" y="1437033"/>
                <a:ext cx="4743406" cy="1861196"/>
                <a:chOff x="8368491" y="1349857"/>
                <a:chExt cx="4755301" cy="1865863"/>
              </a:xfrm>
            </p:grpSpPr>
            <p:sp>
              <p:nvSpPr>
                <p:cNvPr id="19" name="Freeform: Shape 18">
                  <a:extLst>
                    <a:ext uri="{FF2B5EF4-FFF2-40B4-BE49-F238E27FC236}">
                      <a16:creationId xmlns:a16="http://schemas.microsoft.com/office/drawing/2014/main" id="{68D37D47-81F0-A828-9040-026F67BD2281}"/>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627245F9-97F6-5D39-E46E-CD450105D1B6}"/>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21" name="Freeform: Shape 20">
                  <a:extLst>
                    <a:ext uri="{FF2B5EF4-FFF2-40B4-BE49-F238E27FC236}">
                      <a16:creationId xmlns:a16="http://schemas.microsoft.com/office/drawing/2014/main" id="{910E72F4-A184-0D05-BFA0-A9DCB7C1B172}"/>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28A31C0B-9F0B-9BF9-C164-0019F08C1047}"/>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FEFFA8B-2952-CD20-F2EA-DF3812A3198D}"/>
                    </a:ext>
                  </a:extLst>
                </p:cNvPr>
                <p:cNvSpPr/>
                <p:nvPr/>
              </p:nvSpPr>
              <p:spPr>
                <a:xfrm rot="-27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24" name="Freeform: Shape 23">
                  <a:extLst>
                    <a:ext uri="{FF2B5EF4-FFF2-40B4-BE49-F238E27FC236}">
                      <a16:creationId xmlns:a16="http://schemas.microsoft.com/office/drawing/2014/main" id="{CA225A9F-E81E-01E0-2F88-BD200DBC13C3}"/>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18" name="TextBox 17">
                <a:extLst>
                  <a:ext uri="{FF2B5EF4-FFF2-40B4-BE49-F238E27FC236}">
                    <a16:creationId xmlns:a16="http://schemas.microsoft.com/office/drawing/2014/main" id="{E5B76D8F-0DB2-466C-B218-88A37BF314A9}"/>
                  </a:ext>
                </a:extLst>
              </p:cNvPr>
              <p:cNvSpPr txBox="1"/>
              <p:nvPr/>
            </p:nvSpPr>
            <p:spPr>
              <a:xfrm>
                <a:off x="8304726" y="2035104"/>
                <a:ext cx="2912084" cy="54334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ضمان الالتزام بالخطة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65BA8869-32A3-5311-ED0F-4E171F585793}"/>
                </a:ext>
              </a:extLst>
            </p:cNvPr>
            <p:cNvSpPr txBox="1"/>
            <p:nvPr/>
          </p:nvSpPr>
          <p:spPr>
            <a:xfrm>
              <a:off x="6525033" y="1153066"/>
              <a:ext cx="1051330" cy="793360"/>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01</a:t>
              </a:r>
            </a:p>
          </p:txBody>
        </p:sp>
      </p:grpSp>
      <p:grpSp>
        <p:nvGrpSpPr>
          <p:cNvPr id="25" name="Group 24">
            <a:extLst>
              <a:ext uri="{FF2B5EF4-FFF2-40B4-BE49-F238E27FC236}">
                <a16:creationId xmlns:a16="http://schemas.microsoft.com/office/drawing/2014/main" id="{4752F1D2-83E4-6A6F-338D-91BF14394C0B}"/>
              </a:ext>
            </a:extLst>
          </p:cNvPr>
          <p:cNvGrpSpPr/>
          <p:nvPr/>
        </p:nvGrpSpPr>
        <p:grpSpPr>
          <a:xfrm flipH="1">
            <a:off x="2164693" y="2487289"/>
            <a:ext cx="3529384" cy="1371863"/>
            <a:chOff x="6183875" y="2667317"/>
            <a:chExt cx="4788287" cy="1861196"/>
          </a:xfrm>
        </p:grpSpPr>
        <p:grpSp>
          <p:nvGrpSpPr>
            <p:cNvPr id="26" name="Group 25">
              <a:extLst>
                <a:ext uri="{FF2B5EF4-FFF2-40B4-BE49-F238E27FC236}">
                  <a16:creationId xmlns:a16="http://schemas.microsoft.com/office/drawing/2014/main" id="{B0A2659F-B13D-6957-29DA-95AFAC1BB580}"/>
                </a:ext>
              </a:extLst>
            </p:cNvPr>
            <p:cNvGrpSpPr/>
            <p:nvPr/>
          </p:nvGrpSpPr>
          <p:grpSpPr>
            <a:xfrm>
              <a:off x="6228756" y="2667317"/>
              <a:ext cx="4743406" cy="1861196"/>
              <a:chOff x="6594339" y="1437033"/>
              <a:chExt cx="4743406" cy="1861196"/>
            </a:xfrm>
          </p:grpSpPr>
          <p:grpSp>
            <p:nvGrpSpPr>
              <p:cNvPr id="28" name="Graphic 2">
                <a:extLst>
                  <a:ext uri="{FF2B5EF4-FFF2-40B4-BE49-F238E27FC236}">
                    <a16:creationId xmlns:a16="http://schemas.microsoft.com/office/drawing/2014/main" id="{F8741B35-48F7-4931-6F8B-5D636D1224C5}"/>
                  </a:ext>
                </a:extLst>
              </p:cNvPr>
              <p:cNvGrpSpPr/>
              <p:nvPr/>
            </p:nvGrpSpPr>
            <p:grpSpPr>
              <a:xfrm>
                <a:off x="6594339" y="1437033"/>
                <a:ext cx="4743406" cy="1861196"/>
                <a:chOff x="8368491" y="1349857"/>
                <a:chExt cx="4755301" cy="1865863"/>
              </a:xfrm>
            </p:grpSpPr>
            <p:sp>
              <p:nvSpPr>
                <p:cNvPr id="30" name="Freeform: Shape 29">
                  <a:extLst>
                    <a:ext uri="{FF2B5EF4-FFF2-40B4-BE49-F238E27FC236}">
                      <a16:creationId xmlns:a16="http://schemas.microsoft.com/office/drawing/2014/main" id="{05A290F9-BE10-58ED-EE32-D80D66458C67}"/>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id="{3170626D-33CE-FF91-5851-5326C0D3DBBA}"/>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32" name="Freeform: Shape 31">
                  <a:extLst>
                    <a:ext uri="{FF2B5EF4-FFF2-40B4-BE49-F238E27FC236}">
                      <a16:creationId xmlns:a16="http://schemas.microsoft.com/office/drawing/2014/main" id="{51C61466-B9CD-A487-4E75-31359754B18C}"/>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33" name="Freeform: Shape 32">
                  <a:extLst>
                    <a:ext uri="{FF2B5EF4-FFF2-40B4-BE49-F238E27FC236}">
                      <a16:creationId xmlns:a16="http://schemas.microsoft.com/office/drawing/2014/main" id="{95E15DE8-A5F4-054D-B67D-76DF773C595A}"/>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37E1673C-2783-A446-5283-977DEEA771E9}"/>
                    </a:ext>
                  </a:extLst>
                </p:cNvPr>
                <p:cNvSpPr/>
                <p:nvPr/>
              </p:nvSpPr>
              <p:spPr>
                <a:xfrm rot="-27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id="{22AE147F-FAFF-655C-E49C-26D150C52440}"/>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29" name="TextBox 28">
                <a:extLst>
                  <a:ext uri="{FF2B5EF4-FFF2-40B4-BE49-F238E27FC236}">
                    <a16:creationId xmlns:a16="http://schemas.microsoft.com/office/drawing/2014/main" id="{7CDB2759-69A4-AF0C-8283-7ACD535324BC}"/>
                  </a:ext>
                </a:extLst>
              </p:cNvPr>
              <p:cNvSpPr txBox="1"/>
              <p:nvPr/>
            </p:nvSpPr>
            <p:spPr>
              <a:xfrm>
                <a:off x="8331408" y="2067164"/>
                <a:ext cx="2912084" cy="975520"/>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الانحرافات ومعالجتها مبكراً</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7" name="TextBox 26">
              <a:extLst>
                <a:ext uri="{FF2B5EF4-FFF2-40B4-BE49-F238E27FC236}">
                  <a16:creationId xmlns:a16="http://schemas.microsoft.com/office/drawing/2014/main" id="{DF5088A2-E58F-8F42-7891-E7CA4DA86671}"/>
                </a:ext>
              </a:extLst>
            </p:cNvPr>
            <p:cNvSpPr txBox="1"/>
            <p:nvPr/>
          </p:nvSpPr>
          <p:spPr>
            <a:xfrm>
              <a:off x="6183875" y="3297448"/>
              <a:ext cx="1393089" cy="793360"/>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02</a:t>
              </a:r>
            </a:p>
          </p:txBody>
        </p:sp>
      </p:grpSp>
      <p:grpSp>
        <p:nvGrpSpPr>
          <p:cNvPr id="36" name="Group 35">
            <a:extLst>
              <a:ext uri="{FF2B5EF4-FFF2-40B4-BE49-F238E27FC236}">
                <a16:creationId xmlns:a16="http://schemas.microsoft.com/office/drawing/2014/main" id="{F0447E8A-3C35-3C29-32B7-4AE603C33575}"/>
              </a:ext>
            </a:extLst>
          </p:cNvPr>
          <p:cNvGrpSpPr/>
          <p:nvPr/>
        </p:nvGrpSpPr>
        <p:grpSpPr>
          <a:xfrm flipH="1">
            <a:off x="6658296" y="3987464"/>
            <a:ext cx="3496303" cy="1371863"/>
            <a:chOff x="6195505" y="4765431"/>
            <a:chExt cx="4743406" cy="1861196"/>
          </a:xfrm>
        </p:grpSpPr>
        <p:grpSp>
          <p:nvGrpSpPr>
            <p:cNvPr id="37" name="Group 36">
              <a:extLst>
                <a:ext uri="{FF2B5EF4-FFF2-40B4-BE49-F238E27FC236}">
                  <a16:creationId xmlns:a16="http://schemas.microsoft.com/office/drawing/2014/main" id="{414A438C-9A40-E96D-1C50-017FF8B0B0BE}"/>
                </a:ext>
              </a:extLst>
            </p:cNvPr>
            <p:cNvGrpSpPr/>
            <p:nvPr/>
          </p:nvGrpSpPr>
          <p:grpSpPr>
            <a:xfrm>
              <a:off x="6195505" y="4765431"/>
              <a:ext cx="4743406" cy="1861196"/>
              <a:chOff x="6594339" y="1437033"/>
              <a:chExt cx="4743406" cy="1861196"/>
            </a:xfrm>
          </p:grpSpPr>
          <p:grpSp>
            <p:nvGrpSpPr>
              <p:cNvPr id="39" name="Graphic 2">
                <a:extLst>
                  <a:ext uri="{FF2B5EF4-FFF2-40B4-BE49-F238E27FC236}">
                    <a16:creationId xmlns:a16="http://schemas.microsoft.com/office/drawing/2014/main" id="{DF129009-5CE9-6DDB-B3D9-BEC102831E49}"/>
                  </a:ext>
                </a:extLst>
              </p:cNvPr>
              <p:cNvGrpSpPr/>
              <p:nvPr/>
            </p:nvGrpSpPr>
            <p:grpSpPr>
              <a:xfrm>
                <a:off x="6594339" y="1437033"/>
                <a:ext cx="4743406" cy="1861196"/>
                <a:chOff x="8368491" y="1349857"/>
                <a:chExt cx="4755301" cy="1865863"/>
              </a:xfrm>
            </p:grpSpPr>
            <p:sp>
              <p:nvSpPr>
                <p:cNvPr id="41" name="Freeform: Shape 40">
                  <a:extLst>
                    <a:ext uri="{FF2B5EF4-FFF2-40B4-BE49-F238E27FC236}">
                      <a16:creationId xmlns:a16="http://schemas.microsoft.com/office/drawing/2014/main" id="{138BC839-58A3-8B28-1DE4-CC46577AF287}"/>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42" name="Freeform: Shape 41">
                  <a:extLst>
                    <a:ext uri="{FF2B5EF4-FFF2-40B4-BE49-F238E27FC236}">
                      <a16:creationId xmlns:a16="http://schemas.microsoft.com/office/drawing/2014/main" id="{1BE4788A-C513-E8BF-5503-B4B17244D6BE}"/>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43" name="Freeform: Shape 42">
                  <a:extLst>
                    <a:ext uri="{FF2B5EF4-FFF2-40B4-BE49-F238E27FC236}">
                      <a16:creationId xmlns:a16="http://schemas.microsoft.com/office/drawing/2014/main" id="{DD4F39B5-98FC-19AD-AAB3-51FCB0D80F48}"/>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44" name="Freeform: Shape 43">
                  <a:extLst>
                    <a:ext uri="{FF2B5EF4-FFF2-40B4-BE49-F238E27FC236}">
                      <a16:creationId xmlns:a16="http://schemas.microsoft.com/office/drawing/2014/main" id="{7103628B-4F3D-82C8-F37A-DED235DEEEB9}"/>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64E19E0-61CD-2723-F820-92E24597316D}"/>
                    </a:ext>
                  </a:extLst>
                </p:cNvPr>
                <p:cNvSpPr/>
                <p:nvPr/>
              </p:nvSpPr>
              <p:spPr>
                <a:xfrm rot="-27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46" name="Freeform: Shape 45">
                  <a:extLst>
                    <a:ext uri="{FF2B5EF4-FFF2-40B4-BE49-F238E27FC236}">
                      <a16:creationId xmlns:a16="http://schemas.microsoft.com/office/drawing/2014/main" id="{94A36D48-C2A8-5F48-03A5-0D099F586B05}"/>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40" name="TextBox 39">
                <a:extLst>
                  <a:ext uri="{FF2B5EF4-FFF2-40B4-BE49-F238E27FC236}">
                    <a16:creationId xmlns:a16="http://schemas.microsoft.com/office/drawing/2014/main" id="{93F7138B-A6FF-D260-1E32-ED0826FA06E2}"/>
                  </a:ext>
                </a:extLst>
              </p:cNvPr>
              <p:cNvSpPr txBox="1"/>
              <p:nvPr/>
            </p:nvSpPr>
            <p:spPr>
              <a:xfrm>
                <a:off x="8300431" y="1890756"/>
                <a:ext cx="2912084" cy="54334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الكفاءة والإنتاجية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8" name="TextBox 37">
              <a:extLst>
                <a:ext uri="{FF2B5EF4-FFF2-40B4-BE49-F238E27FC236}">
                  <a16:creationId xmlns:a16="http://schemas.microsoft.com/office/drawing/2014/main" id="{961BF7A1-C079-6B79-05A7-9B22B58C3DB8}"/>
                </a:ext>
              </a:extLst>
            </p:cNvPr>
            <p:cNvSpPr txBox="1"/>
            <p:nvPr/>
          </p:nvSpPr>
          <p:spPr>
            <a:xfrm>
              <a:off x="6251497" y="5380449"/>
              <a:ext cx="1325466" cy="793360"/>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03</a:t>
              </a:r>
            </a:p>
          </p:txBody>
        </p:sp>
      </p:grpSp>
      <p:grpSp>
        <p:nvGrpSpPr>
          <p:cNvPr id="47" name="Group 46">
            <a:extLst>
              <a:ext uri="{FF2B5EF4-FFF2-40B4-BE49-F238E27FC236}">
                <a16:creationId xmlns:a16="http://schemas.microsoft.com/office/drawing/2014/main" id="{9B335197-4513-6697-A16B-4A8DE5435ED5}"/>
              </a:ext>
            </a:extLst>
          </p:cNvPr>
          <p:cNvGrpSpPr/>
          <p:nvPr/>
        </p:nvGrpSpPr>
        <p:grpSpPr>
          <a:xfrm flipH="1">
            <a:off x="2197774" y="3996570"/>
            <a:ext cx="3496303" cy="1371863"/>
            <a:chOff x="634808" y="1259845"/>
            <a:chExt cx="4743406" cy="1861196"/>
          </a:xfrm>
        </p:grpSpPr>
        <p:grpSp>
          <p:nvGrpSpPr>
            <p:cNvPr id="48" name="Group 47">
              <a:extLst>
                <a:ext uri="{FF2B5EF4-FFF2-40B4-BE49-F238E27FC236}">
                  <a16:creationId xmlns:a16="http://schemas.microsoft.com/office/drawing/2014/main" id="{7766040B-8FBE-7695-C235-B252F93163D0}"/>
                </a:ext>
              </a:extLst>
            </p:cNvPr>
            <p:cNvGrpSpPr/>
            <p:nvPr/>
          </p:nvGrpSpPr>
          <p:grpSpPr>
            <a:xfrm>
              <a:off x="634808" y="1259845"/>
              <a:ext cx="4743406" cy="1861196"/>
              <a:chOff x="6594339" y="1437033"/>
              <a:chExt cx="4743406" cy="1861196"/>
            </a:xfrm>
          </p:grpSpPr>
          <p:grpSp>
            <p:nvGrpSpPr>
              <p:cNvPr id="50" name="Graphic 2">
                <a:extLst>
                  <a:ext uri="{FF2B5EF4-FFF2-40B4-BE49-F238E27FC236}">
                    <a16:creationId xmlns:a16="http://schemas.microsoft.com/office/drawing/2014/main" id="{C723DF19-B38A-9C36-C03F-B87E99094F9A}"/>
                  </a:ext>
                </a:extLst>
              </p:cNvPr>
              <p:cNvGrpSpPr/>
              <p:nvPr/>
            </p:nvGrpSpPr>
            <p:grpSpPr>
              <a:xfrm>
                <a:off x="6594339" y="1437033"/>
                <a:ext cx="4743406" cy="1861196"/>
                <a:chOff x="8368491" y="1349857"/>
                <a:chExt cx="4755301" cy="1865863"/>
              </a:xfrm>
            </p:grpSpPr>
            <p:sp>
              <p:nvSpPr>
                <p:cNvPr id="52" name="Freeform: Shape 51">
                  <a:extLst>
                    <a:ext uri="{FF2B5EF4-FFF2-40B4-BE49-F238E27FC236}">
                      <a16:creationId xmlns:a16="http://schemas.microsoft.com/office/drawing/2014/main" id="{0DF9F0B0-1BA6-0FC0-D96B-F988CD1AFAC5}"/>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53" name="Freeform: Shape 52">
                  <a:extLst>
                    <a:ext uri="{FF2B5EF4-FFF2-40B4-BE49-F238E27FC236}">
                      <a16:creationId xmlns:a16="http://schemas.microsoft.com/office/drawing/2014/main" id="{C3E6A642-6A0E-05F4-C8F6-4462D32266C3}"/>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54" name="Freeform: Shape 53">
                  <a:extLst>
                    <a:ext uri="{FF2B5EF4-FFF2-40B4-BE49-F238E27FC236}">
                      <a16:creationId xmlns:a16="http://schemas.microsoft.com/office/drawing/2014/main" id="{D033BE3E-3E8A-5701-FC41-4EAA54887949}"/>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55" name="Freeform: Shape 54">
                  <a:extLst>
                    <a:ext uri="{FF2B5EF4-FFF2-40B4-BE49-F238E27FC236}">
                      <a16:creationId xmlns:a16="http://schemas.microsoft.com/office/drawing/2014/main" id="{1DD7C833-5ABF-77B6-C418-244B755341B5}"/>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26762B24-4EE1-1CF3-D1BC-29D35EF19F49}"/>
                    </a:ext>
                  </a:extLst>
                </p:cNvPr>
                <p:cNvSpPr/>
                <p:nvPr/>
              </p:nvSpPr>
              <p:spPr>
                <a:xfrm rot="189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57" name="Freeform: Shape 56">
                  <a:extLst>
                    <a:ext uri="{FF2B5EF4-FFF2-40B4-BE49-F238E27FC236}">
                      <a16:creationId xmlns:a16="http://schemas.microsoft.com/office/drawing/2014/main" id="{18BFB084-A046-44C7-62DD-51FA0359B919}"/>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51" name="TextBox 50">
                <a:extLst>
                  <a:ext uri="{FF2B5EF4-FFF2-40B4-BE49-F238E27FC236}">
                    <a16:creationId xmlns:a16="http://schemas.microsoft.com/office/drawing/2014/main" id="{C5864741-0B1A-9B7F-053C-863A8CFC3A56}"/>
                  </a:ext>
                </a:extLst>
              </p:cNvPr>
              <p:cNvSpPr txBox="1"/>
              <p:nvPr/>
            </p:nvSpPr>
            <p:spPr>
              <a:xfrm>
                <a:off x="8284446" y="2052051"/>
                <a:ext cx="2912084" cy="54334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تحقيق الأهداف في الوقت المحدد</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9" name="TextBox 48">
              <a:extLst>
                <a:ext uri="{FF2B5EF4-FFF2-40B4-BE49-F238E27FC236}">
                  <a16:creationId xmlns:a16="http://schemas.microsoft.com/office/drawing/2014/main" id="{3A13DA41-B0EB-874C-F158-866E485FF24D}"/>
                </a:ext>
              </a:extLst>
            </p:cNvPr>
            <p:cNvSpPr txBox="1"/>
            <p:nvPr/>
          </p:nvSpPr>
          <p:spPr>
            <a:xfrm>
              <a:off x="912223" y="1883721"/>
              <a:ext cx="1104045" cy="793360"/>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04</a:t>
              </a:r>
            </a:p>
          </p:txBody>
        </p:sp>
      </p:grpSp>
    </p:spTree>
    <p:extLst>
      <p:ext uri="{BB962C8B-B14F-4D97-AF65-F5344CB8AC3E}">
        <p14:creationId xmlns:p14="http://schemas.microsoft.com/office/powerpoint/2010/main" val="4120441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لماذا المتابعة المستمرة مهمة؟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9" name="Group 18">
            <a:extLst>
              <a:ext uri="{FF2B5EF4-FFF2-40B4-BE49-F238E27FC236}">
                <a16:creationId xmlns:a16="http://schemas.microsoft.com/office/drawing/2014/main" id="{1081C9CD-9025-F675-43FC-FE4A2078FFD1}"/>
              </a:ext>
            </a:extLst>
          </p:cNvPr>
          <p:cNvGrpSpPr/>
          <p:nvPr/>
        </p:nvGrpSpPr>
        <p:grpSpPr>
          <a:xfrm flipH="1">
            <a:off x="2214103" y="2004707"/>
            <a:ext cx="3496303" cy="1371863"/>
            <a:chOff x="634808" y="3535522"/>
            <a:chExt cx="4743406" cy="1861196"/>
          </a:xfrm>
        </p:grpSpPr>
        <p:grpSp>
          <p:nvGrpSpPr>
            <p:cNvPr id="20" name="Group 19">
              <a:extLst>
                <a:ext uri="{FF2B5EF4-FFF2-40B4-BE49-F238E27FC236}">
                  <a16:creationId xmlns:a16="http://schemas.microsoft.com/office/drawing/2014/main" id="{68653DF2-7A11-4411-37B7-8DA407F34526}"/>
                </a:ext>
              </a:extLst>
            </p:cNvPr>
            <p:cNvGrpSpPr/>
            <p:nvPr/>
          </p:nvGrpSpPr>
          <p:grpSpPr>
            <a:xfrm>
              <a:off x="634808" y="3535522"/>
              <a:ext cx="4743406" cy="1861196"/>
              <a:chOff x="6594339" y="1437033"/>
              <a:chExt cx="4743406" cy="1861196"/>
            </a:xfrm>
          </p:grpSpPr>
          <p:grpSp>
            <p:nvGrpSpPr>
              <p:cNvPr id="22" name="Graphic 2">
                <a:extLst>
                  <a:ext uri="{FF2B5EF4-FFF2-40B4-BE49-F238E27FC236}">
                    <a16:creationId xmlns:a16="http://schemas.microsoft.com/office/drawing/2014/main" id="{9D039586-194F-5D5A-2A94-80E18B545028}"/>
                  </a:ext>
                </a:extLst>
              </p:cNvPr>
              <p:cNvGrpSpPr/>
              <p:nvPr/>
            </p:nvGrpSpPr>
            <p:grpSpPr>
              <a:xfrm>
                <a:off x="6594339" y="1437033"/>
                <a:ext cx="4743406" cy="1861196"/>
                <a:chOff x="8368491" y="1349857"/>
                <a:chExt cx="4755301" cy="1865863"/>
              </a:xfrm>
            </p:grpSpPr>
            <p:sp>
              <p:nvSpPr>
                <p:cNvPr id="24" name="Freeform: Shape 23">
                  <a:extLst>
                    <a:ext uri="{FF2B5EF4-FFF2-40B4-BE49-F238E27FC236}">
                      <a16:creationId xmlns:a16="http://schemas.microsoft.com/office/drawing/2014/main" id="{9FC6D5CC-55A2-BF0C-B54E-E321580F1FA1}"/>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11F9AD6B-0F63-51BA-FF9F-2393ACF0E880}"/>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A0EB4E95-5EC9-FD6C-80A9-59E9246D98E5}"/>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632A5ECC-378C-6274-FCE1-8A3516D2A717}"/>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6705DCFE-AB9F-CC71-A1FF-BABC81649420}"/>
                    </a:ext>
                  </a:extLst>
                </p:cNvPr>
                <p:cNvSpPr/>
                <p:nvPr/>
              </p:nvSpPr>
              <p:spPr>
                <a:xfrm rot="-27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3DA8897F-ECA3-FF88-B1CB-0F24DBCB6443}"/>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23" name="TextBox 22">
                <a:extLst>
                  <a:ext uri="{FF2B5EF4-FFF2-40B4-BE49-F238E27FC236}">
                    <a16:creationId xmlns:a16="http://schemas.microsoft.com/office/drawing/2014/main" id="{AD0E98A0-3019-1758-BFA5-11D6D0CB1E0A}"/>
                  </a:ext>
                </a:extLst>
              </p:cNvPr>
              <p:cNvSpPr txBox="1"/>
              <p:nvPr/>
            </p:nvSpPr>
            <p:spPr>
              <a:xfrm>
                <a:off x="8300431" y="2052051"/>
                <a:ext cx="2912084" cy="54334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تحفيز الفريق وتحسين الأداء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1" name="TextBox 20">
              <a:extLst>
                <a:ext uri="{FF2B5EF4-FFF2-40B4-BE49-F238E27FC236}">
                  <a16:creationId xmlns:a16="http://schemas.microsoft.com/office/drawing/2014/main" id="{26E9B085-F26E-9012-E77B-3F6520F5C9C7}"/>
                </a:ext>
              </a:extLst>
            </p:cNvPr>
            <p:cNvSpPr txBox="1"/>
            <p:nvPr/>
          </p:nvSpPr>
          <p:spPr>
            <a:xfrm>
              <a:off x="964338" y="4150540"/>
              <a:ext cx="1054200" cy="793360"/>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06</a:t>
              </a:r>
            </a:p>
          </p:txBody>
        </p:sp>
      </p:grpSp>
      <p:grpSp>
        <p:nvGrpSpPr>
          <p:cNvPr id="30" name="Group 29">
            <a:extLst>
              <a:ext uri="{FF2B5EF4-FFF2-40B4-BE49-F238E27FC236}">
                <a16:creationId xmlns:a16="http://schemas.microsoft.com/office/drawing/2014/main" id="{62E4418E-08CF-AC2C-9F31-7947174F0564}"/>
              </a:ext>
            </a:extLst>
          </p:cNvPr>
          <p:cNvGrpSpPr/>
          <p:nvPr/>
        </p:nvGrpSpPr>
        <p:grpSpPr>
          <a:xfrm flipH="1">
            <a:off x="6674625" y="2057137"/>
            <a:ext cx="3496303" cy="1371863"/>
            <a:chOff x="634808" y="3535522"/>
            <a:chExt cx="4743406" cy="1861196"/>
          </a:xfrm>
        </p:grpSpPr>
        <p:grpSp>
          <p:nvGrpSpPr>
            <p:cNvPr id="31" name="Group 30">
              <a:extLst>
                <a:ext uri="{FF2B5EF4-FFF2-40B4-BE49-F238E27FC236}">
                  <a16:creationId xmlns:a16="http://schemas.microsoft.com/office/drawing/2014/main" id="{8219DA6F-9171-3C42-1E26-BA062909B8D4}"/>
                </a:ext>
              </a:extLst>
            </p:cNvPr>
            <p:cNvGrpSpPr/>
            <p:nvPr/>
          </p:nvGrpSpPr>
          <p:grpSpPr>
            <a:xfrm>
              <a:off x="634808" y="3535522"/>
              <a:ext cx="4743406" cy="1861196"/>
              <a:chOff x="6594339" y="1437033"/>
              <a:chExt cx="4743406" cy="1861196"/>
            </a:xfrm>
          </p:grpSpPr>
          <p:grpSp>
            <p:nvGrpSpPr>
              <p:cNvPr id="33" name="Graphic 2">
                <a:extLst>
                  <a:ext uri="{FF2B5EF4-FFF2-40B4-BE49-F238E27FC236}">
                    <a16:creationId xmlns:a16="http://schemas.microsoft.com/office/drawing/2014/main" id="{D6EC965E-B5C0-9129-DBE8-90B6980BC623}"/>
                  </a:ext>
                </a:extLst>
              </p:cNvPr>
              <p:cNvGrpSpPr/>
              <p:nvPr/>
            </p:nvGrpSpPr>
            <p:grpSpPr>
              <a:xfrm>
                <a:off x="6594339" y="1437033"/>
                <a:ext cx="4743406" cy="1861196"/>
                <a:chOff x="8368491" y="1349857"/>
                <a:chExt cx="4755301" cy="1865863"/>
              </a:xfrm>
            </p:grpSpPr>
            <p:sp>
              <p:nvSpPr>
                <p:cNvPr id="35" name="Freeform: Shape 34">
                  <a:extLst>
                    <a:ext uri="{FF2B5EF4-FFF2-40B4-BE49-F238E27FC236}">
                      <a16:creationId xmlns:a16="http://schemas.microsoft.com/office/drawing/2014/main" id="{A6EB7680-A8F4-95CC-8E5B-440ADC33E7FF}"/>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7995FE88-3FE1-0DE9-248C-18D678863DA9}"/>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0444AFE9-0F2B-5EEA-5987-C8214EB9F19B}"/>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38" name="Freeform: Shape 37">
                  <a:extLst>
                    <a:ext uri="{FF2B5EF4-FFF2-40B4-BE49-F238E27FC236}">
                      <a16:creationId xmlns:a16="http://schemas.microsoft.com/office/drawing/2014/main" id="{FF9AB7BF-4971-36B6-3BA6-98BABDA8A7B1}"/>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7F59545-6279-EA09-A80B-9B264E84F197}"/>
                    </a:ext>
                  </a:extLst>
                </p:cNvPr>
                <p:cNvSpPr/>
                <p:nvPr/>
              </p:nvSpPr>
              <p:spPr>
                <a:xfrm rot="-27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40" name="Freeform: Shape 39">
                  <a:extLst>
                    <a:ext uri="{FF2B5EF4-FFF2-40B4-BE49-F238E27FC236}">
                      <a16:creationId xmlns:a16="http://schemas.microsoft.com/office/drawing/2014/main" id="{041EE44A-2F24-DD04-0BF6-4E168584775C}"/>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34" name="TextBox 33">
                <a:extLst>
                  <a:ext uri="{FF2B5EF4-FFF2-40B4-BE49-F238E27FC236}">
                    <a16:creationId xmlns:a16="http://schemas.microsoft.com/office/drawing/2014/main" id="{3B31F913-8E3F-ADAC-1A85-A52977D8F797}"/>
                  </a:ext>
                </a:extLst>
              </p:cNvPr>
              <p:cNvSpPr txBox="1"/>
              <p:nvPr/>
            </p:nvSpPr>
            <p:spPr>
              <a:xfrm>
                <a:off x="8300431" y="2112008"/>
                <a:ext cx="2912084" cy="54334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الشفافية والمساءلة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2" name="TextBox 31">
              <a:extLst>
                <a:ext uri="{FF2B5EF4-FFF2-40B4-BE49-F238E27FC236}">
                  <a16:creationId xmlns:a16="http://schemas.microsoft.com/office/drawing/2014/main" id="{07EDA214-C086-91E5-4575-6E30992F7A4A}"/>
                </a:ext>
              </a:extLst>
            </p:cNvPr>
            <p:cNvSpPr txBox="1"/>
            <p:nvPr/>
          </p:nvSpPr>
          <p:spPr>
            <a:xfrm>
              <a:off x="964338" y="4150540"/>
              <a:ext cx="1054200" cy="793360"/>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05</a:t>
              </a:r>
            </a:p>
          </p:txBody>
        </p:sp>
      </p:grpSp>
      <p:grpSp>
        <p:nvGrpSpPr>
          <p:cNvPr id="41" name="Group 40">
            <a:extLst>
              <a:ext uri="{FF2B5EF4-FFF2-40B4-BE49-F238E27FC236}">
                <a16:creationId xmlns:a16="http://schemas.microsoft.com/office/drawing/2014/main" id="{08E0B25C-12A0-7CE1-EDE0-EE7E8AED3427}"/>
              </a:ext>
            </a:extLst>
          </p:cNvPr>
          <p:cNvGrpSpPr/>
          <p:nvPr/>
        </p:nvGrpSpPr>
        <p:grpSpPr>
          <a:xfrm flipH="1">
            <a:off x="6674625" y="3627953"/>
            <a:ext cx="3496303" cy="1371863"/>
            <a:chOff x="6195505" y="4765431"/>
            <a:chExt cx="4743406" cy="1861196"/>
          </a:xfrm>
        </p:grpSpPr>
        <p:grpSp>
          <p:nvGrpSpPr>
            <p:cNvPr id="42" name="Group 41">
              <a:extLst>
                <a:ext uri="{FF2B5EF4-FFF2-40B4-BE49-F238E27FC236}">
                  <a16:creationId xmlns:a16="http://schemas.microsoft.com/office/drawing/2014/main" id="{ACC10AAB-7C91-7324-0BE7-5C78BF5311AF}"/>
                </a:ext>
              </a:extLst>
            </p:cNvPr>
            <p:cNvGrpSpPr/>
            <p:nvPr/>
          </p:nvGrpSpPr>
          <p:grpSpPr>
            <a:xfrm>
              <a:off x="6195505" y="4765431"/>
              <a:ext cx="4743406" cy="1861196"/>
              <a:chOff x="6594339" y="1437033"/>
              <a:chExt cx="4743406" cy="1861196"/>
            </a:xfrm>
          </p:grpSpPr>
          <p:grpSp>
            <p:nvGrpSpPr>
              <p:cNvPr id="44" name="Graphic 2">
                <a:extLst>
                  <a:ext uri="{FF2B5EF4-FFF2-40B4-BE49-F238E27FC236}">
                    <a16:creationId xmlns:a16="http://schemas.microsoft.com/office/drawing/2014/main" id="{3A9441B5-D15E-E499-093D-546A2E3A5F43}"/>
                  </a:ext>
                </a:extLst>
              </p:cNvPr>
              <p:cNvGrpSpPr/>
              <p:nvPr/>
            </p:nvGrpSpPr>
            <p:grpSpPr>
              <a:xfrm>
                <a:off x="6594339" y="1437033"/>
                <a:ext cx="4743406" cy="1861196"/>
                <a:chOff x="8368491" y="1349857"/>
                <a:chExt cx="4755301" cy="1865863"/>
              </a:xfrm>
            </p:grpSpPr>
            <p:sp>
              <p:nvSpPr>
                <p:cNvPr id="46" name="Freeform: Shape 45">
                  <a:extLst>
                    <a:ext uri="{FF2B5EF4-FFF2-40B4-BE49-F238E27FC236}">
                      <a16:creationId xmlns:a16="http://schemas.microsoft.com/office/drawing/2014/main" id="{1278EC95-BE47-4846-E5E7-B728A735BE8D}"/>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47" name="Freeform: Shape 46">
                  <a:extLst>
                    <a:ext uri="{FF2B5EF4-FFF2-40B4-BE49-F238E27FC236}">
                      <a16:creationId xmlns:a16="http://schemas.microsoft.com/office/drawing/2014/main" id="{E572E758-2A92-CBA1-61C6-6CDC406FFA13}"/>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48" name="Freeform: Shape 47">
                  <a:extLst>
                    <a:ext uri="{FF2B5EF4-FFF2-40B4-BE49-F238E27FC236}">
                      <a16:creationId xmlns:a16="http://schemas.microsoft.com/office/drawing/2014/main" id="{02FF395A-40AB-0A4E-537A-B7004452E71E}"/>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49" name="Freeform: Shape 48">
                  <a:extLst>
                    <a:ext uri="{FF2B5EF4-FFF2-40B4-BE49-F238E27FC236}">
                      <a16:creationId xmlns:a16="http://schemas.microsoft.com/office/drawing/2014/main" id="{5499890D-2F3C-1E7B-BE81-6ED9E7268BEC}"/>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9EA988F0-CF4C-4D4A-F22E-4664529569D8}"/>
                    </a:ext>
                  </a:extLst>
                </p:cNvPr>
                <p:cNvSpPr/>
                <p:nvPr/>
              </p:nvSpPr>
              <p:spPr>
                <a:xfrm rot="-27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51" name="Freeform: Shape 50">
                  <a:extLst>
                    <a:ext uri="{FF2B5EF4-FFF2-40B4-BE49-F238E27FC236}">
                      <a16:creationId xmlns:a16="http://schemas.microsoft.com/office/drawing/2014/main" id="{152B5A83-42EF-C4EE-EA6B-382BB3C98806}"/>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45" name="TextBox 44">
                <a:extLst>
                  <a:ext uri="{FF2B5EF4-FFF2-40B4-BE49-F238E27FC236}">
                    <a16:creationId xmlns:a16="http://schemas.microsoft.com/office/drawing/2014/main" id="{C6729E72-A4AC-ACFB-E81E-C4587C777BDC}"/>
                  </a:ext>
                </a:extLst>
              </p:cNvPr>
              <p:cNvSpPr txBox="1"/>
              <p:nvPr/>
            </p:nvSpPr>
            <p:spPr>
              <a:xfrm>
                <a:off x="8300431" y="1890756"/>
                <a:ext cx="2912084" cy="54334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الاستجابة للتغيرات والتحديات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3" name="TextBox 42">
              <a:extLst>
                <a:ext uri="{FF2B5EF4-FFF2-40B4-BE49-F238E27FC236}">
                  <a16:creationId xmlns:a16="http://schemas.microsoft.com/office/drawing/2014/main" id="{E593B533-A50D-50AC-9A24-2F2F95AE1FA0}"/>
                </a:ext>
              </a:extLst>
            </p:cNvPr>
            <p:cNvSpPr txBox="1"/>
            <p:nvPr/>
          </p:nvSpPr>
          <p:spPr>
            <a:xfrm>
              <a:off x="6251497" y="5380449"/>
              <a:ext cx="1325466" cy="793360"/>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07</a:t>
              </a:r>
            </a:p>
          </p:txBody>
        </p:sp>
      </p:grpSp>
      <p:grpSp>
        <p:nvGrpSpPr>
          <p:cNvPr id="52" name="Group 51">
            <a:extLst>
              <a:ext uri="{FF2B5EF4-FFF2-40B4-BE49-F238E27FC236}">
                <a16:creationId xmlns:a16="http://schemas.microsoft.com/office/drawing/2014/main" id="{E2B6C702-2438-7249-B131-B8E8028E1341}"/>
              </a:ext>
            </a:extLst>
          </p:cNvPr>
          <p:cNvGrpSpPr/>
          <p:nvPr/>
        </p:nvGrpSpPr>
        <p:grpSpPr>
          <a:xfrm flipH="1">
            <a:off x="2214103" y="3513987"/>
            <a:ext cx="3496303" cy="1371863"/>
            <a:chOff x="634808" y="1259845"/>
            <a:chExt cx="4743406" cy="1861196"/>
          </a:xfrm>
        </p:grpSpPr>
        <p:grpSp>
          <p:nvGrpSpPr>
            <p:cNvPr id="53" name="Group 52">
              <a:extLst>
                <a:ext uri="{FF2B5EF4-FFF2-40B4-BE49-F238E27FC236}">
                  <a16:creationId xmlns:a16="http://schemas.microsoft.com/office/drawing/2014/main" id="{B531CE77-DDBC-FEE0-EFB4-1D925671042C}"/>
                </a:ext>
              </a:extLst>
            </p:cNvPr>
            <p:cNvGrpSpPr/>
            <p:nvPr/>
          </p:nvGrpSpPr>
          <p:grpSpPr>
            <a:xfrm>
              <a:off x="634808" y="1259845"/>
              <a:ext cx="4743406" cy="1861196"/>
              <a:chOff x="6594339" y="1437033"/>
              <a:chExt cx="4743406" cy="1861196"/>
            </a:xfrm>
          </p:grpSpPr>
          <p:grpSp>
            <p:nvGrpSpPr>
              <p:cNvPr id="55" name="Graphic 2">
                <a:extLst>
                  <a:ext uri="{FF2B5EF4-FFF2-40B4-BE49-F238E27FC236}">
                    <a16:creationId xmlns:a16="http://schemas.microsoft.com/office/drawing/2014/main" id="{19E8248D-92FB-A6C1-4573-8A5AE0EB9B76}"/>
                  </a:ext>
                </a:extLst>
              </p:cNvPr>
              <p:cNvGrpSpPr/>
              <p:nvPr/>
            </p:nvGrpSpPr>
            <p:grpSpPr>
              <a:xfrm>
                <a:off x="6594339" y="1437033"/>
                <a:ext cx="4743406" cy="1861196"/>
                <a:chOff x="8368491" y="1349857"/>
                <a:chExt cx="4755301" cy="1865863"/>
              </a:xfrm>
            </p:grpSpPr>
            <p:sp>
              <p:nvSpPr>
                <p:cNvPr id="57" name="Freeform: Shape 56">
                  <a:extLst>
                    <a:ext uri="{FF2B5EF4-FFF2-40B4-BE49-F238E27FC236}">
                      <a16:creationId xmlns:a16="http://schemas.microsoft.com/office/drawing/2014/main" id="{56FDD971-B61A-E7FF-A962-8600218A1B66}"/>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58" name="Freeform: Shape 57">
                  <a:extLst>
                    <a:ext uri="{FF2B5EF4-FFF2-40B4-BE49-F238E27FC236}">
                      <a16:creationId xmlns:a16="http://schemas.microsoft.com/office/drawing/2014/main" id="{ABB43F49-C5F5-CB5D-7776-83D803A1729B}"/>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59" name="Freeform: Shape 58">
                  <a:extLst>
                    <a:ext uri="{FF2B5EF4-FFF2-40B4-BE49-F238E27FC236}">
                      <a16:creationId xmlns:a16="http://schemas.microsoft.com/office/drawing/2014/main" id="{1C00C0B4-A59D-A2B6-3A76-3609DC68B3A0}"/>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60" name="Freeform: Shape 59">
                  <a:extLst>
                    <a:ext uri="{FF2B5EF4-FFF2-40B4-BE49-F238E27FC236}">
                      <a16:creationId xmlns:a16="http://schemas.microsoft.com/office/drawing/2014/main" id="{6DF45F69-0B92-32ED-762E-7060E48FE9B0}"/>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FA0B59F3-C05C-1CD5-11F8-EFD54224290D}"/>
                    </a:ext>
                  </a:extLst>
                </p:cNvPr>
                <p:cNvSpPr/>
                <p:nvPr/>
              </p:nvSpPr>
              <p:spPr>
                <a:xfrm rot="189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62" name="Freeform: Shape 61">
                  <a:extLst>
                    <a:ext uri="{FF2B5EF4-FFF2-40B4-BE49-F238E27FC236}">
                      <a16:creationId xmlns:a16="http://schemas.microsoft.com/office/drawing/2014/main" id="{2CCBA22B-AF19-6CA8-3243-CCEB66845F72}"/>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56" name="TextBox 55">
                <a:extLst>
                  <a:ext uri="{FF2B5EF4-FFF2-40B4-BE49-F238E27FC236}">
                    <a16:creationId xmlns:a16="http://schemas.microsoft.com/office/drawing/2014/main" id="{A8572161-43B6-21B9-B425-EC9F835EAC24}"/>
                  </a:ext>
                </a:extLst>
              </p:cNvPr>
              <p:cNvSpPr txBox="1"/>
              <p:nvPr/>
            </p:nvSpPr>
            <p:spPr>
              <a:xfrm>
                <a:off x="8284446" y="2052051"/>
                <a:ext cx="2912084" cy="975520"/>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قياس الأداء وتحقيق التحسين المستمر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54" name="TextBox 53">
              <a:extLst>
                <a:ext uri="{FF2B5EF4-FFF2-40B4-BE49-F238E27FC236}">
                  <a16:creationId xmlns:a16="http://schemas.microsoft.com/office/drawing/2014/main" id="{DDDAECE2-2CA0-64D0-23B3-C9C5CE1E01B5}"/>
                </a:ext>
              </a:extLst>
            </p:cNvPr>
            <p:cNvSpPr txBox="1"/>
            <p:nvPr/>
          </p:nvSpPr>
          <p:spPr>
            <a:xfrm>
              <a:off x="912223" y="1883721"/>
              <a:ext cx="1104045" cy="793360"/>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08</a:t>
              </a:r>
            </a:p>
          </p:txBody>
        </p:sp>
      </p:grpSp>
      <p:grpSp>
        <p:nvGrpSpPr>
          <p:cNvPr id="63" name="Group 62">
            <a:extLst>
              <a:ext uri="{FF2B5EF4-FFF2-40B4-BE49-F238E27FC236}">
                <a16:creationId xmlns:a16="http://schemas.microsoft.com/office/drawing/2014/main" id="{D572C006-1C6B-9080-EC3E-BA095EE8017B}"/>
              </a:ext>
            </a:extLst>
          </p:cNvPr>
          <p:cNvGrpSpPr/>
          <p:nvPr/>
        </p:nvGrpSpPr>
        <p:grpSpPr>
          <a:xfrm flipH="1">
            <a:off x="4232905" y="5290402"/>
            <a:ext cx="3496303" cy="1371863"/>
            <a:chOff x="634808" y="3535522"/>
            <a:chExt cx="4743406" cy="1861196"/>
          </a:xfrm>
        </p:grpSpPr>
        <p:grpSp>
          <p:nvGrpSpPr>
            <p:cNvPr id="64" name="Group 63">
              <a:extLst>
                <a:ext uri="{FF2B5EF4-FFF2-40B4-BE49-F238E27FC236}">
                  <a16:creationId xmlns:a16="http://schemas.microsoft.com/office/drawing/2014/main" id="{4FFFE3FD-14D0-89CE-4E2B-74ADCFCCA733}"/>
                </a:ext>
              </a:extLst>
            </p:cNvPr>
            <p:cNvGrpSpPr/>
            <p:nvPr/>
          </p:nvGrpSpPr>
          <p:grpSpPr>
            <a:xfrm>
              <a:off x="634808" y="3535522"/>
              <a:ext cx="4743406" cy="1861196"/>
              <a:chOff x="6594339" y="1437033"/>
              <a:chExt cx="4743406" cy="1861196"/>
            </a:xfrm>
          </p:grpSpPr>
          <p:grpSp>
            <p:nvGrpSpPr>
              <p:cNvPr id="66" name="Graphic 2">
                <a:extLst>
                  <a:ext uri="{FF2B5EF4-FFF2-40B4-BE49-F238E27FC236}">
                    <a16:creationId xmlns:a16="http://schemas.microsoft.com/office/drawing/2014/main" id="{E2C1A474-3079-DB4E-8905-193D9A0B5D37}"/>
                  </a:ext>
                </a:extLst>
              </p:cNvPr>
              <p:cNvGrpSpPr/>
              <p:nvPr/>
            </p:nvGrpSpPr>
            <p:grpSpPr>
              <a:xfrm>
                <a:off x="6594339" y="1437033"/>
                <a:ext cx="4743406" cy="1861196"/>
                <a:chOff x="8368491" y="1349857"/>
                <a:chExt cx="4755301" cy="1865863"/>
              </a:xfrm>
            </p:grpSpPr>
            <p:sp>
              <p:nvSpPr>
                <p:cNvPr id="68" name="Freeform: Shape 67">
                  <a:extLst>
                    <a:ext uri="{FF2B5EF4-FFF2-40B4-BE49-F238E27FC236}">
                      <a16:creationId xmlns:a16="http://schemas.microsoft.com/office/drawing/2014/main" id="{F5DBC2F0-9E16-A311-A23F-464D8B336391}"/>
                    </a:ext>
                  </a:extLst>
                </p:cNvPr>
                <p:cNvSpPr/>
                <p:nvPr/>
              </p:nvSpPr>
              <p:spPr>
                <a:xfrm>
                  <a:off x="8368491" y="1349857"/>
                  <a:ext cx="1865864" cy="1865863"/>
                </a:xfrm>
                <a:custGeom>
                  <a:avLst/>
                  <a:gdLst>
                    <a:gd name="connsiteX0" fmla="*/ 932932 w 1865864"/>
                    <a:gd name="connsiteY0" fmla="*/ 67723 h 1865863"/>
                    <a:gd name="connsiteX1" fmla="*/ 1544743 w 1865864"/>
                    <a:gd name="connsiteY1" fmla="*/ 321121 h 1865863"/>
                    <a:gd name="connsiteX2" fmla="*/ 1798141 w 1865864"/>
                    <a:gd name="connsiteY2" fmla="*/ 932932 h 1865863"/>
                    <a:gd name="connsiteX3" fmla="*/ 1544743 w 1865864"/>
                    <a:gd name="connsiteY3" fmla="*/ 1544743 h 1865863"/>
                    <a:gd name="connsiteX4" fmla="*/ 932932 w 1865864"/>
                    <a:gd name="connsiteY4" fmla="*/ 1798141 h 1865863"/>
                    <a:gd name="connsiteX5" fmla="*/ 321121 w 1865864"/>
                    <a:gd name="connsiteY5" fmla="*/ 1544743 h 1865863"/>
                    <a:gd name="connsiteX6" fmla="*/ 67723 w 1865864"/>
                    <a:gd name="connsiteY6" fmla="*/ 932932 h 1865863"/>
                    <a:gd name="connsiteX7" fmla="*/ 321121 w 1865864"/>
                    <a:gd name="connsiteY7" fmla="*/ 321121 h 1865863"/>
                    <a:gd name="connsiteX8" fmla="*/ 932932 w 1865864"/>
                    <a:gd name="connsiteY8" fmla="*/ 67723 h 1865863"/>
                    <a:gd name="connsiteX9" fmla="*/ 932932 w 1865864"/>
                    <a:gd name="connsiteY9" fmla="*/ 67723 h 1865863"/>
                    <a:gd name="connsiteX10" fmla="*/ 932932 w 1865864"/>
                    <a:gd name="connsiteY10" fmla="*/ 0 h 1865863"/>
                    <a:gd name="connsiteX11" fmla="*/ 0 w 1865864"/>
                    <a:gd name="connsiteY11" fmla="*/ 932932 h 1865863"/>
                    <a:gd name="connsiteX12" fmla="*/ 932932 w 1865864"/>
                    <a:gd name="connsiteY12" fmla="*/ 1865864 h 1865863"/>
                    <a:gd name="connsiteX13" fmla="*/ 1865864 w 1865864"/>
                    <a:gd name="connsiteY13" fmla="*/ 932932 h 1865863"/>
                    <a:gd name="connsiteX14" fmla="*/ 932932 w 1865864"/>
                    <a:gd name="connsiteY14" fmla="*/ 0 h 1865863"/>
                    <a:gd name="connsiteX15" fmla="*/ 932932 w 1865864"/>
                    <a:gd name="connsiteY15" fmla="*/ 0 h 186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5864" h="1865863">
                      <a:moveTo>
                        <a:pt x="932932" y="67723"/>
                      </a:moveTo>
                      <a:cubicBezTo>
                        <a:pt x="1164027" y="67723"/>
                        <a:pt x="1381305" y="157716"/>
                        <a:pt x="1544743" y="321121"/>
                      </a:cubicBezTo>
                      <a:cubicBezTo>
                        <a:pt x="1708148" y="484526"/>
                        <a:pt x="1798141" y="701804"/>
                        <a:pt x="1798141" y="932932"/>
                      </a:cubicBezTo>
                      <a:cubicBezTo>
                        <a:pt x="1798141" y="1164060"/>
                        <a:pt x="1708148" y="1381305"/>
                        <a:pt x="1544743" y="1544743"/>
                      </a:cubicBezTo>
                      <a:cubicBezTo>
                        <a:pt x="1381338" y="1708148"/>
                        <a:pt x="1164060" y="1798141"/>
                        <a:pt x="932932" y="1798141"/>
                      </a:cubicBezTo>
                      <a:cubicBezTo>
                        <a:pt x="701804" y="1798141"/>
                        <a:pt x="484559" y="1708148"/>
                        <a:pt x="321121" y="1544743"/>
                      </a:cubicBezTo>
                      <a:cubicBezTo>
                        <a:pt x="157716" y="1381337"/>
                        <a:pt x="67723" y="1164060"/>
                        <a:pt x="67723" y="932932"/>
                      </a:cubicBezTo>
                      <a:cubicBezTo>
                        <a:pt x="67723" y="701804"/>
                        <a:pt x="157716" y="484559"/>
                        <a:pt x="321121" y="321121"/>
                      </a:cubicBezTo>
                      <a:cubicBezTo>
                        <a:pt x="484526" y="157716"/>
                        <a:pt x="701804" y="67723"/>
                        <a:pt x="932932" y="67723"/>
                      </a:cubicBezTo>
                      <a:lnTo>
                        <a:pt x="932932" y="67723"/>
                      </a:lnTo>
                      <a:close/>
                      <a:moveTo>
                        <a:pt x="932932" y="0"/>
                      </a:moveTo>
                      <a:cubicBezTo>
                        <a:pt x="417682" y="0"/>
                        <a:pt x="0" y="417682"/>
                        <a:pt x="0" y="932932"/>
                      </a:cubicBezTo>
                      <a:cubicBezTo>
                        <a:pt x="0" y="1448182"/>
                        <a:pt x="417682" y="1865864"/>
                        <a:pt x="932932" y="1865864"/>
                      </a:cubicBezTo>
                      <a:cubicBezTo>
                        <a:pt x="1448182" y="1865864"/>
                        <a:pt x="1865864" y="1448182"/>
                        <a:pt x="1865864" y="932932"/>
                      </a:cubicBezTo>
                      <a:cubicBezTo>
                        <a:pt x="1865864" y="417682"/>
                        <a:pt x="1448182" y="0"/>
                        <a:pt x="932932" y="0"/>
                      </a:cubicBezTo>
                      <a:lnTo>
                        <a:pt x="932932" y="0"/>
                      </a:lnTo>
                      <a:close/>
                    </a:path>
                  </a:pathLst>
                </a:custGeom>
                <a:solidFill>
                  <a:srgbClr val="168489"/>
                </a:solidFill>
                <a:ln w="3251" cap="flat">
                  <a:noFill/>
                  <a:prstDash val="solid"/>
                  <a:miter/>
                </a:ln>
              </p:spPr>
              <p:txBody>
                <a:bodyPr rtlCol="0" anchor="ctr"/>
                <a:lstStyle/>
                <a:p>
                  <a:endParaRPr lang="en-US" dirty="0"/>
                </a:p>
              </p:txBody>
            </p:sp>
            <p:sp>
              <p:nvSpPr>
                <p:cNvPr id="69" name="Freeform: Shape 68">
                  <a:extLst>
                    <a:ext uri="{FF2B5EF4-FFF2-40B4-BE49-F238E27FC236}">
                      <a16:creationId xmlns:a16="http://schemas.microsoft.com/office/drawing/2014/main" id="{D3F60ABC-61CF-F26A-31BC-96A363926915}"/>
                    </a:ext>
                  </a:extLst>
                </p:cNvPr>
                <p:cNvSpPr/>
                <p:nvPr/>
              </p:nvSpPr>
              <p:spPr>
                <a:xfrm>
                  <a:off x="12872702" y="1597813"/>
                  <a:ext cx="251090" cy="1342713"/>
                </a:xfrm>
                <a:custGeom>
                  <a:avLst/>
                  <a:gdLst>
                    <a:gd name="connsiteX0" fmla="*/ 251090 w 251090"/>
                    <a:gd name="connsiteY0" fmla="*/ 199266 h 1342713"/>
                    <a:gd name="connsiteX1" fmla="*/ 251090 w 251090"/>
                    <a:gd name="connsiteY1" fmla="*/ 1143382 h 1342713"/>
                    <a:gd name="connsiteX2" fmla="*/ 51825 w 251090"/>
                    <a:gd name="connsiteY2" fmla="*/ 1342713 h 1342713"/>
                    <a:gd name="connsiteX3" fmla="*/ 0 w 251090"/>
                    <a:gd name="connsiteY3" fmla="*/ 1342713 h 1342713"/>
                    <a:gd name="connsiteX4" fmla="*/ 199266 w 251090"/>
                    <a:gd name="connsiteY4" fmla="*/ 1143382 h 1342713"/>
                    <a:gd name="connsiteX5" fmla="*/ 199266 w 251090"/>
                    <a:gd name="connsiteY5" fmla="*/ 199266 h 1342713"/>
                    <a:gd name="connsiteX6" fmla="*/ 0 w 251090"/>
                    <a:gd name="connsiteY6" fmla="*/ 0 h 1342713"/>
                    <a:gd name="connsiteX7" fmla="*/ 51825 w 251090"/>
                    <a:gd name="connsiteY7" fmla="*/ 0 h 1342713"/>
                    <a:gd name="connsiteX8" fmla="*/ 251090 w 2510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090" h="1342713">
                      <a:moveTo>
                        <a:pt x="251090" y="199266"/>
                      </a:moveTo>
                      <a:lnTo>
                        <a:pt x="251090" y="1143382"/>
                      </a:lnTo>
                      <a:cubicBezTo>
                        <a:pt x="251090" y="1253435"/>
                        <a:pt x="161877" y="1342713"/>
                        <a:pt x="51825" y="1342713"/>
                      </a:cubicBezTo>
                      <a:lnTo>
                        <a:pt x="0" y="1342713"/>
                      </a:lnTo>
                      <a:cubicBezTo>
                        <a:pt x="110053" y="1342713"/>
                        <a:pt x="199266" y="1253435"/>
                        <a:pt x="199266" y="1143382"/>
                      </a:cubicBezTo>
                      <a:lnTo>
                        <a:pt x="199266" y="199266"/>
                      </a:lnTo>
                      <a:cubicBezTo>
                        <a:pt x="199266" y="89213"/>
                        <a:pt x="110053" y="0"/>
                        <a:pt x="0" y="0"/>
                      </a:cubicBezTo>
                      <a:lnTo>
                        <a:pt x="51825" y="0"/>
                      </a:lnTo>
                      <a:cubicBezTo>
                        <a:pt x="161877" y="0"/>
                        <a:pt x="251090" y="89213"/>
                        <a:pt x="251090" y="199266"/>
                      </a:cubicBezTo>
                      <a:close/>
                    </a:path>
                  </a:pathLst>
                </a:custGeom>
                <a:solidFill>
                  <a:srgbClr val="168489"/>
                </a:solidFill>
                <a:ln w="3251" cap="flat">
                  <a:noFill/>
                  <a:prstDash val="solid"/>
                  <a:miter/>
                </a:ln>
              </p:spPr>
              <p:txBody>
                <a:bodyPr rtlCol="0" anchor="ctr"/>
                <a:lstStyle/>
                <a:p>
                  <a:endParaRPr lang="en-US" dirty="0"/>
                </a:p>
              </p:txBody>
            </p:sp>
            <p:sp>
              <p:nvSpPr>
                <p:cNvPr id="70" name="Freeform: Shape 69">
                  <a:extLst>
                    <a:ext uri="{FF2B5EF4-FFF2-40B4-BE49-F238E27FC236}">
                      <a16:creationId xmlns:a16="http://schemas.microsoft.com/office/drawing/2014/main" id="{97448AF8-6EA7-3949-29C9-CB3EA2CB6E74}"/>
                    </a:ext>
                  </a:extLst>
                </p:cNvPr>
                <p:cNvSpPr/>
                <p:nvPr/>
              </p:nvSpPr>
              <p:spPr>
                <a:xfrm>
                  <a:off x="9353246" y="1611448"/>
                  <a:ext cx="3697247" cy="1342713"/>
                </a:xfrm>
                <a:custGeom>
                  <a:avLst/>
                  <a:gdLst>
                    <a:gd name="connsiteX0" fmla="*/ 2785790 w 2785790"/>
                    <a:gd name="connsiteY0" fmla="*/ 199266 h 1342713"/>
                    <a:gd name="connsiteX1" fmla="*/ 2785790 w 2785790"/>
                    <a:gd name="connsiteY1" fmla="*/ 1143382 h 1342713"/>
                    <a:gd name="connsiteX2" fmla="*/ 2586524 w 2785790"/>
                    <a:gd name="connsiteY2" fmla="*/ 1342713 h 1342713"/>
                    <a:gd name="connsiteX3" fmla="*/ 199330 w 2785790"/>
                    <a:gd name="connsiteY3" fmla="*/ 1342713 h 1342713"/>
                    <a:gd name="connsiteX4" fmla="*/ 0 w 2785790"/>
                    <a:gd name="connsiteY4" fmla="*/ 1143382 h 1342713"/>
                    <a:gd name="connsiteX5" fmla="*/ 0 w 2785790"/>
                    <a:gd name="connsiteY5" fmla="*/ 199266 h 1342713"/>
                    <a:gd name="connsiteX6" fmla="*/ 199330 w 2785790"/>
                    <a:gd name="connsiteY6" fmla="*/ 0 h 1342713"/>
                    <a:gd name="connsiteX7" fmla="*/ 2586524 w 2785790"/>
                    <a:gd name="connsiteY7" fmla="*/ 0 h 1342713"/>
                    <a:gd name="connsiteX8" fmla="*/ 2785790 w 2785790"/>
                    <a:gd name="connsiteY8" fmla="*/ 199266 h 134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90" h="1342713">
                      <a:moveTo>
                        <a:pt x="2785790" y="199266"/>
                      </a:moveTo>
                      <a:lnTo>
                        <a:pt x="2785790" y="1143382"/>
                      </a:lnTo>
                      <a:cubicBezTo>
                        <a:pt x="2785790" y="1253435"/>
                        <a:pt x="2696578" y="1342713"/>
                        <a:pt x="2586524" y="1342713"/>
                      </a:cubicBezTo>
                      <a:lnTo>
                        <a:pt x="199330" y="1342713"/>
                      </a:lnTo>
                      <a:cubicBezTo>
                        <a:pt x="89278" y="1342713"/>
                        <a:pt x="0" y="1253435"/>
                        <a:pt x="0" y="1143382"/>
                      </a:cubicBezTo>
                      <a:lnTo>
                        <a:pt x="0" y="199266"/>
                      </a:lnTo>
                      <a:cubicBezTo>
                        <a:pt x="0" y="89213"/>
                        <a:pt x="89278" y="0"/>
                        <a:pt x="199330" y="0"/>
                      </a:cubicBezTo>
                      <a:lnTo>
                        <a:pt x="2586524" y="0"/>
                      </a:lnTo>
                      <a:cubicBezTo>
                        <a:pt x="2696578" y="0"/>
                        <a:pt x="2785790" y="89213"/>
                        <a:pt x="2785790" y="199266"/>
                      </a:cubicBezTo>
                      <a:close/>
                    </a:path>
                  </a:pathLst>
                </a:custGeom>
                <a:solidFill>
                  <a:srgbClr val="EFEFEF"/>
                </a:solidFill>
                <a:ln w="3251" cap="flat">
                  <a:noFill/>
                  <a:prstDash val="solid"/>
                  <a:miter/>
                </a:ln>
              </p:spPr>
              <p:txBody>
                <a:bodyPr rtlCol="0" anchor="ctr"/>
                <a:lstStyle/>
                <a:p>
                  <a:endParaRPr lang="en-US" dirty="0"/>
                </a:p>
              </p:txBody>
            </p:sp>
            <p:sp>
              <p:nvSpPr>
                <p:cNvPr id="71" name="Freeform: Shape 70">
                  <a:extLst>
                    <a:ext uri="{FF2B5EF4-FFF2-40B4-BE49-F238E27FC236}">
                      <a16:creationId xmlns:a16="http://schemas.microsoft.com/office/drawing/2014/main" id="{456F4C5A-8E7C-D791-E18C-50ECCC0097EF}"/>
                    </a:ext>
                  </a:extLst>
                </p:cNvPr>
                <p:cNvSpPr/>
                <p:nvPr/>
              </p:nvSpPr>
              <p:spPr>
                <a:xfrm>
                  <a:off x="9301422" y="1611448"/>
                  <a:ext cx="251155" cy="1342745"/>
                </a:xfrm>
                <a:custGeom>
                  <a:avLst/>
                  <a:gdLst>
                    <a:gd name="connsiteX0" fmla="*/ 251155 w 251155"/>
                    <a:gd name="connsiteY0" fmla="*/ 1342746 h 1342745"/>
                    <a:gd name="connsiteX1" fmla="*/ 199331 w 251155"/>
                    <a:gd name="connsiteY1" fmla="*/ 1342746 h 1342745"/>
                    <a:gd name="connsiteX2" fmla="*/ 0 w 251155"/>
                    <a:gd name="connsiteY2" fmla="*/ 1143415 h 1342745"/>
                    <a:gd name="connsiteX3" fmla="*/ 0 w 251155"/>
                    <a:gd name="connsiteY3" fmla="*/ 199266 h 1342745"/>
                    <a:gd name="connsiteX4" fmla="*/ 199331 w 251155"/>
                    <a:gd name="connsiteY4" fmla="*/ 0 h 1342745"/>
                    <a:gd name="connsiteX5" fmla="*/ 251155 w 251155"/>
                    <a:gd name="connsiteY5" fmla="*/ 0 h 1342745"/>
                    <a:gd name="connsiteX6" fmla="*/ 51825 w 251155"/>
                    <a:gd name="connsiteY6" fmla="*/ 199266 h 1342745"/>
                    <a:gd name="connsiteX7" fmla="*/ 51825 w 251155"/>
                    <a:gd name="connsiteY7" fmla="*/ 1143382 h 1342745"/>
                    <a:gd name="connsiteX8" fmla="*/ 251155 w 251155"/>
                    <a:gd name="connsiteY8" fmla="*/ 1342713 h 134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55" h="1342745">
                      <a:moveTo>
                        <a:pt x="251155" y="1342746"/>
                      </a:moveTo>
                      <a:lnTo>
                        <a:pt x="199331" y="1342746"/>
                      </a:lnTo>
                      <a:cubicBezTo>
                        <a:pt x="89278" y="1342746"/>
                        <a:pt x="0" y="1253468"/>
                        <a:pt x="0" y="1143415"/>
                      </a:cubicBezTo>
                      <a:lnTo>
                        <a:pt x="0" y="199266"/>
                      </a:lnTo>
                      <a:cubicBezTo>
                        <a:pt x="0" y="89213"/>
                        <a:pt x="89278" y="0"/>
                        <a:pt x="199331" y="0"/>
                      </a:cubicBezTo>
                      <a:lnTo>
                        <a:pt x="251155" y="0"/>
                      </a:lnTo>
                      <a:cubicBezTo>
                        <a:pt x="141103" y="0"/>
                        <a:pt x="51825" y="89213"/>
                        <a:pt x="51825" y="199266"/>
                      </a:cubicBezTo>
                      <a:lnTo>
                        <a:pt x="51825" y="1143382"/>
                      </a:lnTo>
                      <a:cubicBezTo>
                        <a:pt x="51825" y="1253435"/>
                        <a:pt x="141103" y="1342713"/>
                        <a:pt x="251155" y="1342713"/>
                      </a:cubicBezTo>
                      <a:close/>
                    </a:path>
                  </a:pathLst>
                </a:custGeom>
                <a:solidFill>
                  <a:srgbClr val="E6E6E6"/>
                </a:solidFill>
                <a:ln w="3251"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FD8F8714-4547-E349-8F65-6C4A1C8F11E1}"/>
                    </a:ext>
                  </a:extLst>
                </p:cNvPr>
                <p:cNvSpPr/>
                <p:nvPr/>
              </p:nvSpPr>
              <p:spPr>
                <a:xfrm rot="-2700000">
                  <a:off x="8522633" y="1504021"/>
                  <a:ext cx="1557585" cy="1557585"/>
                </a:xfrm>
                <a:custGeom>
                  <a:avLst/>
                  <a:gdLst>
                    <a:gd name="connsiteX0" fmla="*/ 1557585 w 1557585"/>
                    <a:gd name="connsiteY0" fmla="*/ 778793 h 1557585"/>
                    <a:gd name="connsiteX1" fmla="*/ 778792 w 1557585"/>
                    <a:gd name="connsiteY1" fmla="*/ 1557585 h 1557585"/>
                    <a:gd name="connsiteX2" fmla="*/ 0 w 1557585"/>
                    <a:gd name="connsiteY2" fmla="*/ 778793 h 1557585"/>
                    <a:gd name="connsiteX3" fmla="*/ 778792 w 1557585"/>
                    <a:gd name="connsiteY3" fmla="*/ 0 h 1557585"/>
                    <a:gd name="connsiteX4" fmla="*/ 1557585 w 1557585"/>
                    <a:gd name="connsiteY4" fmla="*/ 778793 h 155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85" h="1557585">
                      <a:moveTo>
                        <a:pt x="1557585" y="778793"/>
                      </a:moveTo>
                      <a:cubicBezTo>
                        <a:pt x="1557585" y="1208908"/>
                        <a:pt x="1208908" y="1557585"/>
                        <a:pt x="778792" y="1557585"/>
                      </a:cubicBezTo>
                      <a:cubicBezTo>
                        <a:pt x="348677" y="1557585"/>
                        <a:pt x="0" y="1208908"/>
                        <a:pt x="0" y="778793"/>
                      </a:cubicBezTo>
                      <a:cubicBezTo>
                        <a:pt x="0" y="348677"/>
                        <a:pt x="348677" y="0"/>
                        <a:pt x="778792" y="0"/>
                      </a:cubicBezTo>
                      <a:cubicBezTo>
                        <a:pt x="1208908" y="0"/>
                        <a:pt x="1557585" y="348677"/>
                        <a:pt x="1557585" y="778793"/>
                      </a:cubicBezTo>
                      <a:close/>
                    </a:path>
                  </a:pathLst>
                </a:custGeom>
                <a:solidFill>
                  <a:srgbClr val="168489"/>
                </a:solidFill>
                <a:ln w="3251" cap="flat">
                  <a:noFill/>
                  <a:prstDash val="solid"/>
                  <a:miter/>
                </a:ln>
              </p:spPr>
              <p:txBody>
                <a:bodyPr rtlCol="0" anchor="ctr"/>
                <a:lstStyle/>
                <a:p>
                  <a:endParaRPr lang="en-US" dirty="0"/>
                </a:p>
              </p:txBody>
            </p:sp>
            <p:sp>
              <p:nvSpPr>
                <p:cNvPr id="73" name="Freeform: Shape 72">
                  <a:extLst>
                    <a:ext uri="{FF2B5EF4-FFF2-40B4-BE49-F238E27FC236}">
                      <a16:creationId xmlns:a16="http://schemas.microsoft.com/office/drawing/2014/main" id="{90AEF228-A6BF-EA46-E66A-4CB6A4CF1893}"/>
                    </a:ext>
                  </a:extLst>
                </p:cNvPr>
                <p:cNvSpPr/>
                <p:nvPr/>
              </p:nvSpPr>
              <p:spPr>
                <a:xfrm>
                  <a:off x="8698845" y="1680211"/>
                  <a:ext cx="1205154" cy="1205154"/>
                </a:xfrm>
                <a:custGeom>
                  <a:avLst/>
                  <a:gdLst>
                    <a:gd name="connsiteX0" fmla="*/ 602577 w 1205154"/>
                    <a:gd name="connsiteY0" fmla="*/ 33878 h 1205154"/>
                    <a:gd name="connsiteX1" fmla="*/ 1171277 w 1205154"/>
                    <a:gd name="connsiteY1" fmla="*/ 602578 h 1205154"/>
                    <a:gd name="connsiteX2" fmla="*/ 602577 w 1205154"/>
                    <a:gd name="connsiteY2" fmla="*/ 1171277 h 1205154"/>
                    <a:gd name="connsiteX3" fmla="*/ 33877 w 1205154"/>
                    <a:gd name="connsiteY3" fmla="*/ 602578 h 1205154"/>
                    <a:gd name="connsiteX4" fmla="*/ 602577 w 1205154"/>
                    <a:gd name="connsiteY4" fmla="*/ 33878 h 1205154"/>
                    <a:gd name="connsiteX5" fmla="*/ 602577 w 1205154"/>
                    <a:gd name="connsiteY5" fmla="*/ 33878 h 1205154"/>
                    <a:gd name="connsiteX6" fmla="*/ 602577 w 1205154"/>
                    <a:gd name="connsiteY6" fmla="*/ 0 h 1205154"/>
                    <a:gd name="connsiteX7" fmla="*/ 0 w 1205154"/>
                    <a:gd name="connsiteY7" fmla="*/ 602578 h 1205154"/>
                    <a:gd name="connsiteX8" fmla="*/ 602577 w 1205154"/>
                    <a:gd name="connsiteY8" fmla="*/ 1205155 h 1205154"/>
                    <a:gd name="connsiteX9" fmla="*/ 1205155 w 1205154"/>
                    <a:gd name="connsiteY9" fmla="*/ 602578 h 1205154"/>
                    <a:gd name="connsiteX10" fmla="*/ 602577 w 1205154"/>
                    <a:gd name="connsiteY10" fmla="*/ 0 h 1205154"/>
                    <a:gd name="connsiteX11" fmla="*/ 602577 w 1205154"/>
                    <a:gd name="connsiteY11" fmla="*/ 0 h 1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5154" h="1205154">
                      <a:moveTo>
                        <a:pt x="602577" y="33878"/>
                      </a:moveTo>
                      <a:cubicBezTo>
                        <a:pt x="916156" y="33878"/>
                        <a:pt x="1171277" y="288999"/>
                        <a:pt x="1171277" y="602578"/>
                      </a:cubicBezTo>
                      <a:cubicBezTo>
                        <a:pt x="1171277" y="916156"/>
                        <a:pt x="916156" y="1171277"/>
                        <a:pt x="602577" y="1171277"/>
                      </a:cubicBezTo>
                      <a:cubicBezTo>
                        <a:pt x="288999" y="1171277"/>
                        <a:pt x="33877" y="916156"/>
                        <a:pt x="33877" y="602578"/>
                      </a:cubicBezTo>
                      <a:cubicBezTo>
                        <a:pt x="33877" y="288999"/>
                        <a:pt x="288999" y="33878"/>
                        <a:pt x="602577" y="33878"/>
                      </a:cubicBezTo>
                      <a:lnTo>
                        <a:pt x="602577" y="33878"/>
                      </a:lnTo>
                      <a:close/>
                      <a:moveTo>
                        <a:pt x="602577" y="0"/>
                      </a:moveTo>
                      <a:cubicBezTo>
                        <a:pt x="269785" y="0"/>
                        <a:pt x="0" y="269785"/>
                        <a:pt x="0" y="602578"/>
                      </a:cubicBezTo>
                      <a:cubicBezTo>
                        <a:pt x="0" y="935370"/>
                        <a:pt x="269785" y="1205155"/>
                        <a:pt x="602577" y="1205155"/>
                      </a:cubicBezTo>
                      <a:cubicBezTo>
                        <a:pt x="935370" y="1205155"/>
                        <a:pt x="1205155" y="935370"/>
                        <a:pt x="1205155" y="602578"/>
                      </a:cubicBezTo>
                      <a:cubicBezTo>
                        <a:pt x="1205155" y="269785"/>
                        <a:pt x="935370" y="0"/>
                        <a:pt x="602577" y="0"/>
                      </a:cubicBezTo>
                      <a:lnTo>
                        <a:pt x="602577" y="0"/>
                      </a:lnTo>
                      <a:close/>
                    </a:path>
                  </a:pathLst>
                </a:custGeom>
                <a:solidFill>
                  <a:srgbClr val="FFFFFF"/>
                </a:solidFill>
                <a:ln w="3251" cap="flat">
                  <a:noFill/>
                  <a:prstDash val="solid"/>
                  <a:miter/>
                </a:ln>
              </p:spPr>
              <p:txBody>
                <a:bodyPr rtlCol="0" anchor="ctr"/>
                <a:lstStyle/>
                <a:p>
                  <a:endParaRPr lang="en-US"/>
                </a:p>
              </p:txBody>
            </p:sp>
          </p:grpSp>
          <p:sp>
            <p:nvSpPr>
              <p:cNvPr id="67" name="TextBox 66">
                <a:extLst>
                  <a:ext uri="{FF2B5EF4-FFF2-40B4-BE49-F238E27FC236}">
                    <a16:creationId xmlns:a16="http://schemas.microsoft.com/office/drawing/2014/main" id="{85311482-DB63-AFD7-EB9B-3FC0F9A2649F}"/>
                  </a:ext>
                </a:extLst>
              </p:cNvPr>
              <p:cNvSpPr txBox="1"/>
              <p:nvPr/>
            </p:nvSpPr>
            <p:spPr>
              <a:xfrm>
                <a:off x="8300431" y="2112008"/>
                <a:ext cx="2912084" cy="543347"/>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التواصل وتنسيق الجهود</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65" name="TextBox 64">
              <a:extLst>
                <a:ext uri="{FF2B5EF4-FFF2-40B4-BE49-F238E27FC236}">
                  <a16:creationId xmlns:a16="http://schemas.microsoft.com/office/drawing/2014/main" id="{80C451E3-F57D-14C0-279F-B4C79C792CBD}"/>
                </a:ext>
              </a:extLst>
            </p:cNvPr>
            <p:cNvSpPr txBox="1"/>
            <p:nvPr/>
          </p:nvSpPr>
          <p:spPr>
            <a:xfrm>
              <a:off x="964338" y="4150540"/>
              <a:ext cx="1054200" cy="793360"/>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09</a:t>
              </a:r>
            </a:p>
          </p:txBody>
        </p:sp>
      </p:grpSp>
    </p:spTree>
    <p:extLst>
      <p:ext uri="{BB962C8B-B14F-4D97-AF65-F5344CB8AC3E}">
        <p14:creationId xmlns:p14="http://schemas.microsoft.com/office/powerpoint/2010/main" val="209587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anim calcmode="lin" valueType="num">
                                      <p:cBhvr>
                                        <p:cTn id="29" dur="1000" fill="hold"/>
                                        <p:tgtEl>
                                          <p:spTgt spid="52"/>
                                        </p:tgtEl>
                                        <p:attrNameLst>
                                          <p:attrName>ppt_x</p:attrName>
                                        </p:attrNameLst>
                                      </p:cBhvr>
                                      <p:tavLst>
                                        <p:tav tm="0">
                                          <p:val>
                                            <p:strVal val="#ppt_x"/>
                                          </p:val>
                                        </p:tav>
                                        <p:tav tm="100000">
                                          <p:val>
                                            <p:strVal val="#ppt_x"/>
                                          </p:val>
                                        </p:tav>
                                      </p:tavLst>
                                    </p:anim>
                                    <p:anim calcmode="lin" valueType="num">
                                      <p:cBhvr>
                                        <p:cTn id="3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fade">
                                      <p:cBhvr>
                                        <p:cTn id="35" dur="1000"/>
                                        <p:tgtEl>
                                          <p:spTgt spid="63"/>
                                        </p:tgtEl>
                                      </p:cBhvr>
                                    </p:animEffect>
                                    <p:anim calcmode="lin" valueType="num">
                                      <p:cBhvr>
                                        <p:cTn id="36" dur="1000" fill="hold"/>
                                        <p:tgtEl>
                                          <p:spTgt spid="63"/>
                                        </p:tgtEl>
                                        <p:attrNameLst>
                                          <p:attrName>ppt_x</p:attrName>
                                        </p:attrNameLst>
                                      </p:cBhvr>
                                      <p:tavLst>
                                        <p:tav tm="0">
                                          <p:val>
                                            <p:strVal val="#ppt_x"/>
                                          </p:val>
                                        </p:tav>
                                        <p:tav tm="100000">
                                          <p:val>
                                            <p:strVal val="#ppt_x"/>
                                          </p:val>
                                        </p:tav>
                                      </p:tavLst>
                                    </p:anim>
                                    <p:anim calcmode="lin" valueType="num">
                                      <p:cBhvr>
                                        <p:cTn id="37"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المخاطر المحتملة إذا تم إهمال المتابعة المستمرة خلال تنفيذ المشروع؟</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4619172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عدم السيطرة على نطاق المشروع والإنفاق. يمكن أن تخرج التكاليف عن السيطرة دون مراقبة</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677978" y="3496428"/>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تأخر المواعيد النهائية. قد لا يتم اكتشاف أي تأخيرات حتى فوات الأوان</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77978" y="4777961"/>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ضعف الجودة. قد تنخفض معايير الجودة بسبب ضعف الإشراف والتحكم</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1834087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193802" y="1880474"/>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عدم الالتزام بالمتطلبات. من المحتمل عدم الوفاء باحتياجات وتوقعات العملاء/الأطراف المعنية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33642" y="3392586"/>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عدم كفاية التواصل. قد لا يتم اكتشاف المشاكل أو حلها بشكل صحيح وفي الوقت المناسب</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id="{79FCD1F0-17F3-187C-C43D-9F5B41DCAA8F}"/>
              </a:ext>
            </a:extLst>
          </p:cNvPr>
          <p:cNvSpPr txBox="1"/>
          <p:nvPr/>
        </p:nvSpPr>
        <p:spPr>
          <a:xfrm>
            <a:off x="4633642" y="4904699"/>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تعرض المشروع للفشل. قد يؤدي تراكم تلك العوامل إلى فشل المشروع بالكامل</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6317298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45322" y="629041"/>
            <a:ext cx="8862777" cy="1014819"/>
            <a:chOff x="1745322" y="473129"/>
            <a:chExt cx="8862777" cy="1014819"/>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45322" y="473129"/>
              <a:ext cx="8862777"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طرق المتابعة الدورية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9EF0D398-5695-C95A-5177-B26FA1CB49D3}"/>
              </a:ext>
            </a:extLst>
          </p:cNvPr>
          <p:cNvGrpSpPr/>
          <p:nvPr/>
        </p:nvGrpSpPr>
        <p:grpSpPr>
          <a:xfrm>
            <a:off x="6685791" y="2065614"/>
            <a:ext cx="3213735" cy="1017995"/>
            <a:chOff x="7879645" y="417689"/>
            <a:chExt cx="3213735" cy="1017995"/>
          </a:xfrm>
        </p:grpSpPr>
        <p:grpSp>
          <p:nvGrpSpPr>
            <p:cNvPr id="16" name="Group 15">
              <a:extLst>
                <a:ext uri="{FF2B5EF4-FFF2-40B4-BE49-F238E27FC236}">
                  <a16:creationId xmlns:a16="http://schemas.microsoft.com/office/drawing/2014/main" id="{F1527ECE-2718-BE7E-B133-43146CC0DA62}"/>
                </a:ext>
              </a:extLst>
            </p:cNvPr>
            <p:cNvGrpSpPr/>
            <p:nvPr/>
          </p:nvGrpSpPr>
          <p:grpSpPr>
            <a:xfrm>
              <a:off x="7879645" y="417689"/>
              <a:ext cx="3213735" cy="1017995"/>
              <a:chOff x="7292622" y="1140178"/>
              <a:chExt cx="3213735" cy="1017995"/>
            </a:xfrm>
          </p:grpSpPr>
          <p:grpSp>
            <p:nvGrpSpPr>
              <p:cNvPr id="18" name="Group 17">
                <a:extLst>
                  <a:ext uri="{FF2B5EF4-FFF2-40B4-BE49-F238E27FC236}">
                    <a16:creationId xmlns:a16="http://schemas.microsoft.com/office/drawing/2014/main" id="{1E07B836-5993-D3C7-FA5A-C8C66BD67C09}"/>
                  </a:ext>
                </a:extLst>
              </p:cNvPr>
              <p:cNvGrpSpPr/>
              <p:nvPr/>
            </p:nvGrpSpPr>
            <p:grpSpPr>
              <a:xfrm>
                <a:off x="7292622" y="1140178"/>
                <a:ext cx="3213735" cy="999501"/>
                <a:chOff x="6096000" y="1140178"/>
                <a:chExt cx="4410357" cy="1371661"/>
              </a:xfrm>
            </p:grpSpPr>
            <p:sp>
              <p:nvSpPr>
                <p:cNvPr id="20" name="Freeform: Shape 19">
                  <a:extLst>
                    <a:ext uri="{FF2B5EF4-FFF2-40B4-BE49-F238E27FC236}">
                      <a16:creationId xmlns:a16="http://schemas.microsoft.com/office/drawing/2014/main" id="{511E47A6-6D03-F024-553A-F487CCCFA98D}"/>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168489"/>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1" name="Freeform: Shape 20">
                  <a:extLst>
                    <a:ext uri="{FF2B5EF4-FFF2-40B4-BE49-F238E27FC236}">
                      <a16:creationId xmlns:a16="http://schemas.microsoft.com/office/drawing/2014/main" id="{B730DED7-5E47-E877-D7C5-C9FD24FA25D9}"/>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2" name="Freeform: Shape 21">
                  <a:extLst>
                    <a:ext uri="{FF2B5EF4-FFF2-40B4-BE49-F238E27FC236}">
                      <a16:creationId xmlns:a16="http://schemas.microsoft.com/office/drawing/2014/main" id="{1ED19EC8-DC14-42DA-ACA8-A445133853DB}"/>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9" name="TextBox 18">
                <a:extLst>
                  <a:ext uri="{FF2B5EF4-FFF2-40B4-BE49-F238E27FC236}">
                    <a16:creationId xmlns:a16="http://schemas.microsoft.com/office/drawing/2014/main" id="{B275DF1B-AE68-16EC-10D1-43055F06588B}"/>
                  </a:ext>
                </a:extLst>
              </p:cNvPr>
              <p:cNvSpPr txBox="1"/>
              <p:nvPr/>
            </p:nvSpPr>
            <p:spPr>
              <a:xfrm>
                <a:off x="9719733" y="1788841"/>
                <a:ext cx="54190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01</a:t>
                </a:r>
              </a:p>
            </p:txBody>
          </p:sp>
        </p:grpSp>
        <p:sp>
          <p:nvSpPr>
            <p:cNvPr id="17" name="TextBox 16">
              <a:extLst>
                <a:ext uri="{FF2B5EF4-FFF2-40B4-BE49-F238E27FC236}">
                  <a16:creationId xmlns:a16="http://schemas.microsoft.com/office/drawing/2014/main" id="{646ED608-C4FF-7D28-C95F-FE5426C391B1}"/>
                </a:ext>
              </a:extLst>
            </p:cNvPr>
            <p:cNvSpPr txBox="1"/>
            <p:nvPr/>
          </p:nvSpPr>
          <p:spPr>
            <a:xfrm>
              <a:off x="8263854" y="523483"/>
              <a:ext cx="1828497"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التقارير الدورية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3" name="Group 22">
            <a:extLst>
              <a:ext uri="{FF2B5EF4-FFF2-40B4-BE49-F238E27FC236}">
                <a16:creationId xmlns:a16="http://schemas.microsoft.com/office/drawing/2014/main" id="{5DF6E9A8-B55C-288E-CB4E-52A244CC126E}"/>
              </a:ext>
            </a:extLst>
          </p:cNvPr>
          <p:cNvGrpSpPr/>
          <p:nvPr/>
        </p:nvGrpSpPr>
        <p:grpSpPr>
          <a:xfrm>
            <a:off x="6685791" y="3228370"/>
            <a:ext cx="3213735" cy="1017995"/>
            <a:chOff x="7879645" y="1580445"/>
            <a:chExt cx="3213735" cy="1017995"/>
          </a:xfrm>
        </p:grpSpPr>
        <p:grpSp>
          <p:nvGrpSpPr>
            <p:cNvPr id="24" name="Group 23">
              <a:extLst>
                <a:ext uri="{FF2B5EF4-FFF2-40B4-BE49-F238E27FC236}">
                  <a16:creationId xmlns:a16="http://schemas.microsoft.com/office/drawing/2014/main" id="{2DDFDC9B-3C3B-BC47-745A-BF701C80A103}"/>
                </a:ext>
              </a:extLst>
            </p:cNvPr>
            <p:cNvGrpSpPr/>
            <p:nvPr/>
          </p:nvGrpSpPr>
          <p:grpSpPr>
            <a:xfrm>
              <a:off x="7879645" y="1580445"/>
              <a:ext cx="3213735" cy="1017995"/>
              <a:chOff x="7292622" y="1140178"/>
              <a:chExt cx="3213735" cy="1017995"/>
            </a:xfrm>
          </p:grpSpPr>
          <p:grpSp>
            <p:nvGrpSpPr>
              <p:cNvPr id="26" name="Group 25">
                <a:extLst>
                  <a:ext uri="{FF2B5EF4-FFF2-40B4-BE49-F238E27FC236}">
                    <a16:creationId xmlns:a16="http://schemas.microsoft.com/office/drawing/2014/main" id="{2A0FCF72-6343-0ACC-AFF9-021B8BE6214D}"/>
                  </a:ext>
                </a:extLst>
              </p:cNvPr>
              <p:cNvGrpSpPr/>
              <p:nvPr/>
            </p:nvGrpSpPr>
            <p:grpSpPr>
              <a:xfrm>
                <a:off x="7292622" y="1140178"/>
                <a:ext cx="3213735" cy="999501"/>
                <a:chOff x="6096000" y="1140178"/>
                <a:chExt cx="4410357" cy="1371661"/>
              </a:xfrm>
            </p:grpSpPr>
            <p:sp>
              <p:nvSpPr>
                <p:cNvPr id="28" name="Freeform: Shape 27">
                  <a:extLst>
                    <a:ext uri="{FF2B5EF4-FFF2-40B4-BE49-F238E27FC236}">
                      <a16:creationId xmlns:a16="http://schemas.microsoft.com/office/drawing/2014/main" id="{AECDEC0D-9623-01F3-B022-50CD1AE73920}"/>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9" name="Freeform: Shape 28">
                  <a:extLst>
                    <a:ext uri="{FF2B5EF4-FFF2-40B4-BE49-F238E27FC236}">
                      <a16:creationId xmlns:a16="http://schemas.microsoft.com/office/drawing/2014/main" id="{5288AD3B-80DC-2262-B0CC-5678F3DBF133}"/>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30" name="Freeform: Shape 29">
                  <a:extLst>
                    <a:ext uri="{FF2B5EF4-FFF2-40B4-BE49-F238E27FC236}">
                      <a16:creationId xmlns:a16="http://schemas.microsoft.com/office/drawing/2014/main" id="{9C390BD3-773A-B951-2C71-AC16B1871D70}"/>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27" name="TextBox 26">
                <a:extLst>
                  <a:ext uri="{FF2B5EF4-FFF2-40B4-BE49-F238E27FC236}">
                    <a16:creationId xmlns:a16="http://schemas.microsoft.com/office/drawing/2014/main" id="{433E962D-F812-68FC-2E8A-7BC2A174F1F3}"/>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02</a:t>
                </a:r>
              </a:p>
            </p:txBody>
          </p:sp>
        </p:grpSp>
        <p:sp>
          <p:nvSpPr>
            <p:cNvPr id="25" name="TextBox 24">
              <a:extLst>
                <a:ext uri="{FF2B5EF4-FFF2-40B4-BE49-F238E27FC236}">
                  <a16:creationId xmlns:a16="http://schemas.microsoft.com/office/drawing/2014/main" id="{0DAFE882-567E-AD83-7D70-7FC5086A8A8D}"/>
                </a:ext>
              </a:extLst>
            </p:cNvPr>
            <p:cNvSpPr txBox="1"/>
            <p:nvPr/>
          </p:nvSpPr>
          <p:spPr>
            <a:xfrm>
              <a:off x="8143019" y="1799934"/>
              <a:ext cx="208629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الاجتماعات الدورية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1" name="Group 30">
            <a:extLst>
              <a:ext uri="{FF2B5EF4-FFF2-40B4-BE49-F238E27FC236}">
                <a16:creationId xmlns:a16="http://schemas.microsoft.com/office/drawing/2014/main" id="{01225379-7DBA-2948-9F3D-91A7D6F190E3}"/>
              </a:ext>
            </a:extLst>
          </p:cNvPr>
          <p:cNvGrpSpPr/>
          <p:nvPr/>
        </p:nvGrpSpPr>
        <p:grpSpPr>
          <a:xfrm>
            <a:off x="2882265" y="3228370"/>
            <a:ext cx="3213735" cy="1017995"/>
            <a:chOff x="7879645" y="2810933"/>
            <a:chExt cx="3213735" cy="1017995"/>
          </a:xfrm>
        </p:grpSpPr>
        <p:grpSp>
          <p:nvGrpSpPr>
            <p:cNvPr id="32" name="Group 31">
              <a:extLst>
                <a:ext uri="{FF2B5EF4-FFF2-40B4-BE49-F238E27FC236}">
                  <a16:creationId xmlns:a16="http://schemas.microsoft.com/office/drawing/2014/main" id="{AF3E3CF3-969C-301D-532B-11A566A053A8}"/>
                </a:ext>
              </a:extLst>
            </p:cNvPr>
            <p:cNvGrpSpPr/>
            <p:nvPr/>
          </p:nvGrpSpPr>
          <p:grpSpPr>
            <a:xfrm>
              <a:off x="7879645" y="2810933"/>
              <a:ext cx="3213735" cy="1017995"/>
              <a:chOff x="7292622" y="1140178"/>
              <a:chExt cx="3213735" cy="1017995"/>
            </a:xfrm>
          </p:grpSpPr>
          <p:grpSp>
            <p:nvGrpSpPr>
              <p:cNvPr id="34" name="Group 33">
                <a:extLst>
                  <a:ext uri="{FF2B5EF4-FFF2-40B4-BE49-F238E27FC236}">
                    <a16:creationId xmlns:a16="http://schemas.microsoft.com/office/drawing/2014/main" id="{7718F079-7024-B5F7-0075-E4C11DE9850D}"/>
                  </a:ext>
                </a:extLst>
              </p:cNvPr>
              <p:cNvGrpSpPr/>
              <p:nvPr/>
            </p:nvGrpSpPr>
            <p:grpSpPr>
              <a:xfrm>
                <a:off x="7292622" y="1140178"/>
                <a:ext cx="3213735" cy="999501"/>
                <a:chOff x="6096000" y="1140178"/>
                <a:chExt cx="4410357" cy="1371661"/>
              </a:xfrm>
            </p:grpSpPr>
            <p:sp>
              <p:nvSpPr>
                <p:cNvPr id="36" name="Freeform: Shape 35">
                  <a:extLst>
                    <a:ext uri="{FF2B5EF4-FFF2-40B4-BE49-F238E27FC236}">
                      <a16:creationId xmlns:a16="http://schemas.microsoft.com/office/drawing/2014/main" id="{67D52C4E-7A48-C876-5F57-DCE3A9719968}"/>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FFB819"/>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37" name="Freeform: Shape 36">
                  <a:extLst>
                    <a:ext uri="{FF2B5EF4-FFF2-40B4-BE49-F238E27FC236}">
                      <a16:creationId xmlns:a16="http://schemas.microsoft.com/office/drawing/2014/main" id="{F93DC756-74DA-A8D5-452C-52570041820E}"/>
                    </a:ext>
                  </a:extLst>
                </p:cNvPr>
                <p:cNvSpPr/>
                <p:nvPr/>
              </p:nvSpPr>
              <p:spPr>
                <a:xfrm>
                  <a:off x="10170523" y="1140178"/>
                  <a:ext cx="335834" cy="1138226"/>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FFCC66"/>
                </a:solidFill>
                <a:ln w="31124" cap="flat">
                  <a:solidFill>
                    <a:srgbClr val="FFCC66"/>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sp>
              <p:nvSpPr>
                <p:cNvPr id="38" name="Freeform: Shape 37">
                  <a:extLst>
                    <a:ext uri="{FF2B5EF4-FFF2-40B4-BE49-F238E27FC236}">
                      <a16:creationId xmlns:a16="http://schemas.microsoft.com/office/drawing/2014/main" id="{6CC905D5-8C04-5CFE-C5E2-5C577922E580}"/>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FFCC66"/>
                </a:solidFill>
                <a:ln w="31124" cap="flat">
                  <a:solidFill>
                    <a:srgbClr val="FFCC66"/>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35" name="TextBox 34">
                <a:extLst>
                  <a:ext uri="{FF2B5EF4-FFF2-40B4-BE49-F238E27FC236}">
                    <a16:creationId xmlns:a16="http://schemas.microsoft.com/office/drawing/2014/main" id="{0696F071-2C73-C1D7-B640-099831EF7D71}"/>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03</a:t>
                </a:r>
              </a:p>
            </p:txBody>
          </p:sp>
        </p:grpSp>
        <p:sp>
          <p:nvSpPr>
            <p:cNvPr id="33" name="TextBox 32">
              <a:extLst>
                <a:ext uri="{FF2B5EF4-FFF2-40B4-BE49-F238E27FC236}">
                  <a16:creationId xmlns:a16="http://schemas.microsoft.com/office/drawing/2014/main" id="{D3599C27-F415-FE7D-98C4-92A9217C1E8B}"/>
                </a:ext>
              </a:extLst>
            </p:cNvPr>
            <p:cNvSpPr txBox="1"/>
            <p:nvPr/>
          </p:nvSpPr>
          <p:spPr>
            <a:xfrm>
              <a:off x="8110722" y="3010739"/>
              <a:ext cx="2506865"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برامج إدارة المشاريع</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9" name="Group 38">
            <a:extLst>
              <a:ext uri="{FF2B5EF4-FFF2-40B4-BE49-F238E27FC236}">
                <a16:creationId xmlns:a16="http://schemas.microsoft.com/office/drawing/2014/main" id="{9462C67E-6566-9CE4-3A54-C56ACFBAE7D0}"/>
              </a:ext>
            </a:extLst>
          </p:cNvPr>
          <p:cNvGrpSpPr/>
          <p:nvPr/>
        </p:nvGrpSpPr>
        <p:grpSpPr>
          <a:xfrm>
            <a:off x="2882265" y="4472853"/>
            <a:ext cx="3213735" cy="1017995"/>
            <a:chOff x="7879645" y="1580445"/>
            <a:chExt cx="3213735" cy="1017995"/>
          </a:xfrm>
        </p:grpSpPr>
        <p:grpSp>
          <p:nvGrpSpPr>
            <p:cNvPr id="40" name="Group 39">
              <a:extLst>
                <a:ext uri="{FF2B5EF4-FFF2-40B4-BE49-F238E27FC236}">
                  <a16:creationId xmlns:a16="http://schemas.microsoft.com/office/drawing/2014/main" id="{CC31C4E9-2867-2884-1ED3-73A63CFE8D9C}"/>
                </a:ext>
              </a:extLst>
            </p:cNvPr>
            <p:cNvGrpSpPr/>
            <p:nvPr/>
          </p:nvGrpSpPr>
          <p:grpSpPr>
            <a:xfrm>
              <a:off x="7879645" y="1580445"/>
              <a:ext cx="3213735" cy="1017995"/>
              <a:chOff x="7292622" y="1140178"/>
              <a:chExt cx="3213735" cy="1017995"/>
            </a:xfrm>
          </p:grpSpPr>
          <p:grpSp>
            <p:nvGrpSpPr>
              <p:cNvPr id="42" name="Group 41">
                <a:extLst>
                  <a:ext uri="{FF2B5EF4-FFF2-40B4-BE49-F238E27FC236}">
                    <a16:creationId xmlns:a16="http://schemas.microsoft.com/office/drawing/2014/main" id="{9E6D1DE1-F718-971D-CCE3-E71513A9BE89}"/>
                  </a:ext>
                </a:extLst>
              </p:cNvPr>
              <p:cNvGrpSpPr/>
              <p:nvPr/>
            </p:nvGrpSpPr>
            <p:grpSpPr>
              <a:xfrm>
                <a:off x="7292622" y="1140178"/>
                <a:ext cx="3213735" cy="999501"/>
                <a:chOff x="6096000" y="1140178"/>
                <a:chExt cx="4410357" cy="1371661"/>
              </a:xfrm>
            </p:grpSpPr>
            <p:sp>
              <p:nvSpPr>
                <p:cNvPr id="44" name="Freeform: Shape 43">
                  <a:extLst>
                    <a:ext uri="{FF2B5EF4-FFF2-40B4-BE49-F238E27FC236}">
                      <a16:creationId xmlns:a16="http://schemas.microsoft.com/office/drawing/2014/main" id="{EE3B90C4-EE24-C3E4-47B2-19837CE3B798}"/>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45" name="Freeform: Shape 44">
                  <a:extLst>
                    <a:ext uri="{FF2B5EF4-FFF2-40B4-BE49-F238E27FC236}">
                      <a16:creationId xmlns:a16="http://schemas.microsoft.com/office/drawing/2014/main" id="{EDDA2204-9E7B-889C-FF38-8A35E69BBF56}"/>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46" name="Freeform: Shape 45">
                  <a:extLst>
                    <a:ext uri="{FF2B5EF4-FFF2-40B4-BE49-F238E27FC236}">
                      <a16:creationId xmlns:a16="http://schemas.microsoft.com/office/drawing/2014/main" id="{970DBD0A-E19C-7893-4CF5-D8BADAEB094A}"/>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43" name="TextBox 42">
                <a:extLst>
                  <a:ext uri="{FF2B5EF4-FFF2-40B4-BE49-F238E27FC236}">
                    <a16:creationId xmlns:a16="http://schemas.microsoft.com/office/drawing/2014/main" id="{649B1504-72EB-B661-E342-43C383AE8948}"/>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04</a:t>
                </a:r>
              </a:p>
            </p:txBody>
          </p:sp>
        </p:grpSp>
        <p:sp>
          <p:nvSpPr>
            <p:cNvPr id="41" name="TextBox 40">
              <a:extLst>
                <a:ext uri="{FF2B5EF4-FFF2-40B4-BE49-F238E27FC236}">
                  <a16:creationId xmlns:a16="http://schemas.microsoft.com/office/drawing/2014/main" id="{5DB7FB52-1AFC-5098-FF66-621A1B52DA9B}"/>
                </a:ext>
              </a:extLst>
            </p:cNvPr>
            <p:cNvSpPr txBox="1"/>
            <p:nvPr/>
          </p:nvSpPr>
          <p:spPr>
            <a:xfrm>
              <a:off x="8172970" y="1677081"/>
              <a:ext cx="1985293" cy="703911"/>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لوحات الأداء </a:t>
              </a:r>
              <a:r>
                <a:rPr lang="en-US" b="1" dirty="0">
                  <a:latin typeface="Times New Roman" panose="02020603050405020304" pitchFamily="18" charset="0"/>
                  <a:ea typeface="Calibri" panose="020F0502020204030204" pitchFamily="34" charset="0"/>
                  <a:cs typeface="Adobe Arabic" panose="02040503050201020203" pitchFamily="18" charset="-78"/>
                </a:rPr>
                <a:t>Dashboards</a:t>
              </a:r>
            </a:p>
          </p:txBody>
        </p:sp>
      </p:grpSp>
    </p:spTree>
    <p:extLst>
      <p:ext uri="{BB962C8B-B14F-4D97-AF65-F5344CB8AC3E}">
        <p14:creationId xmlns:p14="http://schemas.microsoft.com/office/powerpoint/2010/main" val="298056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45322" y="629041"/>
            <a:ext cx="8862777" cy="1508105"/>
            <a:chOff x="1745322" y="473129"/>
            <a:chExt cx="8862777" cy="1508105"/>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45322" y="473129"/>
              <a:ext cx="8862777" cy="1508105"/>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المتابعة المستمرة في ضمان الالتزام بالخطة وتحقيق الأهداف</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a:p>
              <a:pPr marL="0" marR="0" algn="ctr" rtl="1">
                <a:lnSpc>
                  <a:spcPct val="115000"/>
                </a:lnSpc>
                <a:spcBef>
                  <a:spcPts val="0"/>
                </a:spcBef>
                <a:spcAft>
                  <a:spcPts val="0"/>
                </a:spcAft>
              </a:pP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1BD0172E-1A89-8A7C-3954-CDD960C27B4F}"/>
              </a:ext>
            </a:extLst>
          </p:cNvPr>
          <p:cNvGrpSpPr/>
          <p:nvPr/>
        </p:nvGrpSpPr>
        <p:grpSpPr>
          <a:xfrm>
            <a:off x="6691831" y="2221362"/>
            <a:ext cx="3213735" cy="1017995"/>
            <a:chOff x="7879645" y="417689"/>
            <a:chExt cx="3213735" cy="1017995"/>
          </a:xfrm>
        </p:grpSpPr>
        <p:grpSp>
          <p:nvGrpSpPr>
            <p:cNvPr id="16" name="Group 15">
              <a:extLst>
                <a:ext uri="{FF2B5EF4-FFF2-40B4-BE49-F238E27FC236}">
                  <a16:creationId xmlns:a16="http://schemas.microsoft.com/office/drawing/2014/main" id="{6883F460-360F-14C0-8572-1F9183B71B9E}"/>
                </a:ext>
              </a:extLst>
            </p:cNvPr>
            <p:cNvGrpSpPr/>
            <p:nvPr/>
          </p:nvGrpSpPr>
          <p:grpSpPr>
            <a:xfrm>
              <a:off x="7879645" y="417689"/>
              <a:ext cx="3213735" cy="1017995"/>
              <a:chOff x="7292622" y="1140178"/>
              <a:chExt cx="3213735" cy="1017995"/>
            </a:xfrm>
          </p:grpSpPr>
          <p:grpSp>
            <p:nvGrpSpPr>
              <p:cNvPr id="18" name="Group 17">
                <a:extLst>
                  <a:ext uri="{FF2B5EF4-FFF2-40B4-BE49-F238E27FC236}">
                    <a16:creationId xmlns:a16="http://schemas.microsoft.com/office/drawing/2014/main" id="{E411B361-00EF-818B-9C1A-C5849610BC3A}"/>
                  </a:ext>
                </a:extLst>
              </p:cNvPr>
              <p:cNvGrpSpPr/>
              <p:nvPr/>
            </p:nvGrpSpPr>
            <p:grpSpPr>
              <a:xfrm>
                <a:off x="7292622" y="1140178"/>
                <a:ext cx="3213735" cy="999501"/>
                <a:chOff x="6096000" y="1140178"/>
                <a:chExt cx="4410357" cy="1371661"/>
              </a:xfrm>
            </p:grpSpPr>
            <p:sp>
              <p:nvSpPr>
                <p:cNvPr id="20" name="Freeform: Shape 19">
                  <a:extLst>
                    <a:ext uri="{FF2B5EF4-FFF2-40B4-BE49-F238E27FC236}">
                      <a16:creationId xmlns:a16="http://schemas.microsoft.com/office/drawing/2014/main" id="{7B62D500-A14F-3942-8B90-6127B7CD6FB5}"/>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168489"/>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1" name="Freeform: Shape 20">
                  <a:extLst>
                    <a:ext uri="{FF2B5EF4-FFF2-40B4-BE49-F238E27FC236}">
                      <a16:creationId xmlns:a16="http://schemas.microsoft.com/office/drawing/2014/main" id="{CB4DDD21-F3D7-AC36-6654-74A2B883B414}"/>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22" name="Freeform: Shape 21">
                  <a:extLst>
                    <a:ext uri="{FF2B5EF4-FFF2-40B4-BE49-F238E27FC236}">
                      <a16:creationId xmlns:a16="http://schemas.microsoft.com/office/drawing/2014/main" id="{C9D08ABE-5DF1-8FAC-1E4D-84BE1F7FC0E6}"/>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168489"/>
                </a:solidFill>
                <a:ln w="31124"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19" name="TextBox 18">
                <a:extLst>
                  <a:ext uri="{FF2B5EF4-FFF2-40B4-BE49-F238E27FC236}">
                    <a16:creationId xmlns:a16="http://schemas.microsoft.com/office/drawing/2014/main" id="{C66956C4-8BC5-41CD-1EDD-FB0E43E78A4B}"/>
                  </a:ext>
                </a:extLst>
              </p:cNvPr>
              <p:cNvSpPr txBox="1"/>
              <p:nvPr/>
            </p:nvSpPr>
            <p:spPr>
              <a:xfrm>
                <a:off x="9719733" y="1788841"/>
                <a:ext cx="54190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05</a:t>
                </a:r>
              </a:p>
            </p:txBody>
          </p:sp>
        </p:grpSp>
        <p:sp>
          <p:nvSpPr>
            <p:cNvPr id="17" name="TextBox 16">
              <a:extLst>
                <a:ext uri="{FF2B5EF4-FFF2-40B4-BE49-F238E27FC236}">
                  <a16:creationId xmlns:a16="http://schemas.microsoft.com/office/drawing/2014/main" id="{86F8263C-19F7-33C2-CF81-AABEF5D132B9}"/>
                </a:ext>
              </a:extLst>
            </p:cNvPr>
            <p:cNvSpPr txBox="1"/>
            <p:nvPr/>
          </p:nvSpPr>
          <p:spPr>
            <a:xfrm>
              <a:off x="8263854" y="523483"/>
              <a:ext cx="1828497"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التحليل الأسبوعي والشهري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3" name="Group 22">
            <a:extLst>
              <a:ext uri="{FF2B5EF4-FFF2-40B4-BE49-F238E27FC236}">
                <a16:creationId xmlns:a16="http://schemas.microsoft.com/office/drawing/2014/main" id="{5FC288BF-CEE7-8163-6C69-FF5C681BFA7F}"/>
              </a:ext>
            </a:extLst>
          </p:cNvPr>
          <p:cNvGrpSpPr/>
          <p:nvPr/>
        </p:nvGrpSpPr>
        <p:grpSpPr>
          <a:xfrm>
            <a:off x="6691831" y="3384118"/>
            <a:ext cx="3213735" cy="1017995"/>
            <a:chOff x="7879645" y="1580445"/>
            <a:chExt cx="3213735" cy="1017995"/>
          </a:xfrm>
        </p:grpSpPr>
        <p:grpSp>
          <p:nvGrpSpPr>
            <p:cNvPr id="24" name="Group 23">
              <a:extLst>
                <a:ext uri="{FF2B5EF4-FFF2-40B4-BE49-F238E27FC236}">
                  <a16:creationId xmlns:a16="http://schemas.microsoft.com/office/drawing/2014/main" id="{216CD073-619C-C7AB-4307-6688425ABF48}"/>
                </a:ext>
              </a:extLst>
            </p:cNvPr>
            <p:cNvGrpSpPr/>
            <p:nvPr/>
          </p:nvGrpSpPr>
          <p:grpSpPr>
            <a:xfrm>
              <a:off x="7879645" y="1580445"/>
              <a:ext cx="3213735" cy="1017995"/>
              <a:chOff x="7292622" y="1140178"/>
              <a:chExt cx="3213735" cy="1017995"/>
            </a:xfrm>
          </p:grpSpPr>
          <p:grpSp>
            <p:nvGrpSpPr>
              <p:cNvPr id="26" name="Group 25">
                <a:extLst>
                  <a:ext uri="{FF2B5EF4-FFF2-40B4-BE49-F238E27FC236}">
                    <a16:creationId xmlns:a16="http://schemas.microsoft.com/office/drawing/2014/main" id="{AC5D432B-7A55-50AB-2F68-FDF1626DF472}"/>
                  </a:ext>
                </a:extLst>
              </p:cNvPr>
              <p:cNvGrpSpPr/>
              <p:nvPr/>
            </p:nvGrpSpPr>
            <p:grpSpPr>
              <a:xfrm>
                <a:off x="7292622" y="1140178"/>
                <a:ext cx="3213735" cy="999501"/>
                <a:chOff x="6096000" y="1140178"/>
                <a:chExt cx="4410357" cy="1371661"/>
              </a:xfrm>
            </p:grpSpPr>
            <p:sp>
              <p:nvSpPr>
                <p:cNvPr id="28" name="Freeform: Shape 27">
                  <a:extLst>
                    <a:ext uri="{FF2B5EF4-FFF2-40B4-BE49-F238E27FC236}">
                      <a16:creationId xmlns:a16="http://schemas.microsoft.com/office/drawing/2014/main" id="{A644C764-267D-17B6-B290-F14EB13155BD}"/>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sp>
              <p:nvSpPr>
                <p:cNvPr id="29" name="Freeform: Shape 28">
                  <a:extLst>
                    <a:ext uri="{FF2B5EF4-FFF2-40B4-BE49-F238E27FC236}">
                      <a16:creationId xmlns:a16="http://schemas.microsoft.com/office/drawing/2014/main" id="{E67F0A29-3E5F-3626-D3E8-D290591A9315}"/>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30" name="Freeform: Shape 29">
                  <a:extLst>
                    <a:ext uri="{FF2B5EF4-FFF2-40B4-BE49-F238E27FC236}">
                      <a16:creationId xmlns:a16="http://schemas.microsoft.com/office/drawing/2014/main" id="{8C2E5427-DB5F-3CC3-96FE-7D1B04FDCA16}"/>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27" name="TextBox 26">
                <a:extLst>
                  <a:ext uri="{FF2B5EF4-FFF2-40B4-BE49-F238E27FC236}">
                    <a16:creationId xmlns:a16="http://schemas.microsoft.com/office/drawing/2014/main" id="{4D45910F-8F76-557B-A355-EBF2BBC45C4F}"/>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06</a:t>
                </a:r>
              </a:p>
            </p:txBody>
          </p:sp>
        </p:grpSp>
        <p:sp>
          <p:nvSpPr>
            <p:cNvPr id="25" name="TextBox 24">
              <a:extLst>
                <a:ext uri="{FF2B5EF4-FFF2-40B4-BE49-F238E27FC236}">
                  <a16:creationId xmlns:a16="http://schemas.microsoft.com/office/drawing/2014/main" id="{D4854FBB-94EC-55CE-7FE2-FACA5D14D857}"/>
                </a:ext>
              </a:extLst>
            </p:cNvPr>
            <p:cNvSpPr txBox="1"/>
            <p:nvPr/>
          </p:nvSpPr>
          <p:spPr>
            <a:xfrm>
              <a:off x="8196012" y="1589670"/>
              <a:ext cx="2086292" cy="821635"/>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المراقبة عبر المؤشرات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r>
                <a:rPr lang="en-US" b="1" dirty="0">
                  <a:latin typeface="Times New Roman" panose="02020603050405020304" pitchFamily="18" charset="0"/>
                  <a:ea typeface="Calibri" panose="020F0502020204030204" pitchFamily="34" charset="0"/>
                  <a:cs typeface="Adobe Arabic" panose="02040503050201020203" pitchFamily="18" charset="-78"/>
                </a:rPr>
                <a:t>KPIs</a:t>
              </a:r>
            </a:p>
          </p:txBody>
        </p:sp>
      </p:grpSp>
      <p:grpSp>
        <p:nvGrpSpPr>
          <p:cNvPr id="31" name="Group 30">
            <a:extLst>
              <a:ext uri="{FF2B5EF4-FFF2-40B4-BE49-F238E27FC236}">
                <a16:creationId xmlns:a16="http://schemas.microsoft.com/office/drawing/2014/main" id="{84E50F24-FE68-2A16-B7DE-E3559DF31AC2}"/>
              </a:ext>
            </a:extLst>
          </p:cNvPr>
          <p:cNvGrpSpPr/>
          <p:nvPr/>
        </p:nvGrpSpPr>
        <p:grpSpPr>
          <a:xfrm>
            <a:off x="3132285" y="3384118"/>
            <a:ext cx="3213735" cy="1045340"/>
            <a:chOff x="7879645" y="2783588"/>
            <a:chExt cx="3213735" cy="1045340"/>
          </a:xfrm>
        </p:grpSpPr>
        <p:grpSp>
          <p:nvGrpSpPr>
            <p:cNvPr id="32" name="Group 31">
              <a:extLst>
                <a:ext uri="{FF2B5EF4-FFF2-40B4-BE49-F238E27FC236}">
                  <a16:creationId xmlns:a16="http://schemas.microsoft.com/office/drawing/2014/main" id="{0C91DA52-498C-5E8C-9811-64BE882441C4}"/>
                </a:ext>
              </a:extLst>
            </p:cNvPr>
            <p:cNvGrpSpPr/>
            <p:nvPr/>
          </p:nvGrpSpPr>
          <p:grpSpPr>
            <a:xfrm>
              <a:off x="7879645" y="2810933"/>
              <a:ext cx="3213735" cy="1017995"/>
              <a:chOff x="7292622" y="1140178"/>
              <a:chExt cx="3213735" cy="1017995"/>
            </a:xfrm>
          </p:grpSpPr>
          <p:grpSp>
            <p:nvGrpSpPr>
              <p:cNvPr id="34" name="Group 33">
                <a:extLst>
                  <a:ext uri="{FF2B5EF4-FFF2-40B4-BE49-F238E27FC236}">
                    <a16:creationId xmlns:a16="http://schemas.microsoft.com/office/drawing/2014/main" id="{82C43488-B27B-076F-4AD7-814E2C8A9105}"/>
                  </a:ext>
                </a:extLst>
              </p:cNvPr>
              <p:cNvGrpSpPr/>
              <p:nvPr/>
            </p:nvGrpSpPr>
            <p:grpSpPr>
              <a:xfrm>
                <a:off x="7292622" y="1140178"/>
                <a:ext cx="3213735" cy="999501"/>
                <a:chOff x="6096000" y="1140178"/>
                <a:chExt cx="4410357" cy="1371661"/>
              </a:xfrm>
            </p:grpSpPr>
            <p:sp>
              <p:nvSpPr>
                <p:cNvPr id="36" name="Freeform: Shape 35">
                  <a:extLst>
                    <a:ext uri="{FF2B5EF4-FFF2-40B4-BE49-F238E27FC236}">
                      <a16:creationId xmlns:a16="http://schemas.microsoft.com/office/drawing/2014/main" id="{40877638-F8C6-33D0-097A-A5B0EA8CAFDA}"/>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FFB819"/>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37" name="Freeform: Shape 36">
                  <a:extLst>
                    <a:ext uri="{FF2B5EF4-FFF2-40B4-BE49-F238E27FC236}">
                      <a16:creationId xmlns:a16="http://schemas.microsoft.com/office/drawing/2014/main" id="{B48EC078-C8ED-CB9C-179C-767A48FF6CA7}"/>
                    </a:ext>
                  </a:extLst>
                </p:cNvPr>
                <p:cNvSpPr/>
                <p:nvPr/>
              </p:nvSpPr>
              <p:spPr>
                <a:xfrm>
                  <a:off x="10170523" y="1140178"/>
                  <a:ext cx="335834" cy="1138226"/>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FFCC66"/>
                </a:solidFill>
                <a:ln w="31124" cap="flat">
                  <a:solidFill>
                    <a:srgbClr val="FFCC66"/>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sp>
              <p:nvSpPr>
                <p:cNvPr id="38" name="Freeform: Shape 37">
                  <a:extLst>
                    <a:ext uri="{FF2B5EF4-FFF2-40B4-BE49-F238E27FC236}">
                      <a16:creationId xmlns:a16="http://schemas.microsoft.com/office/drawing/2014/main" id="{E47F949B-14A3-D040-B71A-AFAE2B841AA4}"/>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FFCC66"/>
                </a:solidFill>
                <a:ln w="31124" cap="flat">
                  <a:solidFill>
                    <a:srgbClr val="FFCC66"/>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35" name="TextBox 34">
                <a:extLst>
                  <a:ext uri="{FF2B5EF4-FFF2-40B4-BE49-F238E27FC236}">
                    <a16:creationId xmlns:a16="http://schemas.microsoft.com/office/drawing/2014/main" id="{212D4001-31A6-CE47-3973-F614A5F08F92}"/>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07</a:t>
                </a:r>
              </a:p>
            </p:txBody>
          </p:sp>
        </p:grpSp>
        <p:sp>
          <p:nvSpPr>
            <p:cNvPr id="33" name="TextBox 32">
              <a:extLst>
                <a:ext uri="{FF2B5EF4-FFF2-40B4-BE49-F238E27FC236}">
                  <a16:creationId xmlns:a16="http://schemas.microsoft.com/office/drawing/2014/main" id="{98B1FA74-0BC4-FB28-9CFE-1D5884621F7F}"/>
                </a:ext>
              </a:extLst>
            </p:cNvPr>
            <p:cNvSpPr txBox="1"/>
            <p:nvPr/>
          </p:nvSpPr>
          <p:spPr>
            <a:xfrm>
              <a:off x="8070845" y="2783588"/>
              <a:ext cx="2506865" cy="821635"/>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جداول العمل الزمنية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 </a:t>
              </a:r>
              <a:r>
                <a:rPr lang="en-US" b="1" dirty="0">
                  <a:latin typeface="Times New Roman" panose="02020603050405020304" pitchFamily="18" charset="0"/>
                  <a:ea typeface="Calibri" panose="020F0502020204030204" pitchFamily="34" charset="0"/>
                  <a:cs typeface="Adobe Arabic" panose="02040503050201020203" pitchFamily="18" charset="-78"/>
                </a:rPr>
                <a:t>Gantt Charts</a:t>
              </a:r>
            </a:p>
          </p:txBody>
        </p:sp>
      </p:grpSp>
      <p:grpSp>
        <p:nvGrpSpPr>
          <p:cNvPr id="39" name="Group 38">
            <a:extLst>
              <a:ext uri="{FF2B5EF4-FFF2-40B4-BE49-F238E27FC236}">
                <a16:creationId xmlns:a16="http://schemas.microsoft.com/office/drawing/2014/main" id="{BAEE8636-219D-3CF8-5C56-01412AB5F08C}"/>
              </a:ext>
            </a:extLst>
          </p:cNvPr>
          <p:cNvGrpSpPr/>
          <p:nvPr/>
        </p:nvGrpSpPr>
        <p:grpSpPr>
          <a:xfrm>
            <a:off x="3257546" y="4636862"/>
            <a:ext cx="3213735" cy="1017995"/>
            <a:chOff x="7879645" y="1580445"/>
            <a:chExt cx="3213735" cy="1017995"/>
          </a:xfrm>
        </p:grpSpPr>
        <p:grpSp>
          <p:nvGrpSpPr>
            <p:cNvPr id="40" name="Group 39">
              <a:extLst>
                <a:ext uri="{FF2B5EF4-FFF2-40B4-BE49-F238E27FC236}">
                  <a16:creationId xmlns:a16="http://schemas.microsoft.com/office/drawing/2014/main" id="{B1AFA33E-4308-94EB-B408-1BFDA88C7D8B}"/>
                </a:ext>
              </a:extLst>
            </p:cNvPr>
            <p:cNvGrpSpPr/>
            <p:nvPr/>
          </p:nvGrpSpPr>
          <p:grpSpPr>
            <a:xfrm>
              <a:off x="7879645" y="1580445"/>
              <a:ext cx="3213735" cy="1017995"/>
              <a:chOff x="7292622" y="1140178"/>
              <a:chExt cx="3213735" cy="1017995"/>
            </a:xfrm>
          </p:grpSpPr>
          <p:grpSp>
            <p:nvGrpSpPr>
              <p:cNvPr id="42" name="Group 41">
                <a:extLst>
                  <a:ext uri="{FF2B5EF4-FFF2-40B4-BE49-F238E27FC236}">
                    <a16:creationId xmlns:a16="http://schemas.microsoft.com/office/drawing/2014/main" id="{A216253F-26EA-1098-6260-2CF18145EB76}"/>
                  </a:ext>
                </a:extLst>
              </p:cNvPr>
              <p:cNvGrpSpPr/>
              <p:nvPr/>
            </p:nvGrpSpPr>
            <p:grpSpPr>
              <a:xfrm>
                <a:off x="7292622" y="1140178"/>
                <a:ext cx="3213735" cy="999501"/>
                <a:chOff x="6096000" y="1140178"/>
                <a:chExt cx="4410357" cy="1371661"/>
              </a:xfrm>
            </p:grpSpPr>
            <p:sp>
              <p:nvSpPr>
                <p:cNvPr id="44" name="Freeform: Shape 43">
                  <a:extLst>
                    <a:ext uri="{FF2B5EF4-FFF2-40B4-BE49-F238E27FC236}">
                      <a16:creationId xmlns:a16="http://schemas.microsoft.com/office/drawing/2014/main" id="{E2FDA743-B457-56A7-F823-CA18188F8B30}"/>
                    </a:ext>
                  </a:extLst>
                </p:cNvPr>
                <p:cNvSpPr/>
                <p:nvPr/>
              </p:nvSpPr>
              <p:spPr>
                <a:xfrm>
                  <a:off x="6096000" y="1140178"/>
                  <a:ext cx="4074523" cy="1085937"/>
                </a:xfrm>
                <a:custGeom>
                  <a:avLst/>
                  <a:gdLst>
                    <a:gd name="connsiteX0" fmla="*/ 0 w 4074523"/>
                    <a:gd name="connsiteY0" fmla="*/ 0 h 1085937"/>
                    <a:gd name="connsiteX1" fmla="*/ 4074523 w 4074523"/>
                    <a:gd name="connsiteY1" fmla="*/ 0 h 1085937"/>
                    <a:gd name="connsiteX2" fmla="*/ 4074523 w 4074523"/>
                    <a:gd name="connsiteY2" fmla="*/ 1085938 h 1085937"/>
                    <a:gd name="connsiteX3" fmla="*/ 0 w 4074523"/>
                    <a:gd name="connsiteY3" fmla="*/ 1085938 h 1085937"/>
                  </a:gdLst>
                  <a:ahLst/>
                  <a:cxnLst>
                    <a:cxn ang="0">
                      <a:pos x="connsiteX0" y="connsiteY0"/>
                    </a:cxn>
                    <a:cxn ang="0">
                      <a:pos x="connsiteX1" y="connsiteY1"/>
                    </a:cxn>
                    <a:cxn ang="0">
                      <a:pos x="connsiteX2" y="connsiteY2"/>
                    </a:cxn>
                    <a:cxn ang="0">
                      <a:pos x="connsiteX3" y="connsiteY3"/>
                    </a:cxn>
                  </a:cxnLst>
                  <a:rect l="l" t="t" r="r" b="b"/>
                  <a:pathLst>
                    <a:path w="4074523" h="1085937">
                      <a:moveTo>
                        <a:pt x="0" y="0"/>
                      </a:moveTo>
                      <a:lnTo>
                        <a:pt x="4074523" y="0"/>
                      </a:lnTo>
                      <a:lnTo>
                        <a:pt x="4074523" y="1085938"/>
                      </a:lnTo>
                      <a:lnTo>
                        <a:pt x="0" y="1085938"/>
                      </a:lnTo>
                      <a:close/>
                    </a:path>
                  </a:pathLst>
                </a:cu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lin ang="5400000" scaled="1"/>
                  <a:tileRect/>
                </a:gra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45" name="Freeform: Shape 44">
                  <a:extLst>
                    <a:ext uri="{FF2B5EF4-FFF2-40B4-BE49-F238E27FC236}">
                      <a16:creationId xmlns:a16="http://schemas.microsoft.com/office/drawing/2014/main" id="{7BC94300-75E5-BA61-0C22-038EBA08F7A7}"/>
                    </a:ext>
                  </a:extLst>
                </p:cNvPr>
                <p:cNvSpPr/>
                <p:nvPr/>
              </p:nvSpPr>
              <p:spPr>
                <a:xfrm>
                  <a:off x="10170523" y="1140178"/>
                  <a:ext cx="335834" cy="1138227"/>
                </a:xfrm>
                <a:custGeom>
                  <a:avLst/>
                  <a:gdLst>
                    <a:gd name="connsiteX0" fmla="*/ 0 w 335834"/>
                    <a:gd name="connsiteY0" fmla="*/ 0 h 1138227"/>
                    <a:gd name="connsiteX1" fmla="*/ 0 w 335834"/>
                    <a:gd name="connsiteY1" fmla="*/ 1138227 h 1138227"/>
                    <a:gd name="connsiteX2" fmla="*/ 335834 w 335834"/>
                    <a:gd name="connsiteY2" fmla="*/ 859039 h 1138227"/>
                    <a:gd name="connsiteX3" fmla="*/ 0 w 335834"/>
                    <a:gd name="connsiteY3" fmla="*/ 0 h 1138227"/>
                  </a:gdLst>
                  <a:ahLst/>
                  <a:cxnLst>
                    <a:cxn ang="0">
                      <a:pos x="connsiteX0" y="connsiteY0"/>
                    </a:cxn>
                    <a:cxn ang="0">
                      <a:pos x="connsiteX1" y="connsiteY1"/>
                    </a:cxn>
                    <a:cxn ang="0">
                      <a:pos x="connsiteX2" y="connsiteY2"/>
                    </a:cxn>
                    <a:cxn ang="0">
                      <a:pos x="connsiteX3" y="connsiteY3"/>
                    </a:cxn>
                  </a:cxnLst>
                  <a:rect l="l" t="t" r="r" b="b"/>
                  <a:pathLst>
                    <a:path w="335834" h="1138227">
                      <a:moveTo>
                        <a:pt x="0" y="0"/>
                      </a:moveTo>
                      <a:lnTo>
                        <a:pt x="0" y="1138227"/>
                      </a:lnTo>
                      <a:lnTo>
                        <a:pt x="335834" y="859039"/>
                      </a:lnTo>
                      <a:lnTo>
                        <a:pt x="0" y="0"/>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46" name="Freeform: Shape 45">
                  <a:extLst>
                    <a:ext uri="{FF2B5EF4-FFF2-40B4-BE49-F238E27FC236}">
                      <a16:creationId xmlns:a16="http://schemas.microsoft.com/office/drawing/2014/main" id="{E682A042-4622-1DE5-C3AE-17ACD780B7E1}"/>
                    </a:ext>
                  </a:extLst>
                </p:cNvPr>
                <p:cNvSpPr/>
                <p:nvPr/>
              </p:nvSpPr>
              <p:spPr>
                <a:xfrm>
                  <a:off x="9106994" y="1999217"/>
                  <a:ext cx="1399362" cy="512622"/>
                </a:xfrm>
                <a:custGeom>
                  <a:avLst/>
                  <a:gdLst>
                    <a:gd name="connsiteX0" fmla="*/ 149398 w 1399362"/>
                    <a:gd name="connsiteY0" fmla="*/ 512622 h 512622"/>
                    <a:gd name="connsiteX1" fmla="*/ 791188 w 1399362"/>
                    <a:gd name="connsiteY1" fmla="*/ 512622 h 512622"/>
                    <a:gd name="connsiteX2" fmla="*/ 1007504 w 1399362"/>
                    <a:gd name="connsiteY2" fmla="*/ 512622 h 512622"/>
                    <a:gd name="connsiteX3" fmla="*/ 1399363 w 1399362"/>
                    <a:gd name="connsiteY3" fmla="*/ 0 h 512622"/>
                    <a:gd name="connsiteX4" fmla="*/ 791188 w 1399362"/>
                    <a:gd name="connsiteY4" fmla="*/ 0 h 512622"/>
                    <a:gd name="connsiteX5" fmla="*/ 662021 w 1399362"/>
                    <a:gd name="connsiteY5" fmla="*/ 0 h 512622"/>
                    <a:gd name="connsiteX6" fmla="*/ 395594 w 1399362"/>
                    <a:gd name="connsiteY6" fmla="*/ 0 h 512622"/>
                    <a:gd name="connsiteX7" fmla="*/ 0 w 1399362"/>
                    <a:gd name="connsiteY7" fmla="*/ 512622 h 512622"/>
                    <a:gd name="connsiteX8" fmla="*/ 149398 w 1399362"/>
                    <a:gd name="connsiteY8" fmla="*/ 512622 h 51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362" h="512622">
                      <a:moveTo>
                        <a:pt x="149398" y="512622"/>
                      </a:moveTo>
                      <a:lnTo>
                        <a:pt x="791188" y="512622"/>
                      </a:lnTo>
                      <a:lnTo>
                        <a:pt x="1007504" y="512622"/>
                      </a:lnTo>
                      <a:lnTo>
                        <a:pt x="1399363" y="0"/>
                      </a:lnTo>
                      <a:lnTo>
                        <a:pt x="791188" y="0"/>
                      </a:lnTo>
                      <a:lnTo>
                        <a:pt x="662021" y="0"/>
                      </a:lnTo>
                      <a:lnTo>
                        <a:pt x="395594" y="0"/>
                      </a:lnTo>
                      <a:lnTo>
                        <a:pt x="0" y="512622"/>
                      </a:lnTo>
                      <a:lnTo>
                        <a:pt x="149398" y="512622"/>
                      </a:lnTo>
                      <a:close/>
                    </a:path>
                  </a:pathLst>
                </a:custGeom>
                <a:solidFill>
                  <a:srgbClr val="6CB4B8"/>
                </a:solidFill>
                <a:ln w="31124" cap="flat">
                  <a:solidFill>
                    <a:srgbClr val="6CB4B8"/>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sp>
            <p:nvSpPr>
              <p:cNvPr id="43" name="TextBox 42">
                <a:extLst>
                  <a:ext uri="{FF2B5EF4-FFF2-40B4-BE49-F238E27FC236}">
                    <a16:creationId xmlns:a16="http://schemas.microsoft.com/office/drawing/2014/main" id="{8268101B-58E4-DEE5-4011-9315CEACEA3E}"/>
                  </a:ext>
                </a:extLst>
              </p:cNvPr>
              <p:cNvSpPr txBox="1"/>
              <p:nvPr/>
            </p:nvSpPr>
            <p:spPr>
              <a:xfrm>
                <a:off x="9719733" y="1788841"/>
                <a:ext cx="541908" cy="36933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rPr>
                  <a:t>08</a:t>
                </a:r>
              </a:p>
            </p:txBody>
          </p:sp>
        </p:grpSp>
        <p:sp>
          <p:nvSpPr>
            <p:cNvPr id="41" name="TextBox 40">
              <a:extLst>
                <a:ext uri="{FF2B5EF4-FFF2-40B4-BE49-F238E27FC236}">
                  <a16:creationId xmlns:a16="http://schemas.microsoft.com/office/drawing/2014/main" id="{4F6DDA97-B42C-5CCD-3909-4A60F065EB74}"/>
                </a:ext>
              </a:extLst>
            </p:cNvPr>
            <p:cNvSpPr txBox="1"/>
            <p:nvPr/>
          </p:nvSpPr>
          <p:spPr>
            <a:xfrm>
              <a:off x="8006819" y="1598939"/>
              <a:ext cx="2309430" cy="80650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المراجعات الدورية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r>
                <a:rPr lang="en-US" b="1" dirty="0">
                  <a:latin typeface="Times New Roman" panose="02020603050405020304" pitchFamily="18" charset="0"/>
                  <a:ea typeface="Calibri" panose="020F0502020204030204" pitchFamily="34" charset="0"/>
                  <a:cs typeface="Adobe Arabic" panose="02040503050201020203" pitchFamily="18" charset="-78"/>
                </a:rPr>
                <a:t>Audits and Reviews</a:t>
              </a:r>
            </a:p>
          </p:txBody>
        </p:sp>
      </p:grpSp>
    </p:spTree>
    <p:extLst>
      <p:ext uri="{BB962C8B-B14F-4D97-AF65-F5344CB8AC3E}">
        <p14:creationId xmlns:p14="http://schemas.microsoft.com/office/powerpoint/2010/main" val="3161812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45322" y="629041"/>
            <a:ext cx="8862777" cy="1014819"/>
            <a:chOff x="1745322" y="473129"/>
            <a:chExt cx="8862777" cy="1014819"/>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45322" y="473129"/>
              <a:ext cx="8862777"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استخدام التكنولوجيا في المتابعة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745620" y="2460283"/>
            <a:ext cx="6632444" cy="2816156"/>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تلعب التكنولوجيا دوراً حيوياً في تسهيل عملية المتابعة في المؤسسات والمشاريع، سواءً من خلال تحسين الكفاءة أو تعزيز الشفافية أو تمكين الفرق من اتخاذ قرارات مستنيرة بناءً على البيانات. بفضل الأدوات التقنية المتنوعة، أصبح من السهل متابعة تقدم العمل، تتبع المهام، مراقبة الأداء، وتوفير تغذية راجعة في الوقت الحقيقي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8" name="Picture 17">
            <a:extLst>
              <a:ext uri="{FF2B5EF4-FFF2-40B4-BE49-F238E27FC236}">
                <a16:creationId xmlns:a16="http://schemas.microsoft.com/office/drawing/2014/main" id="{4B3BDF76-F0C1-4E87-2AF1-583030613078}"/>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50805" y1="88740" x2="35063" y2="40840"/>
                        <a14:foregroundMark x1="35063" y1="40840" x2="28623" y2="28435"/>
                        <a14:foregroundMark x1="28623" y1="28435" x2="44723" y2="22519"/>
                        <a14:foregroundMark x1="44723" y1="22519" x2="57066" y2="25382"/>
                        <a14:foregroundMark x1="26297" y1="27672" x2="25403" y2="47137"/>
                        <a14:foregroundMark x1="25403" y1="47137" x2="43470" y2="66221"/>
                        <a14:foregroundMark x1="43470" y1="66221" x2="64580" y2="65267"/>
                        <a14:foregroundMark x1="64580" y1="65267" x2="74776" y2="54008"/>
                        <a14:foregroundMark x1="74776" y1="54008" x2="82648" y2="34542"/>
                        <a14:foregroundMark x1="82469" y1="35305" x2="78712" y2="69084"/>
                        <a14:foregroundMark x1="78712" y1="69084" x2="77996" y2="70038"/>
                        <a14:foregroundMark x1="41682" y1="55153" x2="18605" y2="33397"/>
                        <a14:foregroundMark x1="18605" y1="33397" x2="20930" y2="25000"/>
                        <a14:foregroundMark x1="17531" y1="25954" x2="18247" y2="42176"/>
                        <a14:foregroundMark x1="18247" y1="42176" x2="24508" y2="51908"/>
                        <a14:foregroundMark x1="81574" y1="29771" x2="83542" y2="29198"/>
                      </a14:backgroundRemoval>
                    </a14:imgEffect>
                  </a14:imgLayer>
                </a14:imgProps>
              </a:ext>
              <a:ext uri="{28A0092B-C50C-407E-A947-70E740481C1C}">
                <a14:useLocalDpi xmlns:a14="http://schemas.microsoft.com/office/drawing/2010/main" val="0"/>
              </a:ext>
            </a:extLst>
          </a:blip>
          <a:stretch>
            <a:fillRect/>
          </a:stretch>
        </p:blipFill>
        <p:spPr>
          <a:xfrm>
            <a:off x="1129200" y="2253028"/>
            <a:ext cx="3446454" cy="3230666"/>
          </a:xfrm>
          <a:prstGeom prst="rect">
            <a:avLst/>
          </a:prstGeom>
        </p:spPr>
      </p:pic>
    </p:spTree>
    <p:extLst>
      <p:ext uri="{BB962C8B-B14F-4D97-AF65-F5344CB8AC3E}">
        <p14:creationId xmlns:p14="http://schemas.microsoft.com/office/powerpoint/2010/main" val="1484859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استخدام التكنولوجيا في المتابعة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9" name="Group 18">
            <a:extLst>
              <a:ext uri="{FF2B5EF4-FFF2-40B4-BE49-F238E27FC236}">
                <a16:creationId xmlns:a16="http://schemas.microsoft.com/office/drawing/2014/main" id="{CA343B3C-D1A7-F72A-F356-25950950F549}"/>
              </a:ext>
            </a:extLst>
          </p:cNvPr>
          <p:cNvGrpSpPr/>
          <p:nvPr/>
        </p:nvGrpSpPr>
        <p:grpSpPr>
          <a:xfrm flipH="1">
            <a:off x="507790" y="2887214"/>
            <a:ext cx="3366306" cy="2481219"/>
            <a:chOff x="4831877" y="3044623"/>
            <a:chExt cx="3366306" cy="2481219"/>
          </a:xfrm>
        </p:grpSpPr>
        <p:sp>
          <p:nvSpPr>
            <p:cNvPr id="20" name="Arc 19">
              <a:extLst>
                <a:ext uri="{FF2B5EF4-FFF2-40B4-BE49-F238E27FC236}">
                  <a16:creationId xmlns:a16="http://schemas.microsoft.com/office/drawing/2014/main" id="{13DA58E4-48C7-518F-F8A6-FA403DB31E31}"/>
                </a:ext>
              </a:extLst>
            </p:cNvPr>
            <p:cNvSpPr/>
            <p:nvPr/>
          </p:nvSpPr>
          <p:spPr>
            <a:xfrm>
              <a:off x="4831877" y="3044623"/>
              <a:ext cx="1683153" cy="1683153"/>
            </a:xfrm>
            <a:prstGeom prst="arc">
              <a:avLst>
                <a:gd name="adj1" fmla="val 11084696"/>
                <a:gd name="adj2" fmla="val 0"/>
              </a:avLst>
            </a:prstGeom>
            <a:noFill/>
            <a:ln w="206375" cap="rnd" cmpd="sng" algn="ctr">
              <a:solidFill>
                <a:srgbClr val="FFCC5E"/>
              </a:solidFill>
              <a:prstDash val="solid"/>
              <a:miter lim="800000"/>
              <a:headEnd type="non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1" name="Arc 20">
              <a:extLst>
                <a:ext uri="{FF2B5EF4-FFF2-40B4-BE49-F238E27FC236}">
                  <a16:creationId xmlns:a16="http://schemas.microsoft.com/office/drawing/2014/main" id="{98DBD52B-8F0F-6C22-9EB4-5652FC9C7D8D}"/>
                </a:ext>
              </a:extLst>
            </p:cNvPr>
            <p:cNvSpPr/>
            <p:nvPr/>
          </p:nvSpPr>
          <p:spPr>
            <a:xfrm>
              <a:off x="6515030" y="3044623"/>
              <a:ext cx="1683153" cy="1683153"/>
            </a:xfrm>
            <a:prstGeom prst="arc">
              <a:avLst>
                <a:gd name="adj1" fmla="val 5358078"/>
                <a:gd name="adj2" fmla="val 10812914"/>
              </a:avLst>
            </a:prstGeom>
            <a:noFill/>
            <a:ln w="206375" cap="rnd" cmpd="sng" algn="ctr">
              <a:solidFill>
                <a:srgbClr val="FFCC5E"/>
              </a:solidFill>
              <a:prstDash val="solid"/>
              <a:miter lim="800000"/>
              <a:headEnd type="triangl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D082F8CE-78EE-45F2-0C5A-3A490E434E87}"/>
                </a:ext>
              </a:extLst>
            </p:cNvPr>
            <p:cNvSpPr txBox="1"/>
            <p:nvPr/>
          </p:nvSpPr>
          <p:spPr>
            <a:xfrm>
              <a:off x="6515030" y="4806799"/>
              <a:ext cx="1041400"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توفير الوقت والموارد</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3" name="TextBox 14">
              <a:extLst>
                <a:ext uri="{FF2B5EF4-FFF2-40B4-BE49-F238E27FC236}">
                  <a16:creationId xmlns:a16="http://schemas.microsoft.com/office/drawing/2014/main" id="{7157E07A-CD7F-A6C9-8508-1A0181170A5B}"/>
                </a:ext>
              </a:extLst>
            </p:cNvPr>
            <p:cNvSpPr txBox="1"/>
            <p:nvPr/>
          </p:nvSpPr>
          <p:spPr>
            <a:xfrm>
              <a:off x="5358404" y="3624589"/>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rgbClr val="004782"/>
                  </a:solidFill>
                  <a:effectLst>
                    <a:outerShdw blurRad="38100" dist="38100" dir="2700000" algn="tl">
                      <a:srgbClr val="000000">
                        <a:alpha val="43137"/>
                      </a:srgbClr>
                    </a:outerShdw>
                  </a:effectLst>
                </a:rPr>
                <a:t>05</a:t>
              </a:r>
            </a:p>
          </p:txBody>
        </p:sp>
      </p:grpSp>
      <p:grpSp>
        <p:nvGrpSpPr>
          <p:cNvPr id="24" name="Group 23">
            <a:extLst>
              <a:ext uri="{FF2B5EF4-FFF2-40B4-BE49-F238E27FC236}">
                <a16:creationId xmlns:a16="http://schemas.microsoft.com/office/drawing/2014/main" id="{57564A94-D05D-1F13-14A9-774F51D0ABEC}"/>
              </a:ext>
            </a:extLst>
          </p:cNvPr>
          <p:cNvGrpSpPr/>
          <p:nvPr/>
        </p:nvGrpSpPr>
        <p:grpSpPr>
          <a:xfrm flipH="1">
            <a:off x="2190943" y="2887214"/>
            <a:ext cx="3366306" cy="2481219"/>
            <a:chOff x="6515030" y="3044623"/>
            <a:chExt cx="3366306" cy="2481219"/>
          </a:xfrm>
        </p:grpSpPr>
        <p:sp>
          <p:nvSpPr>
            <p:cNvPr id="25" name="Arc 24">
              <a:extLst>
                <a:ext uri="{FF2B5EF4-FFF2-40B4-BE49-F238E27FC236}">
                  <a16:creationId xmlns:a16="http://schemas.microsoft.com/office/drawing/2014/main" id="{CFCB1A2F-5583-CE18-9366-65753F020242}"/>
                </a:ext>
              </a:extLst>
            </p:cNvPr>
            <p:cNvSpPr/>
            <p:nvPr/>
          </p:nvSpPr>
          <p:spPr>
            <a:xfrm>
              <a:off x="6515030" y="3044623"/>
              <a:ext cx="1683153" cy="1683153"/>
            </a:xfrm>
            <a:prstGeom prst="arc">
              <a:avLst>
                <a:gd name="adj1" fmla="val 11239542"/>
                <a:gd name="adj2" fmla="val 0"/>
              </a:avLst>
            </a:prstGeom>
            <a:noFill/>
            <a:ln w="206375" cap="rnd" cmpd="sng" algn="ctr">
              <a:solidFill>
                <a:srgbClr val="337679"/>
              </a:solidFill>
              <a:prstDash val="solid"/>
              <a:miter lim="800000"/>
              <a:headEnd type="non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6" name="Arc 25">
              <a:extLst>
                <a:ext uri="{FF2B5EF4-FFF2-40B4-BE49-F238E27FC236}">
                  <a16:creationId xmlns:a16="http://schemas.microsoft.com/office/drawing/2014/main" id="{083938CB-5B8E-D80B-E736-ED22828F05FF}"/>
                </a:ext>
              </a:extLst>
            </p:cNvPr>
            <p:cNvSpPr/>
            <p:nvPr/>
          </p:nvSpPr>
          <p:spPr>
            <a:xfrm>
              <a:off x="8198183" y="3044623"/>
              <a:ext cx="1683153" cy="1683153"/>
            </a:xfrm>
            <a:prstGeom prst="arc">
              <a:avLst>
                <a:gd name="adj1" fmla="val 5358078"/>
                <a:gd name="adj2" fmla="val 10810778"/>
              </a:avLst>
            </a:prstGeom>
            <a:noFill/>
            <a:ln w="206375" cap="rnd" cmpd="sng" algn="ctr">
              <a:solidFill>
                <a:srgbClr val="337679"/>
              </a:solidFill>
              <a:prstDash val="solid"/>
              <a:miter lim="800000"/>
              <a:headEnd type="triangl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5CF724A5-7C12-4DE7-1524-827F0BED91CE}"/>
                </a:ext>
              </a:extLst>
            </p:cNvPr>
            <p:cNvSpPr txBox="1"/>
            <p:nvPr/>
          </p:nvSpPr>
          <p:spPr>
            <a:xfrm>
              <a:off x="8283958" y="4806799"/>
              <a:ext cx="1041400"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الشفافية والمساءلة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8" name="TextBox 14">
              <a:extLst>
                <a:ext uri="{FF2B5EF4-FFF2-40B4-BE49-F238E27FC236}">
                  <a16:creationId xmlns:a16="http://schemas.microsoft.com/office/drawing/2014/main" id="{350ABD79-DC90-F0ED-648D-41E4822830D5}"/>
                </a:ext>
              </a:extLst>
            </p:cNvPr>
            <p:cNvSpPr txBox="1"/>
            <p:nvPr/>
          </p:nvSpPr>
          <p:spPr>
            <a:xfrm>
              <a:off x="7106332" y="3596592"/>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rgbClr val="004782"/>
                  </a:solidFill>
                  <a:effectLst>
                    <a:outerShdw blurRad="38100" dist="38100" dir="2700000" algn="tl">
                      <a:srgbClr val="000000">
                        <a:alpha val="43137"/>
                      </a:srgbClr>
                    </a:outerShdw>
                  </a:effectLst>
                </a:rPr>
                <a:t>04</a:t>
              </a:r>
            </a:p>
          </p:txBody>
        </p:sp>
      </p:grpSp>
      <p:grpSp>
        <p:nvGrpSpPr>
          <p:cNvPr id="29" name="Group 28">
            <a:extLst>
              <a:ext uri="{FF2B5EF4-FFF2-40B4-BE49-F238E27FC236}">
                <a16:creationId xmlns:a16="http://schemas.microsoft.com/office/drawing/2014/main" id="{A8511748-D1F5-142D-CF12-554E3B13067D}"/>
              </a:ext>
            </a:extLst>
          </p:cNvPr>
          <p:cNvGrpSpPr/>
          <p:nvPr/>
        </p:nvGrpSpPr>
        <p:grpSpPr>
          <a:xfrm flipH="1">
            <a:off x="3880613" y="2887214"/>
            <a:ext cx="3366306" cy="2451018"/>
            <a:chOff x="4831877" y="3044623"/>
            <a:chExt cx="3366306" cy="2451018"/>
          </a:xfrm>
        </p:grpSpPr>
        <p:sp>
          <p:nvSpPr>
            <p:cNvPr id="30" name="Arc 29">
              <a:extLst>
                <a:ext uri="{FF2B5EF4-FFF2-40B4-BE49-F238E27FC236}">
                  <a16:creationId xmlns:a16="http://schemas.microsoft.com/office/drawing/2014/main" id="{916510A3-ED99-5991-E582-FF14AE617449}"/>
                </a:ext>
              </a:extLst>
            </p:cNvPr>
            <p:cNvSpPr/>
            <p:nvPr/>
          </p:nvSpPr>
          <p:spPr>
            <a:xfrm>
              <a:off x="4831877" y="3044623"/>
              <a:ext cx="1683153" cy="1683153"/>
            </a:xfrm>
            <a:prstGeom prst="arc">
              <a:avLst>
                <a:gd name="adj1" fmla="val 11084696"/>
                <a:gd name="adj2" fmla="val 0"/>
              </a:avLst>
            </a:prstGeom>
            <a:noFill/>
            <a:ln w="206375" cap="rnd" cmpd="sng" algn="ctr">
              <a:solidFill>
                <a:srgbClr val="FFCC5E"/>
              </a:solidFill>
              <a:prstDash val="solid"/>
              <a:miter lim="800000"/>
              <a:headEnd type="non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31" name="Arc 30">
              <a:extLst>
                <a:ext uri="{FF2B5EF4-FFF2-40B4-BE49-F238E27FC236}">
                  <a16:creationId xmlns:a16="http://schemas.microsoft.com/office/drawing/2014/main" id="{BD5709E1-389A-A91A-6410-B2C227B2D4DD}"/>
                </a:ext>
              </a:extLst>
            </p:cNvPr>
            <p:cNvSpPr/>
            <p:nvPr/>
          </p:nvSpPr>
          <p:spPr>
            <a:xfrm>
              <a:off x="6515030" y="3044623"/>
              <a:ext cx="1683153" cy="1683153"/>
            </a:xfrm>
            <a:prstGeom prst="arc">
              <a:avLst>
                <a:gd name="adj1" fmla="val 5358078"/>
                <a:gd name="adj2" fmla="val 10812914"/>
              </a:avLst>
            </a:prstGeom>
            <a:noFill/>
            <a:ln w="206375" cap="rnd" cmpd="sng" algn="ctr">
              <a:solidFill>
                <a:srgbClr val="FFCC5E"/>
              </a:solidFill>
              <a:prstDash val="solid"/>
              <a:miter lim="800000"/>
              <a:headEnd type="triangl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BC72ADE4-4C7D-6E62-2920-09EF3F931493}"/>
                </a:ext>
              </a:extLst>
            </p:cNvPr>
            <p:cNvSpPr txBox="1"/>
            <p:nvPr/>
          </p:nvSpPr>
          <p:spPr>
            <a:xfrm>
              <a:off x="6414561" y="4776598"/>
              <a:ext cx="1506004"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البيانات واتخاذ قرارات مستنيرة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3" name="TextBox 14">
              <a:extLst>
                <a:ext uri="{FF2B5EF4-FFF2-40B4-BE49-F238E27FC236}">
                  <a16:creationId xmlns:a16="http://schemas.microsoft.com/office/drawing/2014/main" id="{8D595E61-2A77-3FB6-3477-BDBB96FB5D0A}"/>
                </a:ext>
              </a:extLst>
            </p:cNvPr>
            <p:cNvSpPr txBox="1"/>
            <p:nvPr/>
          </p:nvSpPr>
          <p:spPr>
            <a:xfrm>
              <a:off x="5358404" y="3624589"/>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rgbClr val="004782"/>
                  </a:solidFill>
                  <a:effectLst>
                    <a:outerShdw blurRad="38100" dist="38100" dir="2700000" algn="tl">
                      <a:srgbClr val="000000">
                        <a:alpha val="43137"/>
                      </a:srgbClr>
                    </a:outerShdw>
                  </a:effectLst>
                </a:rPr>
                <a:t>03</a:t>
              </a:r>
            </a:p>
          </p:txBody>
        </p:sp>
      </p:grpSp>
      <p:grpSp>
        <p:nvGrpSpPr>
          <p:cNvPr id="34" name="Group 33">
            <a:extLst>
              <a:ext uri="{FF2B5EF4-FFF2-40B4-BE49-F238E27FC236}">
                <a16:creationId xmlns:a16="http://schemas.microsoft.com/office/drawing/2014/main" id="{30A217CF-99AC-50F3-3629-3E2D7491D8D9}"/>
              </a:ext>
            </a:extLst>
          </p:cNvPr>
          <p:cNvGrpSpPr/>
          <p:nvPr/>
        </p:nvGrpSpPr>
        <p:grpSpPr>
          <a:xfrm flipH="1">
            <a:off x="5563766" y="2887214"/>
            <a:ext cx="3366306" cy="2481219"/>
            <a:chOff x="6515030" y="3044623"/>
            <a:chExt cx="3366306" cy="2481219"/>
          </a:xfrm>
        </p:grpSpPr>
        <p:sp>
          <p:nvSpPr>
            <p:cNvPr id="35" name="Arc 34">
              <a:extLst>
                <a:ext uri="{FF2B5EF4-FFF2-40B4-BE49-F238E27FC236}">
                  <a16:creationId xmlns:a16="http://schemas.microsoft.com/office/drawing/2014/main" id="{E2F22295-934B-F9DE-B551-2B1B3B013D9D}"/>
                </a:ext>
              </a:extLst>
            </p:cNvPr>
            <p:cNvSpPr/>
            <p:nvPr/>
          </p:nvSpPr>
          <p:spPr>
            <a:xfrm>
              <a:off x="6515030" y="3044623"/>
              <a:ext cx="1683153" cy="1683153"/>
            </a:xfrm>
            <a:prstGeom prst="arc">
              <a:avLst>
                <a:gd name="adj1" fmla="val 11239542"/>
                <a:gd name="adj2" fmla="val 0"/>
              </a:avLst>
            </a:prstGeom>
            <a:noFill/>
            <a:ln w="206375" cap="rnd" cmpd="sng" algn="ctr">
              <a:solidFill>
                <a:srgbClr val="337679"/>
              </a:solidFill>
              <a:prstDash val="solid"/>
              <a:miter lim="800000"/>
              <a:headEnd type="non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36" name="Arc 35">
              <a:extLst>
                <a:ext uri="{FF2B5EF4-FFF2-40B4-BE49-F238E27FC236}">
                  <a16:creationId xmlns:a16="http://schemas.microsoft.com/office/drawing/2014/main" id="{6B259EBA-F008-04F1-422E-05AC2611CB26}"/>
                </a:ext>
              </a:extLst>
            </p:cNvPr>
            <p:cNvSpPr/>
            <p:nvPr/>
          </p:nvSpPr>
          <p:spPr>
            <a:xfrm>
              <a:off x="8198183" y="3044623"/>
              <a:ext cx="1683153" cy="1683153"/>
            </a:xfrm>
            <a:prstGeom prst="arc">
              <a:avLst>
                <a:gd name="adj1" fmla="val 5358078"/>
                <a:gd name="adj2" fmla="val 10810778"/>
              </a:avLst>
            </a:prstGeom>
            <a:noFill/>
            <a:ln w="206375" cap="rnd" cmpd="sng" algn="ctr">
              <a:solidFill>
                <a:srgbClr val="337679"/>
              </a:solidFill>
              <a:prstDash val="solid"/>
              <a:miter lim="800000"/>
              <a:headEnd type="triangl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6A8C565D-3A28-6DCE-D4C4-2163BAB5C079}"/>
                </a:ext>
              </a:extLst>
            </p:cNvPr>
            <p:cNvSpPr txBox="1"/>
            <p:nvPr/>
          </p:nvSpPr>
          <p:spPr>
            <a:xfrm>
              <a:off x="8283958" y="4806799"/>
              <a:ext cx="1041400"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تبسيط العمليات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8" name="TextBox 14">
              <a:extLst>
                <a:ext uri="{FF2B5EF4-FFF2-40B4-BE49-F238E27FC236}">
                  <a16:creationId xmlns:a16="http://schemas.microsoft.com/office/drawing/2014/main" id="{D4C6C574-AE42-B514-3B92-1AC6E608DF3C}"/>
                </a:ext>
              </a:extLst>
            </p:cNvPr>
            <p:cNvSpPr txBox="1"/>
            <p:nvPr/>
          </p:nvSpPr>
          <p:spPr>
            <a:xfrm>
              <a:off x="7106332" y="3596592"/>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rgbClr val="004782"/>
                  </a:solidFill>
                  <a:effectLst>
                    <a:outerShdw blurRad="38100" dist="38100" dir="2700000" algn="tl">
                      <a:srgbClr val="000000">
                        <a:alpha val="43137"/>
                      </a:srgbClr>
                    </a:outerShdw>
                  </a:effectLst>
                </a:rPr>
                <a:t>02</a:t>
              </a:r>
            </a:p>
          </p:txBody>
        </p:sp>
      </p:grpSp>
      <p:grpSp>
        <p:nvGrpSpPr>
          <p:cNvPr id="39" name="Group 38">
            <a:extLst>
              <a:ext uri="{FF2B5EF4-FFF2-40B4-BE49-F238E27FC236}">
                <a16:creationId xmlns:a16="http://schemas.microsoft.com/office/drawing/2014/main" id="{BE4B26FF-D799-A489-A4FE-CA06439DAAA6}"/>
              </a:ext>
            </a:extLst>
          </p:cNvPr>
          <p:cNvGrpSpPr/>
          <p:nvPr/>
        </p:nvGrpSpPr>
        <p:grpSpPr>
          <a:xfrm flipH="1">
            <a:off x="7246919" y="2887214"/>
            <a:ext cx="3366306" cy="2481219"/>
            <a:chOff x="3148724" y="3044623"/>
            <a:chExt cx="3366306" cy="2481219"/>
          </a:xfrm>
        </p:grpSpPr>
        <p:sp>
          <p:nvSpPr>
            <p:cNvPr id="40" name="Arc 39">
              <a:extLst>
                <a:ext uri="{FF2B5EF4-FFF2-40B4-BE49-F238E27FC236}">
                  <a16:creationId xmlns:a16="http://schemas.microsoft.com/office/drawing/2014/main" id="{A2F7BB94-55EA-CF36-3EB3-A29FFCE25026}"/>
                </a:ext>
              </a:extLst>
            </p:cNvPr>
            <p:cNvSpPr/>
            <p:nvPr/>
          </p:nvSpPr>
          <p:spPr>
            <a:xfrm>
              <a:off x="4831877" y="3044623"/>
              <a:ext cx="1683153" cy="1683153"/>
            </a:xfrm>
            <a:prstGeom prst="arc">
              <a:avLst>
                <a:gd name="adj1" fmla="val 5358078"/>
                <a:gd name="adj2" fmla="val 10779110"/>
              </a:avLst>
            </a:prstGeom>
            <a:noFill/>
            <a:ln w="206375" cap="rnd" cmpd="sng" algn="ctr">
              <a:solidFill>
                <a:srgbClr val="9ACCCE"/>
              </a:solidFill>
              <a:prstDash val="solid"/>
              <a:miter lim="800000"/>
              <a:headEnd type="triangl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41" name="Arc 40">
              <a:extLst>
                <a:ext uri="{FF2B5EF4-FFF2-40B4-BE49-F238E27FC236}">
                  <a16:creationId xmlns:a16="http://schemas.microsoft.com/office/drawing/2014/main" id="{E4C5816A-4E3B-B07E-2E58-09EED637675E}"/>
                </a:ext>
              </a:extLst>
            </p:cNvPr>
            <p:cNvSpPr/>
            <p:nvPr/>
          </p:nvSpPr>
          <p:spPr>
            <a:xfrm>
              <a:off x="3148724" y="3044623"/>
              <a:ext cx="1683153" cy="1683153"/>
            </a:xfrm>
            <a:prstGeom prst="arc">
              <a:avLst>
                <a:gd name="adj1" fmla="val 5358078"/>
                <a:gd name="adj2" fmla="val 0"/>
              </a:avLst>
            </a:prstGeom>
            <a:noFill/>
            <a:ln w="206375" cap="rnd" cmpd="sng" algn="ctr">
              <a:solidFill>
                <a:srgbClr val="9ACCCE"/>
              </a:solidFill>
              <a:prstDash val="solid"/>
              <a:miter lim="800000"/>
              <a:headEnd type="none" w="sm"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42" name="TextBox 41">
              <a:extLst>
                <a:ext uri="{FF2B5EF4-FFF2-40B4-BE49-F238E27FC236}">
                  <a16:creationId xmlns:a16="http://schemas.microsoft.com/office/drawing/2014/main" id="{2E493341-47D2-C943-BF2D-B9E16BC936B2}"/>
                </a:ext>
              </a:extLst>
            </p:cNvPr>
            <p:cNvSpPr txBox="1"/>
            <p:nvPr/>
          </p:nvSpPr>
          <p:spPr>
            <a:xfrm>
              <a:off x="4830641" y="4806799"/>
              <a:ext cx="1041400"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الكفاءة والدقة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3" name="TextBox 14">
              <a:extLst>
                <a:ext uri="{FF2B5EF4-FFF2-40B4-BE49-F238E27FC236}">
                  <a16:creationId xmlns:a16="http://schemas.microsoft.com/office/drawing/2014/main" id="{AC9170E8-87CB-C79D-B6FC-691F47DC1F31}"/>
                </a:ext>
              </a:extLst>
            </p:cNvPr>
            <p:cNvSpPr txBox="1"/>
            <p:nvPr/>
          </p:nvSpPr>
          <p:spPr>
            <a:xfrm>
              <a:off x="3781276" y="3624589"/>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rgbClr val="004782"/>
                  </a:solidFill>
                  <a:effectLst>
                    <a:outerShdw blurRad="38100" dist="38100" dir="2700000" algn="tl">
                      <a:srgbClr val="000000">
                        <a:alpha val="43137"/>
                      </a:srgbClr>
                    </a:outerShdw>
                  </a:effectLst>
                </a:rPr>
                <a:t>01</a:t>
              </a:r>
            </a:p>
          </p:txBody>
        </p:sp>
      </p:grpSp>
    </p:spTree>
    <p:extLst>
      <p:ext uri="{BB962C8B-B14F-4D97-AF65-F5344CB8AC3E}">
        <p14:creationId xmlns:p14="http://schemas.microsoft.com/office/powerpoint/2010/main" val="265884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right)">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right)">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right)">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righ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right)">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أمثلة على التكنولوجيا المستخدمة في المتابعة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3" name="Group 42">
            <a:extLst>
              <a:ext uri="{FF2B5EF4-FFF2-40B4-BE49-F238E27FC236}">
                <a16:creationId xmlns:a16="http://schemas.microsoft.com/office/drawing/2014/main" id="{A5F4B7D3-4841-EC70-AC3B-E7C51DD0A839}"/>
              </a:ext>
            </a:extLst>
          </p:cNvPr>
          <p:cNvGrpSpPr/>
          <p:nvPr/>
        </p:nvGrpSpPr>
        <p:grpSpPr>
          <a:xfrm>
            <a:off x="5578168" y="1704963"/>
            <a:ext cx="4374977" cy="1605190"/>
            <a:chOff x="5677899" y="1803348"/>
            <a:chExt cx="4374977" cy="1605190"/>
          </a:xfrm>
        </p:grpSpPr>
        <p:sp>
          <p:nvSpPr>
            <p:cNvPr id="44" name="Right Triangle 43">
              <a:extLst>
                <a:ext uri="{FF2B5EF4-FFF2-40B4-BE49-F238E27FC236}">
                  <a16:creationId xmlns:a16="http://schemas.microsoft.com/office/drawing/2014/main" id="{13DE01FC-5BA9-8FAD-A8F4-518B4C7E71FA}"/>
                </a:ext>
              </a:extLst>
            </p:cNvPr>
            <p:cNvSpPr/>
            <p:nvPr/>
          </p:nvSpPr>
          <p:spPr>
            <a:xfrm rot="10800000">
              <a:off x="5677899" y="2078350"/>
              <a:ext cx="1296000" cy="1296000"/>
            </a:xfrm>
            <a:prstGeom prst="rtTriangle">
              <a:avLst/>
            </a:prstGeom>
            <a:solidFill>
              <a:srgbClr val="50A3A7"/>
            </a:solidFill>
            <a:ln>
              <a:noFill/>
            </a:ln>
            <a:effectLst>
              <a:outerShdw blurRad="50800" dist="38100" dir="5400000" algn="ctr" rotWithShape="0">
                <a:srgbClr val="000000">
                  <a:alpha val="43000"/>
                </a:srgbClr>
              </a:outerShdw>
            </a:effectLst>
          </p:spPr>
          <p:txBody>
            <a:bodyPr vert="horz" wrap="square" lIns="91440" tIns="45720" rIns="91440" bIns="45720" numCol="1" anchor="t" anchorCtr="0" compatLnSpc="1">
              <a:prstTxWarp prst="textNoShape">
                <a:avLst/>
              </a:prstTxWarp>
            </a:bodyPr>
            <a:lstStyle/>
            <a:p>
              <a:pPr marL="0" marR="0" lvl="0" indent="0" defTabSz="914286"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black"/>
                </a:solidFill>
                <a:effectLst/>
                <a:uLnTx/>
                <a:uFillTx/>
                <a:latin typeface="Arial"/>
              </a:endParaRPr>
            </a:p>
          </p:txBody>
        </p:sp>
        <p:sp>
          <p:nvSpPr>
            <p:cNvPr id="45" name="TextBox 44">
              <a:extLst>
                <a:ext uri="{FF2B5EF4-FFF2-40B4-BE49-F238E27FC236}">
                  <a16:creationId xmlns:a16="http://schemas.microsoft.com/office/drawing/2014/main" id="{970C1FB1-1CC8-DDEC-7029-237A4783A78E}"/>
                </a:ext>
              </a:extLst>
            </p:cNvPr>
            <p:cNvSpPr txBox="1"/>
            <p:nvPr/>
          </p:nvSpPr>
          <p:spPr>
            <a:xfrm>
              <a:off x="6562075" y="1803348"/>
              <a:ext cx="614563" cy="1200329"/>
            </a:xfrm>
            <a:prstGeom prst="rect">
              <a:avLst/>
            </a:prstGeom>
            <a:noFill/>
          </p:spPr>
          <p:txBody>
            <a:bodyPr wrap="square" lIns="108000" rIns="108000" rtlCol="0">
              <a:spAutoFit/>
            </a:bodyPr>
            <a:lstStyle/>
            <a:p>
              <a:pPr algn="ctr" defTabSz="914286"/>
              <a:r>
                <a:rPr lang="en-US" altLang="ko-KR" sz="7200" b="1" dirty="0">
                  <a:solidFill>
                    <a:prstClr val="white"/>
                  </a:solidFill>
                  <a:latin typeface="Arial"/>
                  <a:cs typeface="Arial" pitchFamily="34" charset="0"/>
                </a:rPr>
                <a:t>1</a:t>
              </a:r>
              <a:endParaRPr lang="ko-KR" altLang="en-US" sz="7200" b="1" dirty="0">
                <a:solidFill>
                  <a:prstClr val="white"/>
                </a:solidFill>
                <a:latin typeface="Arial"/>
                <a:cs typeface="Arial" pitchFamily="34" charset="0"/>
              </a:endParaRPr>
            </a:p>
          </p:txBody>
        </p:sp>
        <p:sp>
          <p:nvSpPr>
            <p:cNvPr id="46" name="TextBox 45">
              <a:extLst>
                <a:ext uri="{FF2B5EF4-FFF2-40B4-BE49-F238E27FC236}">
                  <a16:creationId xmlns:a16="http://schemas.microsoft.com/office/drawing/2014/main" id="{1B08B3EF-75A3-979E-9232-97AD9D3B1258}"/>
                </a:ext>
              </a:extLst>
            </p:cNvPr>
            <p:cNvSpPr txBox="1"/>
            <p:nvPr/>
          </p:nvSpPr>
          <p:spPr>
            <a:xfrm>
              <a:off x="7312006" y="2283486"/>
              <a:ext cx="2740870" cy="1125052"/>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برامج إدارة المشاريع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r>
                <a:rPr lang="en-US" b="1" dirty="0">
                  <a:latin typeface="Times New Roman" panose="02020603050405020304" pitchFamily="18" charset="0"/>
                  <a:ea typeface="Calibri" panose="020F0502020204030204" pitchFamily="34" charset="0"/>
                  <a:cs typeface="Adobe Arabic" panose="02040503050201020203" pitchFamily="18" charset="-78"/>
                </a:rPr>
                <a:t>(Project Management Tools)</a:t>
              </a:r>
              <a:r>
                <a:rPr lang="en-US" b="1" dirty="0" err="1">
                  <a:latin typeface="Times New Roman" panose="02020603050405020304" pitchFamily="18" charset="0"/>
                  <a:ea typeface="Calibri" panose="020F0502020204030204" pitchFamily="34" charset="0"/>
                  <a:cs typeface="Adobe Arabic" panose="02040503050201020203" pitchFamily="18" charset="-78"/>
                </a:rPr>
                <a:t>aV</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7" name="Group 46">
            <a:extLst>
              <a:ext uri="{FF2B5EF4-FFF2-40B4-BE49-F238E27FC236}">
                <a16:creationId xmlns:a16="http://schemas.microsoft.com/office/drawing/2014/main" id="{6751FEE2-C195-0207-BBBB-59E1391F36B0}"/>
              </a:ext>
            </a:extLst>
          </p:cNvPr>
          <p:cNvGrpSpPr/>
          <p:nvPr/>
        </p:nvGrpSpPr>
        <p:grpSpPr>
          <a:xfrm>
            <a:off x="2467815" y="2034615"/>
            <a:ext cx="4351702" cy="1555998"/>
            <a:chOff x="2567546" y="2133000"/>
            <a:chExt cx="4351702" cy="1555998"/>
          </a:xfrm>
        </p:grpSpPr>
        <p:sp>
          <p:nvSpPr>
            <p:cNvPr id="48" name="Right Triangle 47">
              <a:extLst>
                <a:ext uri="{FF2B5EF4-FFF2-40B4-BE49-F238E27FC236}">
                  <a16:creationId xmlns:a16="http://schemas.microsoft.com/office/drawing/2014/main" id="{75A43D9B-1B4D-920A-A7FA-CB8D16922AB1}"/>
                </a:ext>
              </a:extLst>
            </p:cNvPr>
            <p:cNvSpPr/>
            <p:nvPr/>
          </p:nvSpPr>
          <p:spPr>
            <a:xfrm>
              <a:off x="5623248" y="2133000"/>
              <a:ext cx="1296000" cy="1296000"/>
            </a:xfrm>
            <a:prstGeom prst="rtTriangle">
              <a:avLst/>
            </a:prstGeom>
            <a:solidFill>
              <a:srgbClr val="9CCCD2"/>
            </a:solidFill>
            <a:ln>
              <a:noFill/>
            </a:ln>
            <a:effectLst>
              <a:outerShdw blurRad="50800" dist="38100" dir="5400000" algn="ctr" rotWithShape="0">
                <a:srgbClr val="000000">
                  <a:alpha val="43000"/>
                </a:srgbClr>
              </a:outerShdw>
            </a:effectLst>
          </p:spPr>
          <p:txBody>
            <a:bodyPr vert="horz" wrap="square" lIns="91440" tIns="45720" rIns="91440" bIns="45720" numCol="1" anchor="t" anchorCtr="0" compatLnSpc="1">
              <a:prstTxWarp prst="textNoShape">
                <a:avLst/>
              </a:prstTxWarp>
            </a:bodyPr>
            <a:lstStyle/>
            <a:p>
              <a:pPr marL="0" marR="0" lvl="0" indent="0" defTabSz="914286"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Arial"/>
              </a:endParaRPr>
            </a:p>
          </p:txBody>
        </p:sp>
        <p:sp>
          <p:nvSpPr>
            <p:cNvPr id="49" name="TextBox 48">
              <a:extLst>
                <a:ext uri="{FF2B5EF4-FFF2-40B4-BE49-F238E27FC236}">
                  <a16:creationId xmlns:a16="http://schemas.microsoft.com/office/drawing/2014/main" id="{4F88F624-507E-B49D-3EB3-9DAC8CC7825F}"/>
                </a:ext>
              </a:extLst>
            </p:cNvPr>
            <p:cNvSpPr txBox="1"/>
            <p:nvPr/>
          </p:nvSpPr>
          <p:spPr>
            <a:xfrm>
              <a:off x="5538525" y="2488669"/>
              <a:ext cx="614563" cy="1200329"/>
            </a:xfrm>
            <a:prstGeom prst="rect">
              <a:avLst/>
            </a:prstGeom>
            <a:noFill/>
          </p:spPr>
          <p:txBody>
            <a:bodyPr wrap="square" lIns="108000" rIns="108000" rtlCol="0">
              <a:spAutoFit/>
            </a:bodyPr>
            <a:lstStyle/>
            <a:p>
              <a:pPr algn="ctr" defTabSz="914286"/>
              <a:r>
                <a:rPr lang="en-US" altLang="ko-KR" sz="7200" b="1" dirty="0">
                  <a:solidFill>
                    <a:prstClr val="white"/>
                  </a:solidFill>
                  <a:latin typeface="Arial"/>
                  <a:cs typeface="Arial" pitchFamily="34" charset="0"/>
                </a:rPr>
                <a:t>2</a:t>
              </a:r>
              <a:endParaRPr lang="ko-KR" altLang="en-US" sz="7200" b="1" dirty="0">
                <a:solidFill>
                  <a:prstClr val="white"/>
                </a:solidFill>
                <a:latin typeface="Arial"/>
                <a:cs typeface="Arial" pitchFamily="34" charset="0"/>
              </a:endParaRPr>
            </a:p>
          </p:txBody>
        </p:sp>
        <p:sp>
          <p:nvSpPr>
            <p:cNvPr id="50" name="TextBox 49">
              <a:extLst>
                <a:ext uri="{FF2B5EF4-FFF2-40B4-BE49-F238E27FC236}">
                  <a16:creationId xmlns:a16="http://schemas.microsoft.com/office/drawing/2014/main" id="{3C7999B2-5E62-DE30-1A66-8C15B88E1864}"/>
                </a:ext>
              </a:extLst>
            </p:cNvPr>
            <p:cNvSpPr txBox="1"/>
            <p:nvPr/>
          </p:nvSpPr>
          <p:spPr>
            <a:xfrm>
              <a:off x="2567546" y="2570629"/>
              <a:ext cx="3156783" cy="80650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لوحات الأداء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r>
                <a:rPr lang="en-US" b="1" dirty="0">
                  <a:latin typeface="Times New Roman" panose="02020603050405020304" pitchFamily="18" charset="0"/>
                  <a:ea typeface="Calibri" panose="020F0502020204030204" pitchFamily="34" charset="0"/>
                  <a:cs typeface="Adobe Arabic" panose="02040503050201020203" pitchFamily="18" charset="-78"/>
                </a:rPr>
                <a:t>(Dashboards)</a:t>
              </a:r>
            </a:p>
          </p:txBody>
        </p:sp>
      </p:grpSp>
      <p:grpSp>
        <p:nvGrpSpPr>
          <p:cNvPr id="51" name="Group 50">
            <a:extLst>
              <a:ext uri="{FF2B5EF4-FFF2-40B4-BE49-F238E27FC236}">
                <a16:creationId xmlns:a16="http://schemas.microsoft.com/office/drawing/2014/main" id="{3731F070-28DF-A3D8-6612-D29393A1E377}"/>
              </a:ext>
            </a:extLst>
          </p:cNvPr>
          <p:cNvGrpSpPr/>
          <p:nvPr/>
        </p:nvGrpSpPr>
        <p:grpSpPr>
          <a:xfrm>
            <a:off x="5578168" y="3154039"/>
            <a:ext cx="4861114" cy="1557501"/>
            <a:chOff x="5677899" y="3252424"/>
            <a:chExt cx="4861114" cy="1557501"/>
          </a:xfrm>
        </p:grpSpPr>
        <p:sp>
          <p:nvSpPr>
            <p:cNvPr id="52" name="Right Triangle 51">
              <a:extLst>
                <a:ext uri="{FF2B5EF4-FFF2-40B4-BE49-F238E27FC236}">
                  <a16:creationId xmlns:a16="http://schemas.microsoft.com/office/drawing/2014/main" id="{BC868BEB-F34E-906C-8427-0B0006BF2D22}"/>
                </a:ext>
              </a:extLst>
            </p:cNvPr>
            <p:cNvSpPr/>
            <p:nvPr/>
          </p:nvSpPr>
          <p:spPr>
            <a:xfrm rot="10800000">
              <a:off x="5677899" y="3513925"/>
              <a:ext cx="1296000" cy="1296000"/>
            </a:xfrm>
            <a:prstGeom prst="rtTriangle">
              <a:avLst/>
            </a:prstGeom>
            <a:solidFill>
              <a:srgbClr val="88BABE"/>
            </a:solidFill>
            <a:ln>
              <a:noFill/>
            </a:ln>
            <a:effectLst>
              <a:outerShdw blurRad="50800" dist="38100" dir="5400000" algn="ctr" rotWithShape="0">
                <a:srgbClr val="000000">
                  <a:alpha val="43000"/>
                </a:srgbClr>
              </a:outerShdw>
            </a:effectLst>
          </p:spPr>
          <p:txBody>
            <a:bodyPr vert="horz" wrap="square" lIns="91440" tIns="45720" rIns="91440" bIns="45720" numCol="1" anchor="t" anchorCtr="0" compatLnSpc="1">
              <a:prstTxWarp prst="textNoShape">
                <a:avLst/>
              </a:prstTxWarp>
            </a:bodyPr>
            <a:lstStyle/>
            <a:p>
              <a:pPr marL="0" marR="0" lvl="0" indent="0" defTabSz="914286"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Arial"/>
              </a:endParaRPr>
            </a:p>
          </p:txBody>
        </p:sp>
        <p:sp>
          <p:nvSpPr>
            <p:cNvPr id="53" name="TextBox 52">
              <a:extLst>
                <a:ext uri="{FF2B5EF4-FFF2-40B4-BE49-F238E27FC236}">
                  <a16:creationId xmlns:a16="http://schemas.microsoft.com/office/drawing/2014/main" id="{34AA1D76-1E70-5129-CD22-73E734CE3001}"/>
                </a:ext>
              </a:extLst>
            </p:cNvPr>
            <p:cNvSpPr txBox="1"/>
            <p:nvPr/>
          </p:nvSpPr>
          <p:spPr>
            <a:xfrm>
              <a:off x="6450246" y="3252424"/>
              <a:ext cx="614563" cy="1200329"/>
            </a:xfrm>
            <a:prstGeom prst="rect">
              <a:avLst/>
            </a:prstGeom>
            <a:noFill/>
          </p:spPr>
          <p:txBody>
            <a:bodyPr wrap="square" lIns="108000" rIns="108000" rtlCol="0">
              <a:spAutoFit/>
            </a:bodyPr>
            <a:lstStyle/>
            <a:p>
              <a:pPr algn="ctr" defTabSz="914286"/>
              <a:r>
                <a:rPr lang="en-US" altLang="ko-KR" sz="7200" b="1" dirty="0">
                  <a:solidFill>
                    <a:prstClr val="white"/>
                  </a:solidFill>
                  <a:latin typeface="Arial"/>
                  <a:cs typeface="Arial" pitchFamily="34" charset="0"/>
                </a:rPr>
                <a:t>3</a:t>
              </a:r>
              <a:endParaRPr lang="ko-KR" altLang="en-US" sz="7200" b="1" dirty="0">
                <a:solidFill>
                  <a:prstClr val="white"/>
                </a:solidFill>
                <a:latin typeface="Arial"/>
                <a:cs typeface="Arial" pitchFamily="34" charset="0"/>
              </a:endParaRPr>
            </a:p>
          </p:txBody>
        </p:sp>
        <p:sp>
          <p:nvSpPr>
            <p:cNvPr id="54" name="TextBox 53">
              <a:extLst>
                <a:ext uri="{FF2B5EF4-FFF2-40B4-BE49-F238E27FC236}">
                  <a16:creationId xmlns:a16="http://schemas.microsoft.com/office/drawing/2014/main" id="{C2140424-1F23-9719-DC57-A1DCBA7DE289}"/>
                </a:ext>
              </a:extLst>
            </p:cNvPr>
            <p:cNvSpPr txBox="1"/>
            <p:nvPr/>
          </p:nvSpPr>
          <p:spPr>
            <a:xfrm>
              <a:off x="6825870" y="3871614"/>
              <a:ext cx="3713143" cy="80650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أدوات تتبع الوقت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r>
                <a:rPr lang="en-US" b="1" dirty="0">
                  <a:latin typeface="Times New Roman" panose="02020603050405020304" pitchFamily="18" charset="0"/>
                  <a:ea typeface="Calibri" panose="020F0502020204030204" pitchFamily="34" charset="0"/>
                  <a:cs typeface="Adobe Arabic" panose="02040503050201020203" pitchFamily="18" charset="-78"/>
                </a:rPr>
                <a:t>(Time Tracking Tools)</a:t>
              </a:r>
            </a:p>
          </p:txBody>
        </p:sp>
      </p:grpSp>
      <p:grpSp>
        <p:nvGrpSpPr>
          <p:cNvPr id="55" name="Group 54">
            <a:extLst>
              <a:ext uri="{FF2B5EF4-FFF2-40B4-BE49-F238E27FC236}">
                <a16:creationId xmlns:a16="http://schemas.microsoft.com/office/drawing/2014/main" id="{E2EF4985-630C-FDD6-19B4-27429C6C0676}"/>
              </a:ext>
            </a:extLst>
          </p:cNvPr>
          <p:cNvGrpSpPr/>
          <p:nvPr/>
        </p:nvGrpSpPr>
        <p:grpSpPr>
          <a:xfrm>
            <a:off x="2218959" y="3470191"/>
            <a:ext cx="4600558" cy="1580879"/>
            <a:chOff x="2318690" y="3568576"/>
            <a:chExt cx="4600558" cy="1580879"/>
          </a:xfrm>
        </p:grpSpPr>
        <p:sp>
          <p:nvSpPr>
            <p:cNvPr id="56" name="Right Triangle 55">
              <a:extLst>
                <a:ext uri="{FF2B5EF4-FFF2-40B4-BE49-F238E27FC236}">
                  <a16:creationId xmlns:a16="http://schemas.microsoft.com/office/drawing/2014/main" id="{3ED543B8-125B-41BF-AF0E-5B8CE236C510}"/>
                </a:ext>
              </a:extLst>
            </p:cNvPr>
            <p:cNvSpPr/>
            <p:nvPr/>
          </p:nvSpPr>
          <p:spPr>
            <a:xfrm>
              <a:off x="5623248" y="3568576"/>
              <a:ext cx="1296000" cy="1296000"/>
            </a:xfrm>
            <a:prstGeom prst="rtTriangle">
              <a:avLst/>
            </a:prstGeom>
            <a:solidFill>
              <a:srgbClr val="50A3A7"/>
            </a:solidFill>
            <a:ln>
              <a:noFill/>
            </a:ln>
            <a:effectLst>
              <a:outerShdw blurRad="50800" dist="38100" dir="5400000" algn="ctr" rotWithShape="0">
                <a:srgbClr val="000000">
                  <a:alpha val="43000"/>
                </a:srgbClr>
              </a:outerShdw>
            </a:effectLst>
          </p:spPr>
          <p:txBody>
            <a:bodyPr vert="horz" wrap="square" lIns="91440" tIns="45720" rIns="91440" bIns="45720" numCol="1" anchor="t" anchorCtr="0" compatLnSpc="1">
              <a:prstTxWarp prst="textNoShape">
                <a:avLst/>
              </a:prstTxWarp>
            </a:bodyPr>
            <a:lstStyle/>
            <a:p>
              <a:pPr marL="0" marR="0" lvl="0" indent="0" defTabSz="914286"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Arial"/>
              </a:endParaRPr>
            </a:p>
          </p:txBody>
        </p:sp>
        <p:sp>
          <p:nvSpPr>
            <p:cNvPr id="57" name="TextBox 56">
              <a:extLst>
                <a:ext uri="{FF2B5EF4-FFF2-40B4-BE49-F238E27FC236}">
                  <a16:creationId xmlns:a16="http://schemas.microsoft.com/office/drawing/2014/main" id="{D4F3E858-556C-826F-B8AF-D5AB26747226}"/>
                </a:ext>
              </a:extLst>
            </p:cNvPr>
            <p:cNvSpPr txBox="1"/>
            <p:nvPr/>
          </p:nvSpPr>
          <p:spPr>
            <a:xfrm>
              <a:off x="5543986" y="3949126"/>
              <a:ext cx="614563" cy="1200329"/>
            </a:xfrm>
            <a:prstGeom prst="rect">
              <a:avLst/>
            </a:prstGeom>
            <a:noFill/>
          </p:spPr>
          <p:txBody>
            <a:bodyPr wrap="square" lIns="108000" rIns="108000" rtlCol="0">
              <a:spAutoFit/>
            </a:bodyPr>
            <a:lstStyle/>
            <a:p>
              <a:pPr algn="ctr" defTabSz="914286"/>
              <a:r>
                <a:rPr lang="en-US" altLang="ko-KR" sz="7200" b="1" dirty="0">
                  <a:solidFill>
                    <a:prstClr val="white"/>
                  </a:solidFill>
                  <a:latin typeface="Arial"/>
                  <a:cs typeface="Arial" pitchFamily="34" charset="0"/>
                </a:rPr>
                <a:t>4</a:t>
              </a:r>
              <a:endParaRPr lang="ko-KR" altLang="en-US" sz="7200" b="1" dirty="0">
                <a:solidFill>
                  <a:prstClr val="white"/>
                </a:solidFill>
                <a:latin typeface="Arial"/>
                <a:cs typeface="Arial" pitchFamily="34" charset="0"/>
              </a:endParaRPr>
            </a:p>
          </p:txBody>
        </p:sp>
        <p:sp>
          <p:nvSpPr>
            <p:cNvPr id="58" name="TextBox 57">
              <a:extLst>
                <a:ext uri="{FF2B5EF4-FFF2-40B4-BE49-F238E27FC236}">
                  <a16:creationId xmlns:a16="http://schemas.microsoft.com/office/drawing/2014/main" id="{9B5219AE-1412-D795-6186-E7BC049FC00A}"/>
                </a:ext>
              </a:extLst>
            </p:cNvPr>
            <p:cNvSpPr txBox="1"/>
            <p:nvPr/>
          </p:nvSpPr>
          <p:spPr>
            <a:xfrm>
              <a:off x="2318690" y="4132463"/>
              <a:ext cx="3654494" cy="821635"/>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أنظمة إدارة الموارد البشرية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 </a:t>
              </a:r>
              <a:r>
                <a:rPr lang="en-US" b="1" dirty="0">
                  <a:latin typeface="Times New Roman" panose="02020603050405020304" pitchFamily="18" charset="0"/>
                  <a:ea typeface="Calibri" panose="020F0502020204030204" pitchFamily="34" charset="0"/>
                  <a:cs typeface="Adobe Arabic" panose="02040503050201020203" pitchFamily="18" charset="-78"/>
                </a:rPr>
                <a:t>(HRMS)</a:t>
              </a:r>
            </a:p>
          </p:txBody>
        </p:sp>
      </p:grpSp>
      <p:grpSp>
        <p:nvGrpSpPr>
          <p:cNvPr id="59" name="Group 58">
            <a:extLst>
              <a:ext uri="{FF2B5EF4-FFF2-40B4-BE49-F238E27FC236}">
                <a16:creationId xmlns:a16="http://schemas.microsoft.com/office/drawing/2014/main" id="{32448627-725C-2CCE-E5F6-B528E970D238}"/>
              </a:ext>
            </a:extLst>
          </p:cNvPr>
          <p:cNvGrpSpPr/>
          <p:nvPr/>
        </p:nvGrpSpPr>
        <p:grpSpPr>
          <a:xfrm>
            <a:off x="5571813" y="4580279"/>
            <a:ext cx="4692085" cy="1602713"/>
            <a:chOff x="5671544" y="4678664"/>
            <a:chExt cx="4692085" cy="1602713"/>
          </a:xfrm>
        </p:grpSpPr>
        <p:sp>
          <p:nvSpPr>
            <p:cNvPr id="60" name="Right Triangle 59">
              <a:extLst>
                <a:ext uri="{FF2B5EF4-FFF2-40B4-BE49-F238E27FC236}">
                  <a16:creationId xmlns:a16="http://schemas.microsoft.com/office/drawing/2014/main" id="{A6B462EE-DBC0-A012-13FE-8E71524D066C}"/>
                </a:ext>
              </a:extLst>
            </p:cNvPr>
            <p:cNvSpPr/>
            <p:nvPr/>
          </p:nvSpPr>
          <p:spPr>
            <a:xfrm rot="10800000">
              <a:off x="5671544" y="4977772"/>
              <a:ext cx="1296000" cy="1296000"/>
            </a:xfrm>
            <a:prstGeom prst="rtTriangle">
              <a:avLst/>
            </a:prstGeom>
            <a:solidFill>
              <a:srgbClr val="50A3A7"/>
            </a:solidFill>
            <a:ln>
              <a:noFill/>
            </a:ln>
            <a:effectLst>
              <a:outerShdw blurRad="50800" dist="38100" dir="5400000" algn="ctr" rotWithShape="0">
                <a:srgbClr val="000000">
                  <a:alpha val="43000"/>
                </a:srgbClr>
              </a:outerShdw>
            </a:effectLst>
          </p:spPr>
          <p:txBody>
            <a:bodyPr vert="horz" wrap="square" lIns="91440" tIns="45720" rIns="91440" bIns="45720" numCol="1" anchor="t" anchorCtr="0" compatLnSpc="1">
              <a:prstTxWarp prst="textNoShape">
                <a:avLst/>
              </a:prstTxWarp>
            </a:bodyPr>
            <a:lstStyle/>
            <a:p>
              <a:pPr marL="0" marR="0" lvl="0" indent="0" defTabSz="914286"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black"/>
                </a:solidFill>
                <a:effectLst/>
                <a:uLnTx/>
                <a:uFillTx/>
                <a:latin typeface="Arial"/>
              </a:endParaRPr>
            </a:p>
          </p:txBody>
        </p:sp>
        <p:sp>
          <p:nvSpPr>
            <p:cNvPr id="61" name="TextBox 60">
              <a:extLst>
                <a:ext uri="{FF2B5EF4-FFF2-40B4-BE49-F238E27FC236}">
                  <a16:creationId xmlns:a16="http://schemas.microsoft.com/office/drawing/2014/main" id="{7FEB183D-1F7C-9652-A157-35A286AED108}"/>
                </a:ext>
              </a:extLst>
            </p:cNvPr>
            <p:cNvSpPr txBox="1"/>
            <p:nvPr/>
          </p:nvSpPr>
          <p:spPr>
            <a:xfrm>
              <a:off x="6459568" y="4678664"/>
              <a:ext cx="614563" cy="1200329"/>
            </a:xfrm>
            <a:prstGeom prst="rect">
              <a:avLst/>
            </a:prstGeom>
            <a:noFill/>
          </p:spPr>
          <p:txBody>
            <a:bodyPr wrap="square" lIns="108000" rIns="108000" rtlCol="0">
              <a:spAutoFit/>
            </a:bodyPr>
            <a:lstStyle/>
            <a:p>
              <a:pPr algn="ctr" defTabSz="914286"/>
              <a:r>
                <a:rPr lang="en-US" altLang="ko-KR" sz="7200" b="1" dirty="0">
                  <a:solidFill>
                    <a:prstClr val="white"/>
                  </a:solidFill>
                  <a:latin typeface="Arial"/>
                  <a:cs typeface="Arial" pitchFamily="34" charset="0"/>
                </a:rPr>
                <a:t>5</a:t>
              </a:r>
              <a:endParaRPr lang="ko-KR" altLang="en-US" sz="7200" b="1" dirty="0">
                <a:solidFill>
                  <a:prstClr val="white"/>
                </a:solidFill>
                <a:latin typeface="Arial"/>
                <a:cs typeface="Arial" pitchFamily="34" charset="0"/>
              </a:endParaRPr>
            </a:p>
          </p:txBody>
        </p:sp>
        <p:sp>
          <p:nvSpPr>
            <p:cNvPr id="62" name="TextBox 61">
              <a:extLst>
                <a:ext uri="{FF2B5EF4-FFF2-40B4-BE49-F238E27FC236}">
                  <a16:creationId xmlns:a16="http://schemas.microsoft.com/office/drawing/2014/main" id="{40E5DA4E-6DD9-BF8D-A4A6-FB252B2C9364}"/>
                </a:ext>
              </a:extLst>
            </p:cNvPr>
            <p:cNvSpPr txBox="1"/>
            <p:nvPr/>
          </p:nvSpPr>
          <p:spPr>
            <a:xfrm>
              <a:off x="7001254" y="5459742"/>
              <a:ext cx="3362375" cy="821635"/>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التطبيقات السحابية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  </a:t>
              </a:r>
              <a:r>
                <a:rPr lang="en-US" b="1" dirty="0">
                  <a:latin typeface="Times New Roman" panose="02020603050405020304" pitchFamily="18" charset="0"/>
                  <a:ea typeface="Calibri" panose="020F0502020204030204" pitchFamily="34" charset="0"/>
                  <a:cs typeface="Adobe Arabic" panose="02040503050201020203" pitchFamily="18" charset="-78"/>
                </a:rPr>
                <a:t>(Cloud-based Tools)</a:t>
              </a:r>
            </a:p>
          </p:txBody>
        </p:sp>
      </p:grpSp>
      <p:grpSp>
        <p:nvGrpSpPr>
          <p:cNvPr id="63" name="Group 62">
            <a:extLst>
              <a:ext uri="{FF2B5EF4-FFF2-40B4-BE49-F238E27FC236}">
                <a16:creationId xmlns:a16="http://schemas.microsoft.com/office/drawing/2014/main" id="{CED88E88-ACF7-8BA0-E556-B0254D138C2F}"/>
              </a:ext>
            </a:extLst>
          </p:cNvPr>
          <p:cNvGrpSpPr/>
          <p:nvPr/>
        </p:nvGrpSpPr>
        <p:grpSpPr>
          <a:xfrm>
            <a:off x="2342269" y="4934039"/>
            <a:ext cx="4470893" cy="1541613"/>
            <a:chOff x="2442000" y="5032424"/>
            <a:chExt cx="4470893" cy="1541613"/>
          </a:xfrm>
        </p:grpSpPr>
        <p:sp>
          <p:nvSpPr>
            <p:cNvPr id="64" name="Right Triangle 63">
              <a:extLst>
                <a:ext uri="{FF2B5EF4-FFF2-40B4-BE49-F238E27FC236}">
                  <a16:creationId xmlns:a16="http://schemas.microsoft.com/office/drawing/2014/main" id="{07243451-8B2F-784B-440A-FC2527A24BCB}"/>
                </a:ext>
              </a:extLst>
            </p:cNvPr>
            <p:cNvSpPr/>
            <p:nvPr/>
          </p:nvSpPr>
          <p:spPr>
            <a:xfrm>
              <a:off x="5616893" y="5032424"/>
              <a:ext cx="1296000" cy="1296000"/>
            </a:xfrm>
            <a:prstGeom prst="rtTriangle">
              <a:avLst/>
            </a:prstGeom>
            <a:solidFill>
              <a:srgbClr val="9CCCD2"/>
            </a:solidFill>
            <a:ln>
              <a:noFill/>
            </a:ln>
            <a:effectLst>
              <a:outerShdw blurRad="50800" dist="38100" dir="5400000" algn="ctr" rotWithShape="0">
                <a:srgbClr val="000000">
                  <a:alpha val="43000"/>
                </a:srgbClr>
              </a:outerShdw>
            </a:effectLst>
          </p:spPr>
          <p:txBody>
            <a:bodyPr vert="horz" wrap="square" lIns="91440" tIns="45720" rIns="91440" bIns="45720" numCol="1" anchor="t" anchorCtr="0" compatLnSpc="1">
              <a:prstTxWarp prst="textNoShape">
                <a:avLst/>
              </a:prstTxWarp>
            </a:bodyPr>
            <a:lstStyle/>
            <a:p>
              <a:pPr marL="0" marR="0" lvl="0" indent="0" defTabSz="914286"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black"/>
                </a:solidFill>
                <a:effectLst/>
                <a:uLnTx/>
                <a:uFillTx/>
                <a:latin typeface="Arial"/>
              </a:endParaRPr>
            </a:p>
          </p:txBody>
        </p:sp>
        <p:sp>
          <p:nvSpPr>
            <p:cNvPr id="65" name="TextBox 64">
              <a:extLst>
                <a:ext uri="{FF2B5EF4-FFF2-40B4-BE49-F238E27FC236}">
                  <a16:creationId xmlns:a16="http://schemas.microsoft.com/office/drawing/2014/main" id="{32A1B9CB-F898-3EE3-6B6A-054001A99933}"/>
                </a:ext>
              </a:extLst>
            </p:cNvPr>
            <p:cNvSpPr txBox="1"/>
            <p:nvPr/>
          </p:nvSpPr>
          <p:spPr>
            <a:xfrm>
              <a:off x="5523254" y="5373708"/>
              <a:ext cx="614563" cy="1200329"/>
            </a:xfrm>
            <a:prstGeom prst="rect">
              <a:avLst/>
            </a:prstGeom>
            <a:noFill/>
          </p:spPr>
          <p:txBody>
            <a:bodyPr wrap="square" lIns="108000" rIns="108000" rtlCol="0">
              <a:spAutoFit/>
            </a:bodyPr>
            <a:lstStyle/>
            <a:p>
              <a:pPr algn="ctr" defTabSz="914286"/>
              <a:r>
                <a:rPr lang="en-US" altLang="ko-KR" sz="7200" b="1" dirty="0">
                  <a:solidFill>
                    <a:prstClr val="white"/>
                  </a:solidFill>
                  <a:latin typeface="Arial"/>
                  <a:cs typeface="Arial" pitchFamily="34" charset="0"/>
                </a:rPr>
                <a:t>6</a:t>
              </a:r>
              <a:endParaRPr lang="ko-KR" altLang="en-US" sz="7200" b="1" dirty="0">
                <a:solidFill>
                  <a:prstClr val="white"/>
                </a:solidFill>
                <a:latin typeface="Arial"/>
                <a:cs typeface="Arial" pitchFamily="34" charset="0"/>
              </a:endParaRPr>
            </a:p>
          </p:txBody>
        </p:sp>
        <p:sp>
          <p:nvSpPr>
            <p:cNvPr id="66" name="TextBox 65">
              <a:extLst>
                <a:ext uri="{FF2B5EF4-FFF2-40B4-BE49-F238E27FC236}">
                  <a16:creationId xmlns:a16="http://schemas.microsoft.com/office/drawing/2014/main" id="{8A6E4ADE-D62A-8E3F-402E-26539BCB8996}"/>
                </a:ext>
              </a:extLst>
            </p:cNvPr>
            <p:cNvSpPr txBox="1"/>
            <p:nvPr/>
          </p:nvSpPr>
          <p:spPr>
            <a:xfrm>
              <a:off x="2442000" y="5468175"/>
              <a:ext cx="3229543" cy="821635"/>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أدوات التحليل والتقارير الذكية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  </a:t>
              </a:r>
              <a:r>
                <a:rPr lang="en-US" b="1" dirty="0">
                  <a:latin typeface="Times New Roman" panose="02020603050405020304" pitchFamily="18" charset="0"/>
                  <a:ea typeface="Calibri" panose="020F0502020204030204" pitchFamily="34" charset="0"/>
                  <a:cs typeface="Adobe Arabic" panose="02040503050201020203" pitchFamily="18" charset="-78"/>
                </a:rPr>
                <a:t>(Business Intelligence Tools)</a:t>
              </a:r>
            </a:p>
          </p:txBody>
        </p:sp>
      </p:grpSp>
    </p:spTree>
    <p:extLst>
      <p:ext uri="{BB962C8B-B14F-4D97-AF65-F5344CB8AC3E}">
        <p14:creationId xmlns:p14="http://schemas.microsoft.com/office/powerpoint/2010/main" val="2942144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1000"/>
                                        <p:tgtEl>
                                          <p:spTgt spid="47"/>
                                        </p:tgtEl>
                                      </p:cBhvr>
                                    </p:animEffect>
                                    <p:anim calcmode="lin" valueType="num">
                                      <p:cBhvr>
                                        <p:cTn id="15" dur="1000" fill="hold"/>
                                        <p:tgtEl>
                                          <p:spTgt spid="47"/>
                                        </p:tgtEl>
                                        <p:attrNameLst>
                                          <p:attrName>ppt_x</p:attrName>
                                        </p:attrNameLst>
                                      </p:cBhvr>
                                      <p:tavLst>
                                        <p:tav tm="0">
                                          <p:val>
                                            <p:strVal val="#ppt_x"/>
                                          </p:val>
                                        </p:tav>
                                        <p:tav tm="100000">
                                          <p:val>
                                            <p:strVal val="#ppt_x"/>
                                          </p:val>
                                        </p:tav>
                                      </p:tavLst>
                                    </p:anim>
                                    <p:anim calcmode="lin" valueType="num">
                                      <p:cBhvr>
                                        <p:cTn id="1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1000"/>
                                        <p:tgtEl>
                                          <p:spTgt spid="55"/>
                                        </p:tgtEl>
                                      </p:cBhvr>
                                    </p:animEffect>
                                    <p:anim calcmode="lin" valueType="num">
                                      <p:cBhvr>
                                        <p:cTn id="29" dur="1000" fill="hold"/>
                                        <p:tgtEl>
                                          <p:spTgt spid="55"/>
                                        </p:tgtEl>
                                        <p:attrNameLst>
                                          <p:attrName>ppt_x</p:attrName>
                                        </p:attrNameLst>
                                      </p:cBhvr>
                                      <p:tavLst>
                                        <p:tav tm="0">
                                          <p:val>
                                            <p:strVal val="#ppt_x"/>
                                          </p:val>
                                        </p:tav>
                                        <p:tav tm="100000">
                                          <p:val>
                                            <p:strVal val="#ppt_x"/>
                                          </p:val>
                                        </p:tav>
                                      </p:tavLst>
                                    </p:anim>
                                    <p:anim calcmode="lin" valueType="num">
                                      <p:cBhvr>
                                        <p:cTn id="30"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1000"/>
                                        <p:tgtEl>
                                          <p:spTgt spid="59"/>
                                        </p:tgtEl>
                                      </p:cBhvr>
                                    </p:animEffect>
                                    <p:anim calcmode="lin" valueType="num">
                                      <p:cBhvr>
                                        <p:cTn id="36" dur="1000" fill="hold"/>
                                        <p:tgtEl>
                                          <p:spTgt spid="59"/>
                                        </p:tgtEl>
                                        <p:attrNameLst>
                                          <p:attrName>ppt_x</p:attrName>
                                        </p:attrNameLst>
                                      </p:cBhvr>
                                      <p:tavLst>
                                        <p:tav tm="0">
                                          <p:val>
                                            <p:strVal val="#ppt_x"/>
                                          </p:val>
                                        </p:tav>
                                        <p:tav tm="100000">
                                          <p:val>
                                            <p:strVal val="#ppt_x"/>
                                          </p:val>
                                        </p:tav>
                                      </p:tavLst>
                                    </p:anim>
                                    <p:anim calcmode="lin" valueType="num">
                                      <p:cBhvr>
                                        <p:cTn id="37"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1000"/>
                                        <p:tgtEl>
                                          <p:spTgt spid="63"/>
                                        </p:tgtEl>
                                      </p:cBhvr>
                                    </p:animEffect>
                                    <p:anim calcmode="lin" valueType="num">
                                      <p:cBhvr>
                                        <p:cTn id="43" dur="1000" fill="hold"/>
                                        <p:tgtEl>
                                          <p:spTgt spid="63"/>
                                        </p:tgtEl>
                                        <p:attrNameLst>
                                          <p:attrName>ppt_x</p:attrName>
                                        </p:attrNameLst>
                                      </p:cBhvr>
                                      <p:tavLst>
                                        <p:tav tm="0">
                                          <p:val>
                                            <p:strVal val="#ppt_x"/>
                                          </p:val>
                                        </p:tav>
                                        <p:tav tm="100000">
                                          <p:val>
                                            <p:strVal val="#ppt_x"/>
                                          </p:val>
                                        </p:tav>
                                      </p:tavLst>
                                    </p:anim>
                                    <p:anim calcmode="lin" valueType="num">
                                      <p:cBhvr>
                                        <p:cTn id="44"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العواقب المحتملة لعدم وجود خطة واضحة في أي مشروع أو مؤسسة؟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1655934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أبرز المعوقات التي قد تواجه استخدام الأدوات التكنولوجية في المتابعة؟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945501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مشاكل الاتصال بالإنترنت أو تباطؤها في بعض المناطق مما يعيق عملية تبادل البيانات</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677978" y="3546030"/>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عدم وجود البنية التحتية التكنولوجية المناسبة في بعض الهيئات أو المنظمات</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77978" y="4988596"/>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صعوبة تدريب بعض العاملين بما يتناسب مع الأدوات التكنولوجية المستخدمة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081196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49609" y="1880474"/>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عدم وجود الخبرات والمهارات الكافية لدى بعض مستخدمي الأدوات</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89449" y="2633260"/>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تكاليف إضافية قد ترتبط بتطوير وصيانة وتحديث الأنظمة التكنولوجية المستخدمة</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id="{4421E309-9E03-F8FB-9679-88184868AF72}"/>
              </a:ext>
            </a:extLst>
          </p:cNvPr>
          <p:cNvSpPr txBox="1"/>
          <p:nvPr/>
        </p:nvSpPr>
        <p:spPr>
          <a:xfrm>
            <a:off x="4689449" y="4032377"/>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مخاطر الأمن السيبراني وفقدان البيانات أو تعرضها للسرقة أو التلاعب</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B65BC6DF-5146-24C4-3A03-D58DD6EF6478}"/>
              </a:ext>
            </a:extLst>
          </p:cNvPr>
          <p:cNvSpPr txBox="1"/>
          <p:nvPr/>
        </p:nvSpPr>
        <p:spPr>
          <a:xfrm>
            <a:off x="4689449" y="5186062"/>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صعوبة الوصول إلى الأدوات التكنولوجية في ظل أوضاع طارئة أو كوارث</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588800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P spid="5"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التعامل مع الانحرافات عن الخطة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2" name="Group 41">
            <a:extLst>
              <a:ext uri="{FF2B5EF4-FFF2-40B4-BE49-F238E27FC236}">
                <a16:creationId xmlns:a16="http://schemas.microsoft.com/office/drawing/2014/main" id="{E85AE40C-ABF2-B304-7DCF-AA3B2D1CC3C3}"/>
              </a:ext>
            </a:extLst>
          </p:cNvPr>
          <p:cNvGrpSpPr/>
          <p:nvPr/>
        </p:nvGrpSpPr>
        <p:grpSpPr>
          <a:xfrm>
            <a:off x="3696564" y="1720932"/>
            <a:ext cx="2409809" cy="1845281"/>
            <a:chOff x="3037379" y="356617"/>
            <a:chExt cx="2877608" cy="2203491"/>
          </a:xfrm>
        </p:grpSpPr>
        <p:sp>
          <p:nvSpPr>
            <p:cNvPr id="43" name="Freeform: Shape 42">
              <a:extLst>
                <a:ext uri="{FF2B5EF4-FFF2-40B4-BE49-F238E27FC236}">
                  <a16:creationId xmlns:a16="http://schemas.microsoft.com/office/drawing/2014/main" id="{892C16CF-5B8A-D09A-7CFE-885B01688FEA}"/>
                </a:ext>
              </a:extLst>
            </p:cNvPr>
            <p:cNvSpPr/>
            <p:nvPr/>
          </p:nvSpPr>
          <p:spPr>
            <a:xfrm>
              <a:off x="5184791" y="1724317"/>
              <a:ext cx="730196" cy="835791"/>
            </a:xfrm>
            <a:custGeom>
              <a:avLst/>
              <a:gdLst>
                <a:gd name="connsiteX0" fmla="*/ 831754 w 831754"/>
                <a:gd name="connsiteY0" fmla="*/ 0 h 952035"/>
                <a:gd name="connsiteX1" fmla="*/ 831754 w 831754"/>
                <a:gd name="connsiteY1" fmla="*/ 856678 h 952035"/>
                <a:gd name="connsiteX2" fmla="*/ 786936 w 831754"/>
                <a:gd name="connsiteY2" fmla="*/ 868202 h 952035"/>
                <a:gd name="connsiteX3" fmla="*/ 709384 w 831754"/>
                <a:gd name="connsiteY3" fmla="*/ 896586 h 952035"/>
                <a:gd name="connsiteX4" fmla="*/ 607225 w 831754"/>
                <a:gd name="connsiteY4" fmla="*/ 952035 h 952035"/>
                <a:gd name="connsiteX5" fmla="*/ 0 w 831754"/>
                <a:gd name="connsiteY5" fmla="*/ 344811 h 952035"/>
                <a:gd name="connsiteX6" fmla="*/ 94059 w 831754"/>
                <a:gd name="connsiteY6" fmla="*/ 274475 h 952035"/>
                <a:gd name="connsiteX7" fmla="*/ 697713 w 831754"/>
                <a:gd name="connsiteY7" fmla="*/ 20457 h 952035"/>
                <a:gd name="connsiteX8" fmla="*/ 831754 w 831754"/>
                <a:gd name="connsiteY8" fmla="*/ 0 h 952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1754" h="952035">
                  <a:moveTo>
                    <a:pt x="831754" y="0"/>
                  </a:moveTo>
                  <a:lnTo>
                    <a:pt x="831754" y="856678"/>
                  </a:lnTo>
                  <a:lnTo>
                    <a:pt x="786936" y="868202"/>
                  </a:lnTo>
                  <a:cubicBezTo>
                    <a:pt x="760504" y="876423"/>
                    <a:pt x="734630" y="885908"/>
                    <a:pt x="709384" y="896586"/>
                  </a:cubicBezTo>
                  <a:lnTo>
                    <a:pt x="607225" y="952035"/>
                  </a:lnTo>
                  <a:lnTo>
                    <a:pt x="0" y="344811"/>
                  </a:lnTo>
                  <a:lnTo>
                    <a:pt x="94059" y="274475"/>
                  </a:lnTo>
                  <a:cubicBezTo>
                    <a:pt x="273684" y="153123"/>
                    <a:pt x="477919" y="65433"/>
                    <a:pt x="697713" y="20457"/>
                  </a:cubicBezTo>
                  <a:lnTo>
                    <a:pt x="831754" y="0"/>
                  </a:lnTo>
                  <a:close/>
                </a:path>
              </a:pathLst>
            </a:custGeom>
            <a:solidFill>
              <a:srgbClr val="6CB4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4" name="Rectangle 43">
              <a:extLst>
                <a:ext uri="{FF2B5EF4-FFF2-40B4-BE49-F238E27FC236}">
                  <a16:creationId xmlns:a16="http://schemas.microsoft.com/office/drawing/2014/main" id="{9E25730D-D714-30D7-7D26-24F6502B0AA3}"/>
                </a:ext>
              </a:extLst>
            </p:cNvPr>
            <p:cNvSpPr/>
            <p:nvPr/>
          </p:nvSpPr>
          <p:spPr>
            <a:xfrm>
              <a:off x="4979467" y="1047100"/>
              <a:ext cx="809837" cy="75342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500" b="1" i="0" u="none" strike="noStrike" kern="0" cap="none" spc="0" normalizeH="0" baseline="0" noProof="0">
                  <a:ln>
                    <a:noFill/>
                  </a:ln>
                  <a:solidFill>
                    <a:srgbClr val="D3D3D3">
                      <a:lumMod val="90000"/>
                    </a:srgbClr>
                  </a:solidFill>
                  <a:effectLst/>
                  <a:uLnTx/>
                  <a:uFillTx/>
                </a:rPr>
                <a:t>08</a:t>
              </a:r>
              <a:endParaRPr kumimoji="0" lang="en-US" sz="3500" b="0" i="0" u="none" strike="noStrike" kern="0" cap="none" spc="0" normalizeH="0" baseline="0" noProof="0">
                <a:ln>
                  <a:noFill/>
                </a:ln>
                <a:solidFill>
                  <a:srgbClr val="D3D3D3">
                    <a:lumMod val="90000"/>
                  </a:srgbClr>
                </a:solidFill>
                <a:effectLst/>
                <a:uLnTx/>
                <a:uFillTx/>
              </a:endParaRPr>
            </a:p>
          </p:txBody>
        </p:sp>
        <p:sp>
          <p:nvSpPr>
            <p:cNvPr id="45" name="TextBox 44">
              <a:extLst>
                <a:ext uri="{FF2B5EF4-FFF2-40B4-BE49-F238E27FC236}">
                  <a16:creationId xmlns:a16="http://schemas.microsoft.com/office/drawing/2014/main" id="{732B43CC-1B38-01D5-4A66-03B9EC70A3C1}"/>
                </a:ext>
              </a:extLst>
            </p:cNvPr>
            <p:cNvSpPr txBox="1"/>
            <p:nvPr/>
          </p:nvSpPr>
          <p:spPr>
            <a:xfrm>
              <a:off x="3037379" y="356617"/>
              <a:ext cx="1934612" cy="858625"/>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مراقبة التنفيذ والتقييم المستمر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6" name="Group 45">
            <a:extLst>
              <a:ext uri="{FF2B5EF4-FFF2-40B4-BE49-F238E27FC236}">
                <a16:creationId xmlns:a16="http://schemas.microsoft.com/office/drawing/2014/main" id="{ABE0FD60-7EEE-E01D-E529-C09B1F3068E8}"/>
              </a:ext>
            </a:extLst>
          </p:cNvPr>
          <p:cNvGrpSpPr/>
          <p:nvPr/>
        </p:nvGrpSpPr>
        <p:grpSpPr>
          <a:xfrm>
            <a:off x="2852427" y="4248830"/>
            <a:ext cx="2874501" cy="1273675"/>
            <a:chOff x="2029376" y="3375238"/>
            <a:chExt cx="3432507" cy="1520925"/>
          </a:xfrm>
        </p:grpSpPr>
        <p:sp>
          <p:nvSpPr>
            <p:cNvPr id="47" name="Freeform: Shape 46">
              <a:extLst>
                <a:ext uri="{FF2B5EF4-FFF2-40B4-BE49-F238E27FC236}">
                  <a16:creationId xmlns:a16="http://schemas.microsoft.com/office/drawing/2014/main" id="{E2711EC0-47A4-0B2F-D716-A96C63123F0F}"/>
                </a:ext>
              </a:extLst>
            </p:cNvPr>
            <p:cNvSpPr/>
            <p:nvPr/>
          </p:nvSpPr>
          <p:spPr>
            <a:xfrm>
              <a:off x="4626091" y="3375238"/>
              <a:ext cx="835792" cy="730196"/>
            </a:xfrm>
            <a:custGeom>
              <a:avLst/>
              <a:gdLst>
                <a:gd name="connsiteX0" fmla="*/ 0 w 952037"/>
                <a:gd name="connsiteY0" fmla="*/ 0 h 831754"/>
                <a:gd name="connsiteX1" fmla="*/ 856679 w 952037"/>
                <a:gd name="connsiteY1" fmla="*/ 0 h 831754"/>
                <a:gd name="connsiteX2" fmla="*/ 868204 w 952037"/>
                <a:gd name="connsiteY2" fmla="*/ 44820 h 831754"/>
                <a:gd name="connsiteX3" fmla="*/ 896587 w 952037"/>
                <a:gd name="connsiteY3" fmla="*/ 122372 h 831754"/>
                <a:gd name="connsiteX4" fmla="*/ 952037 w 952037"/>
                <a:gd name="connsiteY4" fmla="*/ 224529 h 831754"/>
                <a:gd name="connsiteX5" fmla="*/ 344812 w 952037"/>
                <a:gd name="connsiteY5" fmla="*/ 831754 h 831754"/>
                <a:gd name="connsiteX6" fmla="*/ 274475 w 952037"/>
                <a:gd name="connsiteY6" fmla="*/ 737695 h 831754"/>
                <a:gd name="connsiteX7" fmla="*/ 20457 w 952037"/>
                <a:gd name="connsiteY7" fmla="*/ 134040 h 831754"/>
                <a:gd name="connsiteX8" fmla="*/ 0 w 952037"/>
                <a:gd name="connsiteY8" fmla="*/ 0 h 83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037" h="831754">
                  <a:moveTo>
                    <a:pt x="0" y="0"/>
                  </a:moveTo>
                  <a:lnTo>
                    <a:pt x="856679" y="0"/>
                  </a:lnTo>
                  <a:lnTo>
                    <a:pt x="868204" y="44820"/>
                  </a:lnTo>
                  <a:cubicBezTo>
                    <a:pt x="876424" y="71250"/>
                    <a:pt x="885909" y="97124"/>
                    <a:pt x="896587" y="122372"/>
                  </a:cubicBezTo>
                  <a:lnTo>
                    <a:pt x="952037" y="224529"/>
                  </a:lnTo>
                  <a:lnTo>
                    <a:pt x="344812" y="831754"/>
                  </a:lnTo>
                  <a:lnTo>
                    <a:pt x="274475" y="737695"/>
                  </a:lnTo>
                  <a:cubicBezTo>
                    <a:pt x="153124" y="558069"/>
                    <a:pt x="65434" y="353834"/>
                    <a:pt x="20457" y="134040"/>
                  </a:cubicBezTo>
                  <a:lnTo>
                    <a:pt x="0" y="0"/>
                  </a:lnTo>
                  <a:close/>
                </a:path>
              </a:pathLst>
            </a:custGeom>
            <a:solidFill>
              <a:srgbClr val="9ACC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6F1B2673-BC01-9688-61BB-383D75C1B94C}"/>
                </a:ext>
              </a:extLst>
            </p:cNvPr>
            <p:cNvSpPr/>
            <p:nvPr/>
          </p:nvSpPr>
          <p:spPr>
            <a:xfrm>
              <a:off x="3879581" y="3505172"/>
              <a:ext cx="809837" cy="75342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500" b="1" i="0" u="none" strike="noStrike" kern="0" cap="none" spc="0" normalizeH="0" baseline="0" noProof="0">
                  <a:ln>
                    <a:noFill/>
                  </a:ln>
                  <a:solidFill>
                    <a:srgbClr val="D3D3D3">
                      <a:lumMod val="90000"/>
                    </a:srgbClr>
                  </a:solidFill>
                  <a:effectLst/>
                  <a:uLnTx/>
                  <a:uFillTx/>
                </a:rPr>
                <a:t>06</a:t>
              </a:r>
              <a:endParaRPr kumimoji="0" lang="en-US" sz="3500" b="0" i="0" u="none" strike="noStrike" kern="0" cap="none" spc="0" normalizeH="0" baseline="0" noProof="0">
                <a:ln>
                  <a:noFill/>
                </a:ln>
                <a:solidFill>
                  <a:srgbClr val="D3D3D3">
                    <a:lumMod val="90000"/>
                  </a:srgbClr>
                </a:solidFill>
                <a:effectLst/>
                <a:uLnTx/>
                <a:uFillTx/>
              </a:endParaRPr>
            </a:p>
          </p:txBody>
        </p:sp>
        <p:sp>
          <p:nvSpPr>
            <p:cNvPr id="49" name="TextBox 48">
              <a:extLst>
                <a:ext uri="{FF2B5EF4-FFF2-40B4-BE49-F238E27FC236}">
                  <a16:creationId xmlns:a16="http://schemas.microsoft.com/office/drawing/2014/main" id="{EB4E55BE-027A-251C-0F04-3A9CD54835FC}"/>
                </a:ext>
              </a:extLst>
            </p:cNvPr>
            <p:cNvSpPr txBox="1"/>
            <p:nvPr/>
          </p:nvSpPr>
          <p:spPr>
            <a:xfrm>
              <a:off x="2029376" y="4037537"/>
              <a:ext cx="1455948" cy="85862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إشراك جميع الأطراف المعنية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0" name="Group 49">
            <a:extLst>
              <a:ext uri="{FF2B5EF4-FFF2-40B4-BE49-F238E27FC236}">
                <a16:creationId xmlns:a16="http://schemas.microsoft.com/office/drawing/2014/main" id="{14AF3535-86DD-E94F-65D0-F14DCC82869B}"/>
              </a:ext>
            </a:extLst>
          </p:cNvPr>
          <p:cNvGrpSpPr/>
          <p:nvPr/>
        </p:nvGrpSpPr>
        <p:grpSpPr>
          <a:xfrm>
            <a:off x="2924867" y="2930892"/>
            <a:ext cx="2802061" cy="1014767"/>
            <a:chOff x="2115878" y="1801458"/>
            <a:chExt cx="3346005" cy="1211756"/>
          </a:xfrm>
        </p:grpSpPr>
        <p:sp>
          <p:nvSpPr>
            <p:cNvPr id="51" name="Freeform: Shape 50">
              <a:extLst>
                <a:ext uri="{FF2B5EF4-FFF2-40B4-BE49-F238E27FC236}">
                  <a16:creationId xmlns:a16="http://schemas.microsoft.com/office/drawing/2014/main" id="{2BCC1575-CA77-31B4-EA31-48599283E0B4}"/>
                </a:ext>
              </a:extLst>
            </p:cNvPr>
            <p:cNvSpPr/>
            <p:nvPr/>
          </p:nvSpPr>
          <p:spPr>
            <a:xfrm>
              <a:off x="4626091" y="2283017"/>
              <a:ext cx="835792" cy="730197"/>
            </a:xfrm>
            <a:custGeom>
              <a:avLst/>
              <a:gdLst>
                <a:gd name="connsiteX0" fmla="*/ 344811 w 952037"/>
                <a:gd name="connsiteY0" fmla="*/ 0 h 831755"/>
                <a:gd name="connsiteX1" fmla="*/ 952037 w 952037"/>
                <a:gd name="connsiteY1" fmla="*/ 607225 h 831755"/>
                <a:gd name="connsiteX2" fmla="*/ 896587 w 952037"/>
                <a:gd name="connsiteY2" fmla="*/ 709383 h 831755"/>
                <a:gd name="connsiteX3" fmla="*/ 868203 w 952037"/>
                <a:gd name="connsiteY3" fmla="*/ 786935 h 831755"/>
                <a:gd name="connsiteX4" fmla="*/ 856678 w 952037"/>
                <a:gd name="connsiteY4" fmla="*/ 831755 h 831755"/>
                <a:gd name="connsiteX5" fmla="*/ 0 w 952037"/>
                <a:gd name="connsiteY5" fmla="*/ 831755 h 831755"/>
                <a:gd name="connsiteX6" fmla="*/ 20457 w 952037"/>
                <a:gd name="connsiteY6" fmla="*/ 697714 h 831755"/>
                <a:gd name="connsiteX7" fmla="*/ 274475 w 952037"/>
                <a:gd name="connsiteY7" fmla="*/ 94059 h 831755"/>
                <a:gd name="connsiteX8" fmla="*/ 344811 w 952037"/>
                <a:gd name="connsiteY8" fmla="*/ 0 h 83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037" h="831755">
                  <a:moveTo>
                    <a:pt x="344811" y="0"/>
                  </a:moveTo>
                  <a:lnTo>
                    <a:pt x="952037" y="607225"/>
                  </a:lnTo>
                  <a:lnTo>
                    <a:pt x="896587" y="709383"/>
                  </a:lnTo>
                  <a:cubicBezTo>
                    <a:pt x="885909" y="734629"/>
                    <a:pt x="876424" y="760503"/>
                    <a:pt x="868203" y="786935"/>
                  </a:cubicBezTo>
                  <a:lnTo>
                    <a:pt x="856678" y="831755"/>
                  </a:lnTo>
                  <a:lnTo>
                    <a:pt x="0" y="831755"/>
                  </a:lnTo>
                  <a:lnTo>
                    <a:pt x="20457" y="697714"/>
                  </a:lnTo>
                  <a:cubicBezTo>
                    <a:pt x="65434" y="477919"/>
                    <a:pt x="153123" y="273684"/>
                    <a:pt x="274475" y="94059"/>
                  </a:cubicBezTo>
                  <a:lnTo>
                    <a:pt x="344811" y="0"/>
                  </a:lnTo>
                  <a:close/>
                </a:path>
              </a:pathLst>
            </a:custGeom>
            <a:solidFill>
              <a:srgbClr val="FFCC5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7EEE14C2-3B3C-7ECB-EF79-182D821B0163}"/>
                </a:ext>
              </a:extLst>
            </p:cNvPr>
            <p:cNvSpPr/>
            <p:nvPr/>
          </p:nvSpPr>
          <p:spPr>
            <a:xfrm>
              <a:off x="3879580" y="2106442"/>
              <a:ext cx="809837" cy="75342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500" b="1" i="0" u="none" strike="noStrike" kern="0" cap="none" spc="0" normalizeH="0" baseline="0" noProof="0" dirty="0">
                  <a:ln>
                    <a:noFill/>
                  </a:ln>
                  <a:solidFill>
                    <a:srgbClr val="D3D3D3">
                      <a:lumMod val="90000"/>
                    </a:srgbClr>
                  </a:solidFill>
                  <a:effectLst/>
                  <a:uLnTx/>
                  <a:uFillTx/>
                </a:rPr>
                <a:t>07</a:t>
              </a:r>
              <a:endParaRPr kumimoji="0" lang="en-US" sz="3500" b="0" i="0" u="none" strike="noStrike" kern="0" cap="none" spc="0" normalizeH="0" baseline="0" noProof="0" dirty="0">
                <a:ln>
                  <a:noFill/>
                </a:ln>
                <a:solidFill>
                  <a:srgbClr val="D3D3D3">
                    <a:lumMod val="90000"/>
                  </a:srgbClr>
                </a:solidFill>
                <a:effectLst/>
                <a:uLnTx/>
                <a:uFillTx/>
              </a:endParaRPr>
            </a:p>
          </p:txBody>
        </p:sp>
        <p:sp>
          <p:nvSpPr>
            <p:cNvPr id="53" name="TextBox 52">
              <a:extLst>
                <a:ext uri="{FF2B5EF4-FFF2-40B4-BE49-F238E27FC236}">
                  <a16:creationId xmlns:a16="http://schemas.microsoft.com/office/drawing/2014/main" id="{3ABD2958-368A-26CC-F178-D54F1E53749A}"/>
                </a:ext>
              </a:extLst>
            </p:cNvPr>
            <p:cNvSpPr txBox="1"/>
            <p:nvPr/>
          </p:nvSpPr>
          <p:spPr>
            <a:xfrm>
              <a:off x="2115878" y="1801458"/>
              <a:ext cx="1455949" cy="858625"/>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تعديل الخطة إذا لزم الأمر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4" name="Group 53">
            <a:extLst>
              <a:ext uri="{FF2B5EF4-FFF2-40B4-BE49-F238E27FC236}">
                <a16:creationId xmlns:a16="http://schemas.microsoft.com/office/drawing/2014/main" id="{3F71E879-8AB6-F1AA-9112-91A9A207D31E}"/>
              </a:ext>
            </a:extLst>
          </p:cNvPr>
          <p:cNvGrpSpPr/>
          <p:nvPr/>
        </p:nvGrpSpPr>
        <p:grpSpPr>
          <a:xfrm>
            <a:off x="3362035" y="4628279"/>
            <a:ext cx="2744340" cy="2113362"/>
            <a:chOff x="2637910" y="3828344"/>
            <a:chExt cx="3277078" cy="2523613"/>
          </a:xfrm>
        </p:grpSpPr>
        <p:sp>
          <p:nvSpPr>
            <p:cNvPr id="55" name="Freeform: Shape 54">
              <a:extLst>
                <a:ext uri="{FF2B5EF4-FFF2-40B4-BE49-F238E27FC236}">
                  <a16:creationId xmlns:a16="http://schemas.microsoft.com/office/drawing/2014/main" id="{AB227465-A3FC-B3D7-39A3-8C37ED52D464}"/>
                </a:ext>
              </a:extLst>
            </p:cNvPr>
            <p:cNvSpPr/>
            <p:nvPr/>
          </p:nvSpPr>
          <p:spPr>
            <a:xfrm>
              <a:off x="5184792" y="3828344"/>
              <a:ext cx="730196" cy="835791"/>
            </a:xfrm>
            <a:custGeom>
              <a:avLst/>
              <a:gdLst>
                <a:gd name="connsiteX0" fmla="*/ 607225 w 831754"/>
                <a:gd name="connsiteY0" fmla="*/ 0 h 952036"/>
                <a:gd name="connsiteX1" fmla="*/ 709383 w 831754"/>
                <a:gd name="connsiteY1" fmla="*/ 55449 h 952036"/>
                <a:gd name="connsiteX2" fmla="*/ 786935 w 831754"/>
                <a:gd name="connsiteY2" fmla="*/ 83833 h 952036"/>
                <a:gd name="connsiteX3" fmla="*/ 831754 w 831754"/>
                <a:gd name="connsiteY3" fmla="*/ 95358 h 952036"/>
                <a:gd name="connsiteX4" fmla="*/ 831754 w 831754"/>
                <a:gd name="connsiteY4" fmla="*/ 952036 h 952036"/>
                <a:gd name="connsiteX5" fmla="*/ 697713 w 831754"/>
                <a:gd name="connsiteY5" fmla="*/ 931579 h 952036"/>
                <a:gd name="connsiteX6" fmla="*/ 94058 w 831754"/>
                <a:gd name="connsiteY6" fmla="*/ 677561 h 952036"/>
                <a:gd name="connsiteX7" fmla="*/ 0 w 831754"/>
                <a:gd name="connsiteY7" fmla="*/ 607225 h 952036"/>
                <a:gd name="connsiteX8" fmla="*/ 607225 w 831754"/>
                <a:gd name="connsiteY8" fmla="*/ 0 h 95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1754" h="952036">
                  <a:moveTo>
                    <a:pt x="607225" y="0"/>
                  </a:moveTo>
                  <a:lnTo>
                    <a:pt x="709383" y="55449"/>
                  </a:lnTo>
                  <a:cubicBezTo>
                    <a:pt x="734630" y="66127"/>
                    <a:pt x="760504" y="75613"/>
                    <a:pt x="786935" y="83833"/>
                  </a:cubicBezTo>
                  <a:lnTo>
                    <a:pt x="831754" y="95358"/>
                  </a:lnTo>
                  <a:lnTo>
                    <a:pt x="831754" y="952036"/>
                  </a:lnTo>
                  <a:lnTo>
                    <a:pt x="697713" y="931579"/>
                  </a:lnTo>
                  <a:cubicBezTo>
                    <a:pt x="477919" y="886602"/>
                    <a:pt x="273684" y="798912"/>
                    <a:pt x="94058" y="677561"/>
                  </a:cubicBezTo>
                  <a:lnTo>
                    <a:pt x="0" y="607225"/>
                  </a:lnTo>
                  <a:lnTo>
                    <a:pt x="607225" y="0"/>
                  </a:lnTo>
                  <a:close/>
                </a:path>
              </a:pathLst>
            </a:custGeom>
            <a:solidFill>
              <a:srgbClr val="33767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6" name="Rectangle 55">
              <a:extLst>
                <a:ext uri="{FF2B5EF4-FFF2-40B4-BE49-F238E27FC236}">
                  <a16:creationId xmlns:a16="http://schemas.microsoft.com/office/drawing/2014/main" id="{E3AFBF6D-7917-3863-6F06-78BC5FB35DA8}"/>
                </a:ext>
              </a:extLst>
            </p:cNvPr>
            <p:cNvSpPr/>
            <p:nvPr/>
          </p:nvSpPr>
          <p:spPr>
            <a:xfrm>
              <a:off x="4979467" y="4626170"/>
              <a:ext cx="809837" cy="75342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500" b="1" i="0" u="none" strike="noStrike" kern="0" cap="none" spc="0" normalizeH="0" baseline="0" noProof="0">
                  <a:ln>
                    <a:noFill/>
                  </a:ln>
                  <a:solidFill>
                    <a:srgbClr val="D3D3D3">
                      <a:lumMod val="90000"/>
                    </a:srgbClr>
                  </a:solidFill>
                  <a:effectLst/>
                  <a:uLnTx/>
                  <a:uFillTx/>
                </a:rPr>
                <a:t>05</a:t>
              </a:r>
              <a:endParaRPr kumimoji="0" lang="en-US" sz="3500" b="0" i="0" u="none" strike="noStrike" kern="0" cap="none" spc="0" normalizeH="0" baseline="0" noProof="0">
                <a:ln>
                  <a:noFill/>
                </a:ln>
                <a:solidFill>
                  <a:srgbClr val="D3D3D3">
                    <a:lumMod val="90000"/>
                  </a:srgbClr>
                </a:solidFill>
                <a:effectLst/>
                <a:uLnTx/>
                <a:uFillTx/>
              </a:endParaRPr>
            </a:p>
          </p:txBody>
        </p:sp>
        <p:sp>
          <p:nvSpPr>
            <p:cNvPr id="57" name="TextBox 56">
              <a:extLst>
                <a:ext uri="{FF2B5EF4-FFF2-40B4-BE49-F238E27FC236}">
                  <a16:creationId xmlns:a16="http://schemas.microsoft.com/office/drawing/2014/main" id="{C87BC079-1311-9326-D8E4-AAA91C284FCB}"/>
                </a:ext>
              </a:extLst>
            </p:cNvPr>
            <p:cNvSpPr txBox="1"/>
            <p:nvPr/>
          </p:nvSpPr>
          <p:spPr>
            <a:xfrm>
              <a:off x="2637910" y="5493332"/>
              <a:ext cx="2209302" cy="858625"/>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تخصيص الموارد بشكل مناسب</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8" name="Group 57">
            <a:extLst>
              <a:ext uri="{FF2B5EF4-FFF2-40B4-BE49-F238E27FC236}">
                <a16:creationId xmlns:a16="http://schemas.microsoft.com/office/drawing/2014/main" id="{D4F168E9-AB18-9777-A1AC-55B199B45B94}"/>
              </a:ext>
            </a:extLst>
          </p:cNvPr>
          <p:cNvGrpSpPr/>
          <p:nvPr/>
        </p:nvGrpSpPr>
        <p:grpSpPr>
          <a:xfrm>
            <a:off x="6409545" y="4628277"/>
            <a:ext cx="2418760" cy="1840313"/>
            <a:chOff x="6277011" y="3828344"/>
            <a:chExt cx="2888296" cy="2197560"/>
          </a:xfrm>
        </p:grpSpPr>
        <p:sp>
          <p:nvSpPr>
            <p:cNvPr id="59" name="Freeform: Shape 58">
              <a:extLst>
                <a:ext uri="{FF2B5EF4-FFF2-40B4-BE49-F238E27FC236}">
                  <a16:creationId xmlns:a16="http://schemas.microsoft.com/office/drawing/2014/main" id="{486E1827-E81D-20C7-B48A-DB7833FE0E3A}"/>
                </a:ext>
              </a:extLst>
            </p:cNvPr>
            <p:cNvSpPr/>
            <p:nvPr/>
          </p:nvSpPr>
          <p:spPr>
            <a:xfrm>
              <a:off x="6277011" y="3828344"/>
              <a:ext cx="730196" cy="835791"/>
            </a:xfrm>
            <a:custGeom>
              <a:avLst/>
              <a:gdLst>
                <a:gd name="connsiteX0" fmla="*/ 224530 w 831754"/>
                <a:gd name="connsiteY0" fmla="*/ 0 h 952035"/>
                <a:gd name="connsiteX1" fmla="*/ 831754 w 831754"/>
                <a:gd name="connsiteY1" fmla="*/ 607224 h 952035"/>
                <a:gd name="connsiteX2" fmla="*/ 737694 w 831754"/>
                <a:gd name="connsiteY2" fmla="*/ 677560 h 952035"/>
                <a:gd name="connsiteX3" fmla="*/ 134040 w 831754"/>
                <a:gd name="connsiteY3" fmla="*/ 931578 h 952035"/>
                <a:gd name="connsiteX4" fmla="*/ 0 w 831754"/>
                <a:gd name="connsiteY4" fmla="*/ 952035 h 952035"/>
                <a:gd name="connsiteX5" fmla="*/ 0 w 831754"/>
                <a:gd name="connsiteY5" fmla="*/ 95358 h 952035"/>
                <a:gd name="connsiteX6" fmla="*/ 44820 w 831754"/>
                <a:gd name="connsiteY6" fmla="*/ 83833 h 952035"/>
                <a:gd name="connsiteX7" fmla="*/ 122372 w 831754"/>
                <a:gd name="connsiteY7" fmla="*/ 55449 h 952035"/>
                <a:gd name="connsiteX8" fmla="*/ 224530 w 831754"/>
                <a:gd name="connsiteY8" fmla="*/ 0 h 952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1754" h="952035">
                  <a:moveTo>
                    <a:pt x="224530" y="0"/>
                  </a:moveTo>
                  <a:lnTo>
                    <a:pt x="831754" y="607224"/>
                  </a:lnTo>
                  <a:lnTo>
                    <a:pt x="737694" y="677560"/>
                  </a:lnTo>
                  <a:cubicBezTo>
                    <a:pt x="558069" y="798912"/>
                    <a:pt x="353834" y="886602"/>
                    <a:pt x="134040" y="931578"/>
                  </a:cubicBezTo>
                  <a:lnTo>
                    <a:pt x="0" y="952035"/>
                  </a:lnTo>
                  <a:lnTo>
                    <a:pt x="0" y="95358"/>
                  </a:lnTo>
                  <a:lnTo>
                    <a:pt x="44820" y="83833"/>
                  </a:lnTo>
                  <a:cubicBezTo>
                    <a:pt x="71252" y="75612"/>
                    <a:pt x="97126" y="66127"/>
                    <a:pt x="122372" y="55449"/>
                  </a:cubicBezTo>
                  <a:lnTo>
                    <a:pt x="224530" y="0"/>
                  </a:lnTo>
                  <a:close/>
                </a:path>
              </a:pathLst>
            </a:cu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0" name="Rectangle 59">
              <a:extLst>
                <a:ext uri="{FF2B5EF4-FFF2-40B4-BE49-F238E27FC236}">
                  <a16:creationId xmlns:a16="http://schemas.microsoft.com/office/drawing/2014/main" id="{459436E2-3233-6A93-3CD3-67ECB50ABD2D}"/>
                </a:ext>
              </a:extLst>
            </p:cNvPr>
            <p:cNvSpPr/>
            <p:nvPr/>
          </p:nvSpPr>
          <p:spPr>
            <a:xfrm>
              <a:off x="6421964" y="4626169"/>
              <a:ext cx="809837" cy="75342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500" b="1" i="0" u="none" strike="noStrike" kern="0" cap="none" spc="0" normalizeH="0" baseline="0" noProof="0">
                  <a:ln>
                    <a:noFill/>
                  </a:ln>
                  <a:solidFill>
                    <a:srgbClr val="D3D3D3">
                      <a:lumMod val="90000"/>
                    </a:srgbClr>
                  </a:solidFill>
                  <a:effectLst/>
                  <a:uLnTx/>
                  <a:uFillTx/>
                </a:rPr>
                <a:t>04</a:t>
              </a:r>
              <a:endParaRPr kumimoji="0" lang="en-US" sz="3500" b="0" i="0" u="none" strike="noStrike" kern="0" cap="none" spc="0" normalizeH="0" baseline="0" noProof="0">
                <a:ln>
                  <a:noFill/>
                </a:ln>
                <a:solidFill>
                  <a:srgbClr val="D3D3D3">
                    <a:lumMod val="90000"/>
                  </a:srgbClr>
                </a:solidFill>
                <a:effectLst/>
                <a:uLnTx/>
                <a:uFillTx/>
              </a:endParaRPr>
            </a:p>
          </p:txBody>
        </p:sp>
        <p:sp>
          <p:nvSpPr>
            <p:cNvPr id="61" name="TextBox 60">
              <a:extLst>
                <a:ext uri="{FF2B5EF4-FFF2-40B4-BE49-F238E27FC236}">
                  <a16:creationId xmlns:a16="http://schemas.microsoft.com/office/drawing/2014/main" id="{37521046-2499-6D72-6EA7-4277EAB6E20D}"/>
                </a:ext>
              </a:extLst>
            </p:cNvPr>
            <p:cNvSpPr txBox="1"/>
            <p:nvPr/>
          </p:nvSpPr>
          <p:spPr>
            <a:xfrm>
              <a:off x="7172113" y="5547665"/>
              <a:ext cx="1993194" cy="478239"/>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وضع خطة للتصحيح</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2" name="Group 61">
            <a:extLst>
              <a:ext uri="{FF2B5EF4-FFF2-40B4-BE49-F238E27FC236}">
                <a16:creationId xmlns:a16="http://schemas.microsoft.com/office/drawing/2014/main" id="{685DF8BF-3452-F2DC-BA00-14B45F802DDB}"/>
              </a:ext>
            </a:extLst>
          </p:cNvPr>
          <p:cNvGrpSpPr/>
          <p:nvPr/>
        </p:nvGrpSpPr>
        <p:grpSpPr>
          <a:xfrm>
            <a:off x="6788992" y="4248829"/>
            <a:ext cx="3240655" cy="908924"/>
            <a:chOff x="6730118" y="3375237"/>
            <a:chExt cx="3869740" cy="1085367"/>
          </a:xfrm>
        </p:grpSpPr>
        <p:sp>
          <p:nvSpPr>
            <p:cNvPr id="63" name="Freeform: Shape 62">
              <a:extLst>
                <a:ext uri="{FF2B5EF4-FFF2-40B4-BE49-F238E27FC236}">
                  <a16:creationId xmlns:a16="http://schemas.microsoft.com/office/drawing/2014/main" id="{9599E9DC-087E-2C61-2234-3D0EFF057BBB}"/>
                </a:ext>
              </a:extLst>
            </p:cNvPr>
            <p:cNvSpPr/>
            <p:nvPr/>
          </p:nvSpPr>
          <p:spPr>
            <a:xfrm>
              <a:off x="6730118" y="3375237"/>
              <a:ext cx="835791" cy="730196"/>
            </a:xfrm>
            <a:custGeom>
              <a:avLst/>
              <a:gdLst>
                <a:gd name="connsiteX0" fmla="*/ 95359 w 952035"/>
                <a:gd name="connsiteY0" fmla="*/ 0 h 831754"/>
                <a:gd name="connsiteX1" fmla="*/ 952035 w 952035"/>
                <a:gd name="connsiteY1" fmla="*/ 1 h 831754"/>
                <a:gd name="connsiteX2" fmla="*/ 931578 w 952035"/>
                <a:gd name="connsiteY2" fmla="*/ 134041 h 831754"/>
                <a:gd name="connsiteX3" fmla="*/ 677560 w 952035"/>
                <a:gd name="connsiteY3" fmla="*/ 737694 h 831754"/>
                <a:gd name="connsiteX4" fmla="*/ 607224 w 952035"/>
                <a:gd name="connsiteY4" fmla="*/ 831754 h 831754"/>
                <a:gd name="connsiteX5" fmla="*/ 0 w 952035"/>
                <a:gd name="connsiteY5" fmla="*/ 224530 h 831754"/>
                <a:gd name="connsiteX6" fmla="*/ 55450 w 952035"/>
                <a:gd name="connsiteY6" fmla="*/ 122371 h 831754"/>
                <a:gd name="connsiteX7" fmla="*/ 83834 w 952035"/>
                <a:gd name="connsiteY7" fmla="*/ 44820 h 831754"/>
                <a:gd name="connsiteX8" fmla="*/ 95359 w 952035"/>
                <a:gd name="connsiteY8" fmla="*/ 0 h 83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035" h="831754">
                  <a:moveTo>
                    <a:pt x="95359" y="0"/>
                  </a:moveTo>
                  <a:lnTo>
                    <a:pt x="952035" y="1"/>
                  </a:lnTo>
                  <a:lnTo>
                    <a:pt x="931578" y="134041"/>
                  </a:lnTo>
                  <a:cubicBezTo>
                    <a:pt x="886601" y="353835"/>
                    <a:pt x="798912" y="558070"/>
                    <a:pt x="677560" y="737694"/>
                  </a:cubicBezTo>
                  <a:lnTo>
                    <a:pt x="607224" y="831754"/>
                  </a:lnTo>
                  <a:lnTo>
                    <a:pt x="0" y="224530"/>
                  </a:lnTo>
                  <a:lnTo>
                    <a:pt x="55450" y="122371"/>
                  </a:lnTo>
                  <a:cubicBezTo>
                    <a:pt x="66128" y="97126"/>
                    <a:pt x="75613" y="71251"/>
                    <a:pt x="83834" y="44820"/>
                  </a:cubicBezTo>
                  <a:lnTo>
                    <a:pt x="95359" y="0"/>
                  </a:lnTo>
                  <a:close/>
                </a:path>
              </a:pathLst>
            </a:custGeom>
            <a:solidFill>
              <a:srgbClr val="FFCC5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4" name="Rectangle 63">
              <a:extLst>
                <a:ext uri="{FF2B5EF4-FFF2-40B4-BE49-F238E27FC236}">
                  <a16:creationId xmlns:a16="http://schemas.microsoft.com/office/drawing/2014/main" id="{C6878DC9-81FD-4032-6E46-86B06A17FEB3}"/>
                </a:ext>
              </a:extLst>
            </p:cNvPr>
            <p:cNvSpPr/>
            <p:nvPr/>
          </p:nvSpPr>
          <p:spPr>
            <a:xfrm>
              <a:off x="7506507" y="3505172"/>
              <a:ext cx="809837" cy="75342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500" b="1" i="0" u="none" strike="noStrike" kern="0" cap="none" spc="0" normalizeH="0" baseline="0" noProof="0">
                  <a:ln>
                    <a:noFill/>
                  </a:ln>
                  <a:solidFill>
                    <a:srgbClr val="D3D3D3">
                      <a:lumMod val="90000"/>
                    </a:srgbClr>
                  </a:solidFill>
                  <a:effectLst/>
                  <a:uLnTx/>
                  <a:uFillTx/>
                </a:rPr>
                <a:t>03</a:t>
              </a:r>
              <a:endParaRPr kumimoji="0" lang="en-US" sz="3500" b="0" i="0" u="none" strike="noStrike" kern="0" cap="none" spc="0" normalizeH="0" baseline="0" noProof="0">
                <a:ln>
                  <a:noFill/>
                </a:ln>
                <a:solidFill>
                  <a:srgbClr val="D3D3D3">
                    <a:lumMod val="90000"/>
                  </a:srgbClr>
                </a:solidFill>
                <a:effectLst/>
                <a:uLnTx/>
                <a:uFillTx/>
              </a:endParaRPr>
            </a:p>
          </p:txBody>
        </p:sp>
        <p:sp>
          <p:nvSpPr>
            <p:cNvPr id="65" name="TextBox 64">
              <a:extLst>
                <a:ext uri="{FF2B5EF4-FFF2-40B4-BE49-F238E27FC236}">
                  <a16:creationId xmlns:a16="http://schemas.microsoft.com/office/drawing/2014/main" id="{E06A43C7-B317-1C77-E2A9-1E530E5619BC}"/>
                </a:ext>
              </a:extLst>
            </p:cNvPr>
            <p:cNvSpPr txBox="1"/>
            <p:nvPr/>
          </p:nvSpPr>
          <p:spPr>
            <a:xfrm>
              <a:off x="8466976" y="3982365"/>
              <a:ext cx="2132882" cy="478239"/>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تقييم تأثير الانحرافات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6" name="Group 65">
            <a:extLst>
              <a:ext uri="{FF2B5EF4-FFF2-40B4-BE49-F238E27FC236}">
                <a16:creationId xmlns:a16="http://schemas.microsoft.com/office/drawing/2014/main" id="{48A1626B-CF5D-DBB6-5FE7-4F98B1035397}"/>
              </a:ext>
            </a:extLst>
          </p:cNvPr>
          <p:cNvGrpSpPr/>
          <p:nvPr/>
        </p:nvGrpSpPr>
        <p:grpSpPr>
          <a:xfrm>
            <a:off x="6788992" y="2955942"/>
            <a:ext cx="3342978" cy="989718"/>
            <a:chOff x="6730118" y="1831370"/>
            <a:chExt cx="3991926" cy="1181844"/>
          </a:xfrm>
        </p:grpSpPr>
        <p:sp>
          <p:nvSpPr>
            <p:cNvPr id="67" name="Freeform: Shape 66">
              <a:extLst>
                <a:ext uri="{FF2B5EF4-FFF2-40B4-BE49-F238E27FC236}">
                  <a16:creationId xmlns:a16="http://schemas.microsoft.com/office/drawing/2014/main" id="{67D5DFAA-979F-237E-0C94-55792068F35C}"/>
                </a:ext>
              </a:extLst>
            </p:cNvPr>
            <p:cNvSpPr/>
            <p:nvPr/>
          </p:nvSpPr>
          <p:spPr>
            <a:xfrm>
              <a:off x="6730118" y="2283019"/>
              <a:ext cx="835790" cy="730195"/>
            </a:xfrm>
            <a:custGeom>
              <a:avLst/>
              <a:gdLst>
                <a:gd name="connsiteX0" fmla="*/ 607223 w 952034"/>
                <a:gd name="connsiteY0" fmla="*/ 0 h 831753"/>
                <a:gd name="connsiteX1" fmla="*/ 677559 w 952034"/>
                <a:gd name="connsiteY1" fmla="*/ 94058 h 831753"/>
                <a:gd name="connsiteX2" fmla="*/ 931577 w 952034"/>
                <a:gd name="connsiteY2" fmla="*/ 697712 h 831753"/>
                <a:gd name="connsiteX3" fmla="*/ 952034 w 952034"/>
                <a:gd name="connsiteY3" fmla="*/ 831753 h 831753"/>
                <a:gd name="connsiteX4" fmla="*/ 95357 w 952034"/>
                <a:gd name="connsiteY4" fmla="*/ 831753 h 831753"/>
                <a:gd name="connsiteX5" fmla="*/ 83833 w 952034"/>
                <a:gd name="connsiteY5" fmla="*/ 786932 h 831753"/>
                <a:gd name="connsiteX6" fmla="*/ 55449 w 952034"/>
                <a:gd name="connsiteY6" fmla="*/ 709381 h 831753"/>
                <a:gd name="connsiteX7" fmla="*/ 0 w 952034"/>
                <a:gd name="connsiteY7" fmla="*/ 607223 h 831753"/>
                <a:gd name="connsiteX8" fmla="*/ 607223 w 952034"/>
                <a:gd name="connsiteY8" fmla="*/ 0 h 83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034" h="831753">
                  <a:moveTo>
                    <a:pt x="607223" y="0"/>
                  </a:moveTo>
                  <a:lnTo>
                    <a:pt x="677559" y="94058"/>
                  </a:lnTo>
                  <a:cubicBezTo>
                    <a:pt x="798910" y="273683"/>
                    <a:pt x="886601" y="477918"/>
                    <a:pt x="931577" y="697712"/>
                  </a:cubicBezTo>
                  <a:lnTo>
                    <a:pt x="952034" y="831753"/>
                  </a:lnTo>
                  <a:lnTo>
                    <a:pt x="95357" y="831753"/>
                  </a:lnTo>
                  <a:lnTo>
                    <a:pt x="83833" y="786932"/>
                  </a:lnTo>
                  <a:cubicBezTo>
                    <a:pt x="75611" y="760502"/>
                    <a:pt x="66127" y="734628"/>
                    <a:pt x="55449" y="709381"/>
                  </a:cubicBezTo>
                  <a:lnTo>
                    <a:pt x="0" y="607223"/>
                  </a:lnTo>
                  <a:lnTo>
                    <a:pt x="607223" y="0"/>
                  </a:lnTo>
                  <a:close/>
                </a:path>
              </a:pathLst>
            </a:custGeom>
            <a:solidFill>
              <a:srgbClr val="9ACC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8" name="Rectangle 67">
              <a:extLst>
                <a:ext uri="{FF2B5EF4-FFF2-40B4-BE49-F238E27FC236}">
                  <a16:creationId xmlns:a16="http://schemas.microsoft.com/office/drawing/2014/main" id="{4E4F8B37-DF62-F309-06A8-D235B11B640B}"/>
                </a:ext>
              </a:extLst>
            </p:cNvPr>
            <p:cNvSpPr/>
            <p:nvPr/>
          </p:nvSpPr>
          <p:spPr>
            <a:xfrm>
              <a:off x="7506507" y="2106442"/>
              <a:ext cx="809837" cy="75342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500" b="1" i="0" u="none" strike="noStrike" kern="0" cap="none" spc="0" normalizeH="0" baseline="0" noProof="0" dirty="0">
                  <a:ln>
                    <a:noFill/>
                  </a:ln>
                  <a:solidFill>
                    <a:srgbClr val="D3D3D3">
                      <a:lumMod val="90000"/>
                    </a:srgbClr>
                  </a:solidFill>
                  <a:effectLst/>
                  <a:uLnTx/>
                  <a:uFillTx/>
                </a:rPr>
                <a:t>02</a:t>
              </a:r>
              <a:endParaRPr kumimoji="0" lang="en-US" sz="3500" b="0" i="0" u="none" strike="noStrike" kern="0" cap="none" spc="0" normalizeH="0" baseline="0" noProof="0" dirty="0">
                <a:ln>
                  <a:noFill/>
                </a:ln>
                <a:solidFill>
                  <a:srgbClr val="D3D3D3">
                    <a:lumMod val="90000"/>
                  </a:srgbClr>
                </a:solidFill>
                <a:effectLst/>
                <a:uLnTx/>
                <a:uFillTx/>
              </a:endParaRPr>
            </a:p>
          </p:txBody>
        </p:sp>
        <p:sp>
          <p:nvSpPr>
            <p:cNvPr id="69" name="TextBox 68">
              <a:extLst>
                <a:ext uri="{FF2B5EF4-FFF2-40B4-BE49-F238E27FC236}">
                  <a16:creationId xmlns:a16="http://schemas.microsoft.com/office/drawing/2014/main" id="{732552F3-DEE2-9966-7CA2-A98151152050}"/>
                </a:ext>
              </a:extLst>
            </p:cNvPr>
            <p:cNvSpPr txBox="1"/>
            <p:nvPr/>
          </p:nvSpPr>
          <p:spPr>
            <a:xfrm>
              <a:off x="8815643" y="1831370"/>
              <a:ext cx="1906401" cy="858625"/>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الأسباب الجذرية للانحرافات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0" name="Group 69">
            <a:extLst>
              <a:ext uri="{FF2B5EF4-FFF2-40B4-BE49-F238E27FC236}">
                <a16:creationId xmlns:a16="http://schemas.microsoft.com/office/drawing/2014/main" id="{DC5D0AFD-BA96-CBFE-0584-D5907AA9C48A}"/>
              </a:ext>
            </a:extLst>
          </p:cNvPr>
          <p:cNvGrpSpPr/>
          <p:nvPr/>
        </p:nvGrpSpPr>
        <p:grpSpPr>
          <a:xfrm>
            <a:off x="6409545" y="1720932"/>
            <a:ext cx="2409809" cy="1845281"/>
            <a:chOff x="6277012" y="356617"/>
            <a:chExt cx="2877608" cy="2203492"/>
          </a:xfrm>
        </p:grpSpPr>
        <p:sp>
          <p:nvSpPr>
            <p:cNvPr id="71" name="Freeform: Shape 70">
              <a:extLst>
                <a:ext uri="{FF2B5EF4-FFF2-40B4-BE49-F238E27FC236}">
                  <a16:creationId xmlns:a16="http://schemas.microsoft.com/office/drawing/2014/main" id="{7C55562D-1194-6402-865E-6B2BCE77CA94}"/>
                </a:ext>
              </a:extLst>
            </p:cNvPr>
            <p:cNvSpPr/>
            <p:nvPr/>
          </p:nvSpPr>
          <p:spPr>
            <a:xfrm>
              <a:off x="6277012" y="1724318"/>
              <a:ext cx="730196" cy="835791"/>
            </a:xfrm>
            <a:custGeom>
              <a:avLst/>
              <a:gdLst>
                <a:gd name="connsiteX0" fmla="*/ 1 w 831754"/>
                <a:gd name="connsiteY0" fmla="*/ 0 h 952035"/>
                <a:gd name="connsiteX1" fmla="*/ 134040 w 831754"/>
                <a:gd name="connsiteY1" fmla="*/ 20457 h 952035"/>
                <a:gd name="connsiteX2" fmla="*/ 737694 w 831754"/>
                <a:gd name="connsiteY2" fmla="*/ 274475 h 952035"/>
                <a:gd name="connsiteX3" fmla="*/ 831754 w 831754"/>
                <a:gd name="connsiteY3" fmla="*/ 344812 h 952035"/>
                <a:gd name="connsiteX4" fmla="*/ 224530 w 831754"/>
                <a:gd name="connsiteY4" fmla="*/ 952035 h 952035"/>
                <a:gd name="connsiteX5" fmla="*/ 122372 w 831754"/>
                <a:gd name="connsiteY5" fmla="*/ 896586 h 952035"/>
                <a:gd name="connsiteX6" fmla="*/ 44821 w 831754"/>
                <a:gd name="connsiteY6" fmla="*/ 868202 h 952035"/>
                <a:gd name="connsiteX7" fmla="*/ 0 w 831754"/>
                <a:gd name="connsiteY7" fmla="*/ 856678 h 952035"/>
                <a:gd name="connsiteX8" fmla="*/ 1 w 831754"/>
                <a:gd name="connsiteY8" fmla="*/ 0 h 952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1754" h="952035">
                  <a:moveTo>
                    <a:pt x="1" y="0"/>
                  </a:moveTo>
                  <a:lnTo>
                    <a:pt x="134040" y="20457"/>
                  </a:lnTo>
                  <a:cubicBezTo>
                    <a:pt x="353834" y="65433"/>
                    <a:pt x="558068" y="153124"/>
                    <a:pt x="737694" y="274475"/>
                  </a:cubicBezTo>
                  <a:lnTo>
                    <a:pt x="831754" y="344812"/>
                  </a:lnTo>
                  <a:lnTo>
                    <a:pt x="224530" y="952035"/>
                  </a:lnTo>
                  <a:lnTo>
                    <a:pt x="122372" y="896586"/>
                  </a:lnTo>
                  <a:cubicBezTo>
                    <a:pt x="97125" y="885908"/>
                    <a:pt x="71251" y="876423"/>
                    <a:pt x="44821" y="868202"/>
                  </a:cubicBezTo>
                  <a:lnTo>
                    <a:pt x="0" y="856678"/>
                  </a:lnTo>
                  <a:lnTo>
                    <a:pt x="1" y="0"/>
                  </a:lnTo>
                  <a:close/>
                </a:path>
              </a:pathLst>
            </a:custGeom>
            <a:solidFill>
              <a:srgbClr val="33767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2" name="Rectangle 71">
              <a:extLst>
                <a:ext uri="{FF2B5EF4-FFF2-40B4-BE49-F238E27FC236}">
                  <a16:creationId xmlns:a16="http://schemas.microsoft.com/office/drawing/2014/main" id="{C6E1390A-81DE-D2A8-9026-1450C64C1415}"/>
                </a:ext>
              </a:extLst>
            </p:cNvPr>
            <p:cNvSpPr/>
            <p:nvPr/>
          </p:nvSpPr>
          <p:spPr>
            <a:xfrm>
              <a:off x="6421964" y="1047099"/>
              <a:ext cx="809837" cy="75342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500" b="1" i="0" u="none" strike="noStrike" kern="0" cap="none" spc="0" normalizeH="0" baseline="0" noProof="0" dirty="0">
                  <a:ln>
                    <a:noFill/>
                  </a:ln>
                  <a:solidFill>
                    <a:srgbClr val="D3D3D3">
                      <a:lumMod val="90000"/>
                    </a:srgbClr>
                  </a:solidFill>
                  <a:effectLst/>
                  <a:uLnTx/>
                  <a:uFillTx/>
                </a:rPr>
                <a:t>01</a:t>
              </a:r>
              <a:endParaRPr kumimoji="0" lang="en-US" sz="3500" b="0" i="0" u="none" strike="noStrike" kern="0" cap="none" spc="0" normalizeH="0" baseline="0" noProof="0" dirty="0">
                <a:ln>
                  <a:noFill/>
                </a:ln>
                <a:solidFill>
                  <a:srgbClr val="D3D3D3">
                    <a:lumMod val="90000"/>
                  </a:srgbClr>
                </a:solidFill>
                <a:effectLst/>
                <a:uLnTx/>
                <a:uFillTx/>
              </a:endParaRPr>
            </a:p>
          </p:txBody>
        </p:sp>
        <p:sp>
          <p:nvSpPr>
            <p:cNvPr id="73" name="TextBox 72">
              <a:extLst>
                <a:ext uri="{FF2B5EF4-FFF2-40B4-BE49-F238E27FC236}">
                  <a16:creationId xmlns:a16="http://schemas.microsoft.com/office/drawing/2014/main" id="{04BCCA4B-2993-7387-F571-8B3FC546D404}"/>
                </a:ext>
              </a:extLst>
            </p:cNvPr>
            <p:cNvSpPr txBox="1"/>
            <p:nvPr/>
          </p:nvSpPr>
          <p:spPr>
            <a:xfrm>
              <a:off x="7519016" y="356617"/>
              <a:ext cx="1635604" cy="858626"/>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الانحرافات مبكراً</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4" name="Group 73">
            <a:extLst>
              <a:ext uri="{FF2B5EF4-FFF2-40B4-BE49-F238E27FC236}">
                <a16:creationId xmlns:a16="http://schemas.microsoft.com/office/drawing/2014/main" id="{BB745528-7C1E-A0DB-984D-8C9B05B85372}"/>
              </a:ext>
            </a:extLst>
          </p:cNvPr>
          <p:cNvGrpSpPr/>
          <p:nvPr/>
        </p:nvGrpSpPr>
        <p:grpSpPr>
          <a:xfrm>
            <a:off x="4017620" y="1856904"/>
            <a:ext cx="4480679" cy="4480680"/>
            <a:chOff x="3420759" y="518984"/>
            <a:chExt cx="5350481" cy="5350481"/>
          </a:xfrm>
        </p:grpSpPr>
        <p:sp>
          <p:nvSpPr>
            <p:cNvPr id="75" name="Freeform: Shape 74">
              <a:extLst>
                <a:ext uri="{FF2B5EF4-FFF2-40B4-BE49-F238E27FC236}">
                  <a16:creationId xmlns:a16="http://schemas.microsoft.com/office/drawing/2014/main" id="{45D86A2E-342B-8B48-05DE-922D79697FF5}"/>
                </a:ext>
              </a:extLst>
            </p:cNvPr>
            <p:cNvSpPr/>
            <p:nvPr/>
          </p:nvSpPr>
          <p:spPr>
            <a:xfrm>
              <a:off x="3742561" y="3013214"/>
              <a:ext cx="1635608" cy="362025"/>
            </a:xfrm>
            <a:custGeom>
              <a:avLst/>
              <a:gdLst>
                <a:gd name="connsiteX0" fmla="*/ 1006415 w 1863094"/>
                <a:gd name="connsiteY0" fmla="*/ 0 h 412377"/>
                <a:gd name="connsiteX1" fmla="*/ 1863093 w 1863094"/>
                <a:gd name="connsiteY1" fmla="*/ 0 h 412377"/>
                <a:gd name="connsiteX2" fmla="*/ 1853817 w 1863094"/>
                <a:gd name="connsiteY2" fmla="*/ 36072 h 412377"/>
                <a:gd name="connsiteX3" fmla="*/ 1836669 w 1863094"/>
                <a:gd name="connsiteY3" fmla="*/ 206187 h 412377"/>
                <a:gd name="connsiteX4" fmla="*/ 1853818 w 1863094"/>
                <a:gd name="connsiteY4" fmla="*/ 376303 h 412377"/>
                <a:gd name="connsiteX5" fmla="*/ 1863094 w 1863094"/>
                <a:gd name="connsiteY5" fmla="*/ 412377 h 412377"/>
                <a:gd name="connsiteX6" fmla="*/ 1006415 w 1863094"/>
                <a:gd name="connsiteY6" fmla="*/ 412376 h 412377"/>
                <a:gd name="connsiteX7" fmla="*/ 1001290 w 1863094"/>
                <a:gd name="connsiteY7" fmla="*/ 378796 h 412377"/>
                <a:gd name="connsiteX8" fmla="*/ 992573 w 1863094"/>
                <a:gd name="connsiteY8" fmla="*/ 206189 h 412377"/>
                <a:gd name="connsiteX9" fmla="*/ 1001289 w 1863094"/>
                <a:gd name="connsiteY9" fmla="*/ 378796 h 412377"/>
                <a:gd name="connsiteX10" fmla="*/ 1006414 w 1863094"/>
                <a:gd name="connsiteY10" fmla="*/ 412377 h 412377"/>
                <a:gd name="connsiteX11" fmla="*/ 10411 w 1863094"/>
                <a:gd name="connsiteY11" fmla="*/ 412377 h 412377"/>
                <a:gd name="connsiteX12" fmla="*/ 0 w 1863094"/>
                <a:gd name="connsiteY12" fmla="*/ 206188 h 412377"/>
                <a:gd name="connsiteX13" fmla="*/ 10411 w 1863094"/>
                <a:gd name="connsiteY13" fmla="*/ 0 h 412377"/>
                <a:gd name="connsiteX14" fmla="*/ 1006414 w 1863094"/>
                <a:gd name="connsiteY14" fmla="*/ 1 h 412377"/>
                <a:gd name="connsiteX15" fmla="*/ 1006415 w 1863094"/>
                <a:gd name="connsiteY15" fmla="*/ 0 h 412377"/>
                <a:gd name="connsiteX0" fmla="*/ 1006415 w 1863094"/>
                <a:gd name="connsiteY0" fmla="*/ 0 h 412377"/>
                <a:gd name="connsiteX1" fmla="*/ 1863093 w 1863094"/>
                <a:gd name="connsiteY1" fmla="*/ 0 h 412377"/>
                <a:gd name="connsiteX2" fmla="*/ 1853817 w 1863094"/>
                <a:gd name="connsiteY2" fmla="*/ 36072 h 412377"/>
                <a:gd name="connsiteX3" fmla="*/ 1836669 w 1863094"/>
                <a:gd name="connsiteY3" fmla="*/ 206187 h 412377"/>
                <a:gd name="connsiteX4" fmla="*/ 1853818 w 1863094"/>
                <a:gd name="connsiteY4" fmla="*/ 376303 h 412377"/>
                <a:gd name="connsiteX5" fmla="*/ 1863094 w 1863094"/>
                <a:gd name="connsiteY5" fmla="*/ 412377 h 412377"/>
                <a:gd name="connsiteX6" fmla="*/ 1006415 w 1863094"/>
                <a:gd name="connsiteY6" fmla="*/ 412376 h 412377"/>
                <a:gd name="connsiteX7" fmla="*/ 1001290 w 1863094"/>
                <a:gd name="connsiteY7" fmla="*/ 378796 h 412377"/>
                <a:gd name="connsiteX8" fmla="*/ 1001289 w 1863094"/>
                <a:gd name="connsiteY8" fmla="*/ 378796 h 412377"/>
                <a:gd name="connsiteX9" fmla="*/ 1006414 w 1863094"/>
                <a:gd name="connsiteY9" fmla="*/ 412377 h 412377"/>
                <a:gd name="connsiteX10" fmla="*/ 10411 w 1863094"/>
                <a:gd name="connsiteY10" fmla="*/ 412377 h 412377"/>
                <a:gd name="connsiteX11" fmla="*/ 0 w 1863094"/>
                <a:gd name="connsiteY11" fmla="*/ 206188 h 412377"/>
                <a:gd name="connsiteX12" fmla="*/ 10411 w 1863094"/>
                <a:gd name="connsiteY12" fmla="*/ 0 h 412377"/>
                <a:gd name="connsiteX13" fmla="*/ 1006414 w 1863094"/>
                <a:gd name="connsiteY13" fmla="*/ 1 h 412377"/>
                <a:gd name="connsiteX14" fmla="*/ 1006415 w 1863094"/>
                <a:gd name="connsiteY14" fmla="*/ 0 h 412377"/>
                <a:gd name="connsiteX0" fmla="*/ 1006415 w 1863094"/>
                <a:gd name="connsiteY0" fmla="*/ 0 h 412377"/>
                <a:gd name="connsiteX1" fmla="*/ 1863093 w 1863094"/>
                <a:gd name="connsiteY1" fmla="*/ 0 h 412377"/>
                <a:gd name="connsiteX2" fmla="*/ 1853817 w 1863094"/>
                <a:gd name="connsiteY2" fmla="*/ 36072 h 412377"/>
                <a:gd name="connsiteX3" fmla="*/ 1836669 w 1863094"/>
                <a:gd name="connsiteY3" fmla="*/ 206187 h 412377"/>
                <a:gd name="connsiteX4" fmla="*/ 1853818 w 1863094"/>
                <a:gd name="connsiteY4" fmla="*/ 376303 h 412377"/>
                <a:gd name="connsiteX5" fmla="*/ 1863094 w 1863094"/>
                <a:gd name="connsiteY5" fmla="*/ 412377 h 412377"/>
                <a:gd name="connsiteX6" fmla="*/ 1006415 w 1863094"/>
                <a:gd name="connsiteY6" fmla="*/ 412376 h 412377"/>
                <a:gd name="connsiteX7" fmla="*/ 1001290 w 1863094"/>
                <a:gd name="connsiteY7" fmla="*/ 378796 h 412377"/>
                <a:gd name="connsiteX8" fmla="*/ 1006414 w 1863094"/>
                <a:gd name="connsiteY8" fmla="*/ 412377 h 412377"/>
                <a:gd name="connsiteX9" fmla="*/ 10411 w 1863094"/>
                <a:gd name="connsiteY9" fmla="*/ 412377 h 412377"/>
                <a:gd name="connsiteX10" fmla="*/ 0 w 1863094"/>
                <a:gd name="connsiteY10" fmla="*/ 206188 h 412377"/>
                <a:gd name="connsiteX11" fmla="*/ 10411 w 1863094"/>
                <a:gd name="connsiteY11" fmla="*/ 0 h 412377"/>
                <a:gd name="connsiteX12" fmla="*/ 1006414 w 1863094"/>
                <a:gd name="connsiteY12" fmla="*/ 1 h 412377"/>
                <a:gd name="connsiteX13" fmla="*/ 1006415 w 1863094"/>
                <a:gd name="connsiteY13" fmla="*/ 0 h 412377"/>
                <a:gd name="connsiteX0" fmla="*/ 1006415 w 1863094"/>
                <a:gd name="connsiteY0" fmla="*/ 0 h 412377"/>
                <a:gd name="connsiteX1" fmla="*/ 1863093 w 1863094"/>
                <a:gd name="connsiteY1" fmla="*/ 0 h 412377"/>
                <a:gd name="connsiteX2" fmla="*/ 1853817 w 1863094"/>
                <a:gd name="connsiteY2" fmla="*/ 36072 h 412377"/>
                <a:gd name="connsiteX3" fmla="*/ 1836669 w 1863094"/>
                <a:gd name="connsiteY3" fmla="*/ 206187 h 412377"/>
                <a:gd name="connsiteX4" fmla="*/ 1853818 w 1863094"/>
                <a:gd name="connsiteY4" fmla="*/ 376303 h 412377"/>
                <a:gd name="connsiteX5" fmla="*/ 1863094 w 1863094"/>
                <a:gd name="connsiteY5" fmla="*/ 412377 h 412377"/>
                <a:gd name="connsiteX6" fmla="*/ 1006415 w 1863094"/>
                <a:gd name="connsiteY6" fmla="*/ 412376 h 412377"/>
                <a:gd name="connsiteX7" fmla="*/ 1006414 w 1863094"/>
                <a:gd name="connsiteY7" fmla="*/ 412377 h 412377"/>
                <a:gd name="connsiteX8" fmla="*/ 10411 w 1863094"/>
                <a:gd name="connsiteY8" fmla="*/ 412377 h 412377"/>
                <a:gd name="connsiteX9" fmla="*/ 0 w 1863094"/>
                <a:gd name="connsiteY9" fmla="*/ 206188 h 412377"/>
                <a:gd name="connsiteX10" fmla="*/ 10411 w 1863094"/>
                <a:gd name="connsiteY10" fmla="*/ 0 h 412377"/>
                <a:gd name="connsiteX11" fmla="*/ 1006414 w 1863094"/>
                <a:gd name="connsiteY11" fmla="*/ 1 h 412377"/>
                <a:gd name="connsiteX12" fmla="*/ 1006415 w 1863094"/>
                <a:gd name="connsiteY12" fmla="*/ 0 h 412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63094" h="412377">
                  <a:moveTo>
                    <a:pt x="1006415" y="0"/>
                  </a:moveTo>
                  <a:lnTo>
                    <a:pt x="1863093" y="0"/>
                  </a:lnTo>
                  <a:lnTo>
                    <a:pt x="1853817" y="36072"/>
                  </a:lnTo>
                  <a:cubicBezTo>
                    <a:pt x="1842574" y="91021"/>
                    <a:pt x="1836668" y="147915"/>
                    <a:pt x="1836669" y="206187"/>
                  </a:cubicBezTo>
                  <a:cubicBezTo>
                    <a:pt x="1836669" y="264460"/>
                    <a:pt x="1842573" y="321353"/>
                    <a:pt x="1853818" y="376303"/>
                  </a:cubicBezTo>
                  <a:lnTo>
                    <a:pt x="1863094" y="412377"/>
                  </a:lnTo>
                  <a:lnTo>
                    <a:pt x="1006415" y="412376"/>
                  </a:lnTo>
                  <a:lnTo>
                    <a:pt x="1006414" y="412377"/>
                  </a:lnTo>
                  <a:lnTo>
                    <a:pt x="10411" y="412377"/>
                  </a:lnTo>
                  <a:lnTo>
                    <a:pt x="0" y="206188"/>
                  </a:lnTo>
                  <a:lnTo>
                    <a:pt x="10411" y="0"/>
                  </a:lnTo>
                  <a:lnTo>
                    <a:pt x="1006414" y="1"/>
                  </a:lnTo>
                  <a:lnTo>
                    <a:pt x="1006415" y="0"/>
                  </a:lnTo>
                  <a:close/>
                </a:path>
              </a:pathLst>
            </a:custGeom>
            <a:solidFill>
              <a:srgbClr val="F0EEEF"/>
            </a:solidFill>
            <a:ln w="12700" cap="flat" cmpd="sng" algn="ctr">
              <a:noFill/>
              <a:prstDash val="solid"/>
              <a:miter lim="800000"/>
            </a:ln>
            <a:effectLst>
              <a:outerShdw blurRad="190500" sx="120000" sy="120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6" name="Freeform: Shape 75">
              <a:extLst>
                <a:ext uri="{FF2B5EF4-FFF2-40B4-BE49-F238E27FC236}">
                  <a16:creationId xmlns:a16="http://schemas.microsoft.com/office/drawing/2014/main" id="{49395D4C-6528-E05B-D646-6713BE39FCE1}"/>
                </a:ext>
              </a:extLst>
            </p:cNvPr>
            <p:cNvSpPr/>
            <p:nvPr/>
          </p:nvSpPr>
          <p:spPr>
            <a:xfrm>
              <a:off x="4309983" y="1408209"/>
              <a:ext cx="1407890" cy="1407890"/>
            </a:xfrm>
            <a:custGeom>
              <a:avLst/>
              <a:gdLst>
                <a:gd name="connsiteX0" fmla="*/ 291595 w 1603704"/>
                <a:gd name="connsiteY0" fmla="*/ 0 h 1603704"/>
                <a:gd name="connsiteX1" fmla="*/ 996479 w 1603704"/>
                <a:gd name="connsiteY1" fmla="*/ 704885 h 1603704"/>
                <a:gd name="connsiteX2" fmla="*/ 996480 w 1603704"/>
                <a:gd name="connsiteY2" fmla="*/ 704884 h 1603704"/>
                <a:gd name="connsiteX3" fmla="*/ 1603704 w 1603704"/>
                <a:gd name="connsiteY3" fmla="*/ 1312109 h 1603704"/>
                <a:gd name="connsiteX4" fmla="*/ 1562481 w 1603704"/>
                <a:gd name="connsiteY4" fmla="*/ 1334484 h 1603704"/>
                <a:gd name="connsiteX5" fmla="*/ 1334486 w 1603704"/>
                <a:gd name="connsiteY5" fmla="*/ 1562480 h 1603704"/>
                <a:gd name="connsiteX6" fmla="*/ 1312111 w 1603704"/>
                <a:gd name="connsiteY6" fmla="*/ 1603704 h 1603704"/>
                <a:gd name="connsiteX7" fmla="*/ 704885 w 1603704"/>
                <a:gd name="connsiteY7" fmla="*/ 996479 h 1603704"/>
                <a:gd name="connsiteX8" fmla="*/ 731733 w 1603704"/>
                <a:gd name="connsiteY8" fmla="*/ 960576 h 1603704"/>
                <a:gd name="connsiteX9" fmla="*/ 960576 w 1603704"/>
                <a:gd name="connsiteY9" fmla="*/ 731733 h 1603704"/>
                <a:gd name="connsiteX10" fmla="*/ 731732 w 1603704"/>
                <a:gd name="connsiteY10" fmla="*/ 960577 h 1603704"/>
                <a:gd name="connsiteX11" fmla="*/ 704885 w 1603704"/>
                <a:gd name="connsiteY11" fmla="*/ 996479 h 1603704"/>
                <a:gd name="connsiteX12" fmla="*/ 0 w 1603704"/>
                <a:gd name="connsiteY12" fmla="*/ 291594 h 1603704"/>
                <a:gd name="connsiteX13" fmla="*/ 138836 w 1603704"/>
                <a:gd name="connsiteY13" fmla="*/ 138836 h 16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03704" h="1603704">
                  <a:moveTo>
                    <a:pt x="291595" y="0"/>
                  </a:moveTo>
                  <a:lnTo>
                    <a:pt x="996479" y="704885"/>
                  </a:lnTo>
                  <a:lnTo>
                    <a:pt x="996480" y="704884"/>
                  </a:lnTo>
                  <a:lnTo>
                    <a:pt x="1603704" y="1312109"/>
                  </a:lnTo>
                  <a:lnTo>
                    <a:pt x="1562481" y="1334484"/>
                  </a:lnTo>
                  <a:cubicBezTo>
                    <a:pt x="1472670" y="1395161"/>
                    <a:pt x="1395162" y="1472668"/>
                    <a:pt x="1334486" y="1562480"/>
                  </a:cubicBezTo>
                  <a:lnTo>
                    <a:pt x="1312111" y="1603704"/>
                  </a:lnTo>
                  <a:lnTo>
                    <a:pt x="704885" y="996479"/>
                  </a:lnTo>
                  <a:lnTo>
                    <a:pt x="731733" y="960576"/>
                  </a:lnTo>
                  <a:cubicBezTo>
                    <a:pt x="800542" y="877199"/>
                    <a:pt x="877201" y="800542"/>
                    <a:pt x="960576" y="731733"/>
                  </a:cubicBezTo>
                  <a:cubicBezTo>
                    <a:pt x="877200" y="800542"/>
                    <a:pt x="800541" y="877199"/>
                    <a:pt x="731732" y="960577"/>
                  </a:cubicBezTo>
                  <a:lnTo>
                    <a:pt x="704885" y="996479"/>
                  </a:lnTo>
                  <a:lnTo>
                    <a:pt x="0" y="291594"/>
                  </a:lnTo>
                  <a:lnTo>
                    <a:pt x="138836" y="138836"/>
                  </a:lnTo>
                  <a:close/>
                </a:path>
              </a:pathLst>
            </a:custGeom>
            <a:solidFill>
              <a:srgbClr val="F0EEEF"/>
            </a:solidFill>
            <a:ln w="12700" cap="flat" cmpd="sng" algn="ctr">
              <a:noFill/>
              <a:prstDash val="solid"/>
              <a:miter lim="800000"/>
            </a:ln>
            <a:effectLst>
              <a:outerShdw blurRad="190500" sx="120000" sy="120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Freeform: Shape 76">
              <a:extLst>
                <a:ext uri="{FF2B5EF4-FFF2-40B4-BE49-F238E27FC236}">
                  <a16:creationId xmlns:a16="http://schemas.microsoft.com/office/drawing/2014/main" id="{FED3C4C8-2CB8-452A-8838-4030FF6C7A37}"/>
                </a:ext>
              </a:extLst>
            </p:cNvPr>
            <p:cNvSpPr/>
            <p:nvPr/>
          </p:nvSpPr>
          <p:spPr>
            <a:xfrm>
              <a:off x="4309985" y="3572353"/>
              <a:ext cx="1407889" cy="1407890"/>
            </a:xfrm>
            <a:custGeom>
              <a:avLst/>
              <a:gdLst>
                <a:gd name="connsiteX0" fmla="*/ 1312109 w 1603703"/>
                <a:gd name="connsiteY0" fmla="*/ 0 h 1603704"/>
                <a:gd name="connsiteX1" fmla="*/ 1334485 w 1603703"/>
                <a:gd name="connsiteY1" fmla="*/ 41224 h 1603704"/>
                <a:gd name="connsiteX2" fmla="*/ 1562479 w 1603703"/>
                <a:gd name="connsiteY2" fmla="*/ 269219 h 1603704"/>
                <a:gd name="connsiteX3" fmla="*/ 1603703 w 1603703"/>
                <a:gd name="connsiteY3" fmla="*/ 291595 h 1603704"/>
                <a:gd name="connsiteX4" fmla="*/ 996480 w 1603703"/>
                <a:gd name="connsiteY4" fmla="*/ 898818 h 1603704"/>
                <a:gd name="connsiteX5" fmla="*/ 291595 w 1603703"/>
                <a:gd name="connsiteY5" fmla="*/ 1603704 h 1603704"/>
                <a:gd name="connsiteX6" fmla="*/ 138835 w 1603703"/>
                <a:gd name="connsiteY6" fmla="*/ 1464866 h 1603704"/>
                <a:gd name="connsiteX7" fmla="*/ 0 w 1603703"/>
                <a:gd name="connsiteY7" fmla="*/ 1312109 h 1603704"/>
                <a:gd name="connsiteX8" fmla="*/ 704885 w 1603703"/>
                <a:gd name="connsiteY8" fmla="*/ 607224 h 1603704"/>
                <a:gd name="connsiteX9" fmla="*/ 1312109 w 1603703"/>
                <a:gd name="connsiteY9" fmla="*/ 0 h 16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3703" h="1603704">
                  <a:moveTo>
                    <a:pt x="1312109" y="0"/>
                  </a:moveTo>
                  <a:lnTo>
                    <a:pt x="1334485" y="41224"/>
                  </a:lnTo>
                  <a:cubicBezTo>
                    <a:pt x="1395161" y="131036"/>
                    <a:pt x="1472667" y="208543"/>
                    <a:pt x="1562479" y="269219"/>
                  </a:cubicBezTo>
                  <a:lnTo>
                    <a:pt x="1603703" y="291595"/>
                  </a:lnTo>
                  <a:lnTo>
                    <a:pt x="996480" y="898818"/>
                  </a:lnTo>
                  <a:lnTo>
                    <a:pt x="291595" y="1603704"/>
                  </a:lnTo>
                  <a:lnTo>
                    <a:pt x="138835" y="1464866"/>
                  </a:lnTo>
                  <a:lnTo>
                    <a:pt x="0" y="1312109"/>
                  </a:lnTo>
                  <a:lnTo>
                    <a:pt x="704885" y="607224"/>
                  </a:lnTo>
                  <a:lnTo>
                    <a:pt x="1312109" y="0"/>
                  </a:lnTo>
                  <a:close/>
                </a:path>
              </a:pathLst>
            </a:custGeom>
            <a:solidFill>
              <a:srgbClr val="F0EEEF"/>
            </a:solidFill>
            <a:ln w="12700" cap="flat" cmpd="sng" algn="ctr">
              <a:noFill/>
              <a:prstDash val="solid"/>
              <a:miter lim="800000"/>
            </a:ln>
            <a:effectLst>
              <a:outerShdw blurRad="190500" sx="120000" sy="120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8" name="Freeform: Shape 77">
              <a:extLst>
                <a:ext uri="{FF2B5EF4-FFF2-40B4-BE49-F238E27FC236}">
                  <a16:creationId xmlns:a16="http://schemas.microsoft.com/office/drawing/2014/main" id="{A0AC5150-17AD-B099-ED63-3993CDFFBC3A}"/>
                </a:ext>
              </a:extLst>
            </p:cNvPr>
            <p:cNvSpPr/>
            <p:nvPr/>
          </p:nvSpPr>
          <p:spPr>
            <a:xfrm>
              <a:off x="5914986" y="3912059"/>
              <a:ext cx="362026" cy="1635606"/>
            </a:xfrm>
            <a:custGeom>
              <a:avLst/>
              <a:gdLst>
                <a:gd name="connsiteX0" fmla="*/ 1 w 412378"/>
                <a:gd name="connsiteY0" fmla="*/ 0 h 1863091"/>
                <a:gd name="connsiteX1" fmla="*/ 36075 w 412378"/>
                <a:gd name="connsiteY1" fmla="*/ 9275 h 1863091"/>
                <a:gd name="connsiteX2" fmla="*/ 206191 w 412378"/>
                <a:gd name="connsiteY2" fmla="*/ 26424 h 1863091"/>
                <a:gd name="connsiteX3" fmla="*/ 376305 w 412378"/>
                <a:gd name="connsiteY3" fmla="*/ 9275 h 1863091"/>
                <a:gd name="connsiteX4" fmla="*/ 412378 w 412378"/>
                <a:gd name="connsiteY4" fmla="*/ 0 h 1863091"/>
                <a:gd name="connsiteX5" fmla="*/ 412378 w 412378"/>
                <a:gd name="connsiteY5" fmla="*/ 856677 h 1863091"/>
                <a:gd name="connsiteX6" fmla="*/ 378797 w 412378"/>
                <a:gd name="connsiteY6" fmla="*/ 861802 h 1863091"/>
                <a:gd name="connsiteX7" fmla="*/ 214486 w 412378"/>
                <a:gd name="connsiteY7" fmla="*/ 870100 h 1863091"/>
                <a:gd name="connsiteX8" fmla="*/ 378797 w 412378"/>
                <a:gd name="connsiteY8" fmla="*/ 861803 h 1863091"/>
                <a:gd name="connsiteX9" fmla="*/ 412377 w 412378"/>
                <a:gd name="connsiteY9" fmla="*/ 856678 h 1863091"/>
                <a:gd name="connsiteX10" fmla="*/ 412377 w 412378"/>
                <a:gd name="connsiteY10" fmla="*/ 1852680 h 1863091"/>
                <a:gd name="connsiteX11" fmla="*/ 206189 w 412378"/>
                <a:gd name="connsiteY11" fmla="*/ 1863091 h 1863091"/>
                <a:gd name="connsiteX12" fmla="*/ 0 w 412378"/>
                <a:gd name="connsiteY12" fmla="*/ 1852680 h 1863091"/>
                <a:gd name="connsiteX13" fmla="*/ 0 w 412378"/>
                <a:gd name="connsiteY13" fmla="*/ 856678 h 1863091"/>
                <a:gd name="connsiteX14" fmla="*/ 33580 w 412378"/>
                <a:gd name="connsiteY14" fmla="*/ 861803 h 1863091"/>
                <a:gd name="connsiteX15" fmla="*/ 206188 w 412378"/>
                <a:gd name="connsiteY15" fmla="*/ 870519 h 1863091"/>
                <a:gd name="connsiteX16" fmla="*/ 206189 w 412378"/>
                <a:gd name="connsiteY16" fmla="*/ 870519 h 1863091"/>
                <a:gd name="connsiteX17" fmla="*/ 33581 w 412378"/>
                <a:gd name="connsiteY17" fmla="*/ 861802 h 1863091"/>
                <a:gd name="connsiteX18" fmla="*/ 1 w 412378"/>
                <a:gd name="connsiteY18" fmla="*/ 856678 h 1863091"/>
                <a:gd name="connsiteX0" fmla="*/ 1 w 412378"/>
                <a:gd name="connsiteY0" fmla="*/ 0 h 1863091"/>
                <a:gd name="connsiteX1" fmla="*/ 36075 w 412378"/>
                <a:gd name="connsiteY1" fmla="*/ 9275 h 1863091"/>
                <a:gd name="connsiteX2" fmla="*/ 206191 w 412378"/>
                <a:gd name="connsiteY2" fmla="*/ 26424 h 1863091"/>
                <a:gd name="connsiteX3" fmla="*/ 376305 w 412378"/>
                <a:gd name="connsiteY3" fmla="*/ 9275 h 1863091"/>
                <a:gd name="connsiteX4" fmla="*/ 412378 w 412378"/>
                <a:gd name="connsiteY4" fmla="*/ 0 h 1863091"/>
                <a:gd name="connsiteX5" fmla="*/ 412378 w 412378"/>
                <a:gd name="connsiteY5" fmla="*/ 856677 h 1863091"/>
                <a:gd name="connsiteX6" fmla="*/ 378797 w 412378"/>
                <a:gd name="connsiteY6" fmla="*/ 861802 h 1863091"/>
                <a:gd name="connsiteX7" fmla="*/ 214486 w 412378"/>
                <a:gd name="connsiteY7" fmla="*/ 870100 h 1863091"/>
                <a:gd name="connsiteX8" fmla="*/ 378797 w 412378"/>
                <a:gd name="connsiteY8" fmla="*/ 861803 h 1863091"/>
                <a:gd name="connsiteX9" fmla="*/ 412377 w 412378"/>
                <a:gd name="connsiteY9" fmla="*/ 856678 h 1863091"/>
                <a:gd name="connsiteX10" fmla="*/ 412377 w 412378"/>
                <a:gd name="connsiteY10" fmla="*/ 1852680 h 1863091"/>
                <a:gd name="connsiteX11" fmla="*/ 206189 w 412378"/>
                <a:gd name="connsiteY11" fmla="*/ 1863091 h 1863091"/>
                <a:gd name="connsiteX12" fmla="*/ 0 w 412378"/>
                <a:gd name="connsiteY12" fmla="*/ 1852680 h 1863091"/>
                <a:gd name="connsiteX13" fmla="*/ 0 w 412378"/>
                <a:gd name="connsiteY13" fmla="*/ 856678 h 1863091"/>
                <a:gd name="connsiteX14" fmla="*/ 33580 w 412378"/>
                <a:gd name="connsiteY14" fmla="*/ 861803 h 1863091"/>
                <a:gd name="connsiteX15" fmla="*/ 206188 w 412378"/>
                <a:gd name="connsiteY15" fmla="*/ 870519 h 1863091"/>
                <a:gd name="connsiteX16" fmla="*/ 33581 w 412378"/>
                <a:gd name="connsiteY16" fmla="*/ 861802 h 1863091"/>
                <a:gd name="connsiteX17" fmla="*/ 1 w 412378"/>
                <a:gd name="connsiteY17" fmla="*/ 856678 h 1863091"/>
                <a:gd name="connsiteX18" fmla="*/ 1 w 412378"/>
                <a:gd name="connsiteY18" fmla="*/ 0 h 1863091"/>
                <a:gd name="connsiteX0" fmla="*/ 1 w 412378"/>
                <a:gd name="connsiteY0" fmla="*/ 0 h 1863091"/>
                <a:gd name="connsiteX1" fmla="*/ 36075 w 412378"/>
                <a:gd name="connsiteY1" fmla="*/ 9275 h 1863091"/>
                <a:gd name="connsiteX2" fmla="*/ 206191 w 412378"/>
                <a:gd name="connsiteY2" fmla="*/ 26424 h 1863091"/>
                <a:gd name="connsiteX3" fmla="*/ 376305 w 412378"/>
                <a:gd name="connsiteY3" fmla="*/ 9275 h 1863091"/>
                <a:gd name="connsiteX4" fmla="*/ 412378 w 412378"/>
                <a:gd name="connsiteY4" fmla="*/ 0 h 1863091"/>
                <a:gd name="connsiteX5" fmla="*/ 412378 w 412378"/>
                <a:gd name="connsiteY5" fmla="*/ 856677 h 1863091"/>
                <a:gd name="connsiteX6" fmla="*/ 378797 w 412378"/>
                <a:gd name="connsiteY6" fmla="*/ 861802 h 1863091"/>
                <a:gd name="connsiteX7" fmla="*/ 214486 w 412378"/>
                <a:gd name="connsiteY7" fmla="*/ 870100 h 1863091"/>
                <a:gd name="connsiteX8" fmla="*/ 378797 w 412378"/>
                <a:gd name="connsiteY8" fmla="*/ 861803 h 1863091"/>
                <a:gd name="connsiteX9" fmla="*/ 412377 w 412378"/>
                <a:gd name="connsiteY9" fmla="*/ 856678 h 1863091"/>
                <a:gd name="connsiteX10" fmla="*/ 412377 w 412378"/>
                <a:gd name="connsiteY10" fmla="*/ 1852680 h 1863091"/>
                <a:gd name="connsiteX11" fmla="*/ 206189 w 412378"/>
                <a:gd name="connsiteY11" fmla="*/ 1863091 h 1863091"/>
                <a:gd name="connsiteX12" fmla="*/ 0 w 412378"/>
                <a:gd name="connsiteY12" fmla="*/ 1852680 h 1863091"/>
                <a:gd name="connsiteX13" fmla="*/ 0 w 412378"/>
                <a:gd name="connsiteY13" fmla="*/ 856678 h 1863091"/>
                <a:gd name="connsiteX14" fmla="*/ 33580 w 412378"/>
                <a:gd name="connsiteY14" fmla="*/ 861803 h 1863091"/>
                <a:gd name="connsiteX15" fmla="*/ 33581 w 412378"/>
                <a:gd name="connsiteY15" fmla="*/ 861802 h 1863091"/>
                <a:gd name="connsiteX16" fmla="*/ 1 w 412378"/>
                <a:gd name="connsiteY16" fmla="*/ 856678 h 1863091"/>
                <a:gd name="connsiteX17" fmla="*/ 1 w 412378"/>
                <a:gd name="connsiteY17" fmla="*/ 0 h 1863091"/>
                <a:gd name="connsiteX0" fmla="*/ 1 w 412378"/>
                <a:gd name="connsiteY0" fmla="*/ 0 h 1863091"/>
                <a:gd name="connsiteX1" fmla="*/ 36075 w 412378"/>
                <a:gd name="connsiteY1" fmla="*/ 9275 h 1863091"/>
                <a:gd name="connsiteX2" fmla="*/ 206191 w 412378"/>
                <a:gd name="connsiteY2" fmla="*/ 26424 h 1863091"/>
                <a:gd name="connsiteX3" fmla="*/ 376305 w 412378"/>
                <a:gd name="connsiteY3" fmla="*/ 9275 h 1863091"/>
                <a:gd name="connsiteX4" fmla="*/ 412378 w 412378"/>
                <a:gd name="connsiteY4" fmla="*/ 0 h 1863091"/>
                <a:gd name="connsiteX5" fmla="*/ 412378 w 412378"/>
                <a:gd name="connsiteY5" fmla="*/ 856677 h 1863091"/>
                <a:gd name="connsiteX6" fmla="*/ 378797 w 412378"/>
                <a:gd name="connsiteY6" fmla="*/ 861802 h 1863091"/>
                <a:gd name="connsiteX7" fmla="*/ 378797 w 412378"/>
                <a:gd name="connsiteY7" fmla="*/ 861803 h 1863091"/>
                <a:gd name="connsiteX8" fmla="*/ 412377 w 412378"/>
                <a:gd name="connsiteY8" fmla="*/ 856678 h 1863091"/>
                <a:gd name="connsiteX9" fmla="*/ 412377 w 412378"/>
                <a:gd name="connsiteY9" fmla="*/ 1852680 h 1863091"/>
                <a:gd name="connsiteX10" fmla="*/ 206189 w 412378"/>
                <a:gd name="connsiteY10" fmla="*/ 1863091 h 1863091"/>
                <a:gd name="connsiteX11" fmla="*/ 0 w 412378"/>
                <a:gd name="connsiteY11" fmla="*/ 1852680 h 1863091"/>
                <a:gd name="connsiteX12" fmla="*/ 0 w 412378"/>
                <a:gd name="connsiteY12" fmla="*/ 856678 h 1863091"/>
                <a:gd name="connsiteX13" fmla="*/ 33580 w 412378"/>
                <a:gd name="connsiteY13" fmla="*/ 861803 h 1863091"/>
                <a:gd name="connsiteX14" fmla="*/ 33581 w 412378"/>
                <a:gd name="connsiteY14" fmla="*/ 861802 h 1863091"/>
                <a:gd name="connsiteX15" fmla="*/ 1 w 412378"/>
                <a:gd name="connsiteY15" fmla="*/ 856678 h 1863091"/>
                <a:gd name="connsiteX16" fmla="*/ 1 w 412378"/>
                <a:gd name="connsiteY16" fmla="*/ 0 h 1863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2378" h="1863091">
                  <a:moveTo>
                    <a:pt x="1" y="0"/>
                  </a:moveTo>
                  <a:lnTo>
                    <a:pt x="36075" y="9275"/>
                  </a:lnTo>
                  <a:cubicBezTo>
                    <a:pt x="91024" y="20520"/>
                    <a:pt x="147918" y="26424"/>
                    <a:pt x="206191" y="26424"/>
                  </a:cubicBezTo>
                  <a:cubicBezTo>
                    <a:pt x="264462" y="26425"/>
                    <a:pt x="321356" y="20519"/>
                    <a:pt x="376305" y="9275"/>
                  </a:cubicBezTo>
                  <a:lnTo>
                    <a:pt x="412378" y="0"/>
                  </a:lnTo>
                  <a:lnTo>
                    <a:pt x="412378" y="856677"/>
                  </a:lnTo>
                  <a:lnTo>
                    <a:pt x="378797" y="861802"/>
                  </a:lnTo>
                  <a:lnTo>
                    <a:pt x="378797" y="861803"/>
                  </a:lnTo>
                  <a:lnTo>
                    <a:pt x="412377" y="856678"/>
                  </a:lnTo>
                  <a:lnTo>
                    <a:pt x="412377" y="1852680"/>
                  </a:lnTo>
                  <a:lnTo>
                    <a:pt x="206189" y="1863091"/>
                  </a:lnTo>
                  <a:lnTo>
                    <a:pt x="0" y="1852680"/>
                  </a:lnTo>
                  <a:lnTo>
                    <a:pt x="0" y="856678"/>
                  </a:lnTo>
                  <a:lnTo>
                    <a:pt x="33580" y="861803"/>
                  </a:lnTo>
                  <a:cubicBezTo>
                    <a:pt x="39177" y="862657"/>
                    <a:pt x="39177" y="862656"/>
                    <a:pt x="33581" y="861802"/>
                  </a:cubicBezTo>
                  <a:lnTo>
                    <a:pt x="1" y="856678"/>
                  </a:lnTo>
                  <a:lnTo>
                    <a:pt x="1" y="0"/>
                  </a:lnTo>
                  <a:close/>
                </a:path>
              </a:pathLst>
            </a:custGeom>
            <a:solidFill>
              <a:srgbClr val="F0EEEF"/>
            </a:solidFill>
            <a:ln w="12700" cap="flat" cmpd="sng" algn="ctr">
              <a:noFill/>
              <a:prstDash val="solid"/>
              <a:miter lim="800000"/>
            </a:ln>
            <a:effectLst>
              <a:outerShdw blurRad="190500" sx="120000" sy="120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9" name="Freeform: Shape 78">
              <a:extLst>
                <a:ext uri="{FF2B5EF4-FFF2-40B4-BE49-F238E27FC236}">
                  <a16:creationId xmlns:a16="http://schemas.microsoft.com/office/drawing/2014/main" id="{C15EF17F-92F8-D911-7D7D-3C8A2A498B57}"/>
                </a:ext>
              </a:extLst>
            </p:cNvPr>
            <p:cNvSpPr/>
            <p:nvPr/>
          </p:nvSpPr>
          <p:spPr>
            <a:xfrm>
              <a:off x="6474128" y="3572353"/>
              <a:ext cx="1407889" cy="1407888"/>
            </a:xfrm>
            <a:custGeom>
              <a:avLst/>
              <a:gdLst>
                <a:gd name="connsiteX0" fmla="*/ 291595 w 1603703"/>
                <a:gd name="connsiteY0" fmla="*/ 0 h 1603702"/>
                <a:gd name="connsiteX1" fmla="*/ 898818 w 1603703"/>
                <a:gd name="connsiteY1" fmla="*/ 607223 h 1603702"/>
                <a:gd name="connsiteX2" fmla="*/ 1603703 w 1603703"/>
                <a:gd name="connsiteY2" fmla="*/ 1312108 h 1603702"/>
                <a:gd name="connsiteX3" fmla="*/ 1464866 w 1603703"/>
                <a:gd name="connsiteY3" fmla="*/ 1464866 h 1603702"/>
                <a:gd name="connsiteX4" fmla="*/ 1312108 w 1603703"/>
                <a:gd name="connsiteY4" fmla="*/ 1603702 h 1603702"/>
                <a:gd name="connsiteX5" fmla="*/ 607224 w 1603703"/>
                <a:gd name="connsiteY5" fmla="*/ 898818 h 1603702"/>
                <a:gd name="connsiteX6" fmla="*/ 0 w 1603703"/>
                <a:gd name="connsiteY6" fmla="*/ 291595 h 1603702"/>
                <a:gd name="connsiteX7" fmla="*/ 41224 w 1603703"/>
                <a:gd name="connsiteY7" fmla="*/ 269219 h 1603702"/>
                <a:gd name="connsiteX8" fmla="*/ 269220 w 1603703"/>
                <a:gd name="connsiteY8" fmla="*/ 41224 h 1603702"/>
                <a:gd name="connsiteX9" fmla="*/ 291595 w 1603703"/>
                <a:gd name="connsiteY9" fmla="*/ 0 h 1603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3703" h="1603702">
                  <a:moveTo>
                    <a:pt x="291595" y="0"/>
                  </a:moveTo>
                  <a:lnTo>
                    <a:pt x="898818" y="607223"/>
                  </a:lnTo>
                  <a:lnTo>
                    <a:pt x="1603703" y="1312108"/>
                  </a:lnTo>
                  <a:lnTo>
                    <a:pt x="1464866" y="1464866"/>
                  </a:lnTo>
                  <a:lnTo>
                    <a:pt x="1312108" y="1603702"/>
                  </a:lnTo>
                  <a:lnTo>
                    <a:pt x="607224" y="898818"/>
                  </a:lnTo>
                  <a:lnTo>
                    <a:pt x="0" y="291595"/>
                  </a:lnTo>
                  <a:lnTo>
                    <a:pt x="41224" y="269219"/>
                  </a:lnTo>
                  <a:cubicBezTo>
                    <a:pt x="131036" y="208543"/>
                    <a:pt x="208544" y="131035"/>
                    <a:pt x="269220" y="41224"/>
                  </a:cubicBezTo>
                  <a:lnTo>
                    <a:pt x="291595" y="0"/>
                  </a:lnTo>
                  <a:close/>
                </a:path>
              </a:pathLst>
            </a:custGeom>
            <a:solidFill>
              <a:srgbClr val="F0EEEF"/>
            </a:solidFill>
            <a:ln w="12700" cap="flat" cmpd="sng" algn="ctr">
              <a:noFill/>
              <a:prstDash val="solid"/>
              <a:miter lim="800000"/>
            </a:ln>
            <a:effectLst>
              <a:outerShdw blurRad="190500" sx="120000" sy="120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0" name="Freeform: Shape 79">
              <a:extLst>
                <a:ext uri="{FF2B5EF4-FFF2-40B4-BE49-F238E27FC236}">
                  <a16:creationId xmlns:a16="http://schemas.microsoft.com/office/drawing/2014/main" id="{D7EDA139-3369-1F66-5839-C0BD1342E1E4}"/>
                </a:ext>
              </a:extLst>
            </p:cNvPr>
            <p:cNvSpPr/>
            <p:nvPr/>
          </p:nvSpPr>
          <p:spPr>
            <a:xfrm>
              <a:off x="6813832" y="3013214"/>
              <a:ext cx="1635605" cy="362026"/>
            </a:xfrm>
            <a:custGeom>
              <a:avLst/>
              <a:gdLst>
                <a:gd name="connsiteX0" fmla="*/ 856678 w 1863090"/>
                <a:gd name="connsiteY0" fmla="*/ 1 h 412378"/>
                <a:gd name="connsiteX1" fmla="*/ 1852679 w 1863090"/>
                <a:gd name="connsiteY1" fmla="*/ 1 h 412378"/>
                <a:gd name="connsiteX2" fmla="*/ 1863090 w 1863090"/>
                <a:gd name="connsiteY2" fmla="*/ 206188 h 412378"/>
                <a:gd name="connsiteX3" fmla="*/ 1852679 w 1863090"/>
                <a:gd name="connsiteY3" fmla="*/ 412378 h 412378"/>
                <a:gd name="connsiteX4" fmla="*/ 856676 w 1863090"/>
                <a:gd name="connsiteY4" fmla="*/ 412378 h 412378"/>
                <a:gd name="connsiteX5" fmla="*/ 861803 w 1863090"/>
                <a:gd name="connsiteY5" fmla="*/ 378797 h 412378"/>
                <a:gd name="connsiteX6" fmla="*/ 870519 w 1863090"/>
                <a:gd name="connsiteY6" fmla="*/ 206189 h 412378"/>
                <a:gd name="connsiteX7" fmla="*/ 861802 w 1863090"/>
                <a:gd name="connsiteY7" fmla="*/ 33581 h 412378"/>
                <a:gd name="connsiteX8" fmla="*/ 0 w 1863090"/>
                <a:gd name="connsiteY8" fmla="*/ 0 h 412378"/>
                <a:gd name="connsiteX9" fmla="*/ 856677 w 1863090"/>
                <a:gd name="connsiteY9" fmla="*/ 0 h 412378"/>
                <a:gd name="connsiteX10" fmla="*/ 861801 w 1863090"/>
                <a:gd name="connsiteY10" fmla="*/ 33579 h 412378"/>
                <a:gd name="connsiteX11" fmla="*/ 870517 w 1863090"/>
                <a:gd name="connsiteY11" fmla="*/ 206188 h 412378"/>
                <a:gd name="connsiteX12" fmla="*/ 861802 w 1863090"/>
                <a:gd name="connsiteY12" fmla="*/ 378795 h 412378"/>
                <a:gd name="connsiteX13" fmla="*/ 856676 w 1863090"/>
                <a:gd name="connsiteY13" fmla="*/ 412376 h 412378"/>
                <a:gd name="connsiteX14" fmla="*/ 0 w 1863090"/>
                <a:gd name="connsiteY14" fmla="*/ 412376 h 412378"/>
                <a:gd name="connsiteX15" fmla="*/ 9275 w 1863090"/>
                <a:gd name="connsiteY15" fmla="*/ 376302 h 412378"/>
                <a:gd name="connsiteX16" fmla="*/ 26424 w 1863090"/>
                <a:gd name="connsiteY16" fmla="*/ 206188 h 412378"/>
                <a:gd name="connsiteX17" fmla="*/ 9275 w 1863090"/>
                <a:gd name="connsiteY17" fmla="*/ 36073 h 41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3090" h="412378">
                  <a:moveTo>
                    <a:pt x="856678" y="1"/>
                  </a:moveTo>
                  <a:lnTo>
                    <a:pt x="1852679" y="1"/>
                  </a:lnTo>
                  <a:lnTo>
                    <a:pt x="1863090" y="206188"/>
                  </a:lnTo>
                  <a:lnTo>
                    <a:pt x="1852679" y="412378"/>
                  </a:lnTo>
                  <a:lnTo>
                    <a:pt x="856676" y="412378"/>
                  </a:lnTo>
                  <a:lnTo>
                    <a:pt x="861803" y="378797"/>
                  </a:lnTo>
                  <a:cubicBezTo>
                    <a:pt x="867565" y="322044"/>
                    <a:pt x="870517" y="264461"/>
                    <a:pt x="870519" y="206189"/>
                  </a:cubicBezTo>
                  <a:cubicBezTo>
                    <a:pt x="870519" y="147917"/>
                    <a:pt x="867565" y="90333"/>
                    <a:pt x="861802" y="33581"/>
                  </a:cubicBezTo>
                  <a:close/>
                  <a:moveTo>
                    <a:pt x="0" y="0"/>
                  </a:moveTo>
                  <a:lnTo>
                    <a:pt x="856677" y="0"/>
                  </a:lnTo>
                  <a:lnTo>
                    <a:pt x="861801" y="33579"/>
                  </a:lnTo>
                  <a:cubicBezTo>
                    <a:pt x="867565" y="90332"/>
                    <a:pt x="870517" y="147915"/>
                    <a:pt x="870517" y="206188"/>
                  </a:cubicBezTo>
                  <a:cubicBezTo>
                    <a:pt x="870517" y="264460"/>
                    <a:pt x="867565" y="322043"/>
                    <a:pt x="861802" y="378795"/>
                  </a:cubicBezTo>
                  <a:lnTo>
                    <a:pt x="856676" y="412376"/>
                  </a:lnTo>
                  <a:lnTo>
                    <a:pt x="0" y="412376"/>
                  </a:lnTo>
                  <a:lnTo>
                    <a:pt x="9275" y="376302"/>
                  </a:lnTo>
                  <a:cubicBezTo>
                    <a:pt x="20519" y="321353"/>
                    <a:pt x="26424" y="264460"/>
                    <a:pt x="26424" y="206188"/>
                  </a:cubicBezTo>
                  <a:cubicBezTo>
                    <a:pt x="26424" y="147915"/>
                    <a:pt x="20519" y="91022"/>
                    <a:pt x="9275" y="36073"/>
                  </a:cubicBezTo>
                  <a:close/>
                </a:path>
              </a:pathLst>
            </a:custGeom>
            <a:solidFill>
              <a:srgbClr val="F0EEEF"/>
            </a:solidFill>
            <a:ln w="12700" cap="flat" cmpd="sng" algn="ctr">
              <a:noFill/>
              <a:prstDash val="solid"/>
              <a:miter lim="800000"/>
            </a:ln>
            <a:effectLst>
              <a:outerShdw blurRad="190500" sx="120000" sy="120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Freeform: Shape 80">
              <a:extLst>
                <a:ext uri="{FF2B5EF4-FFF2-40B4-BE49-F238E27FC236}">
                  <a16:creationId xmlns:a16="http://schemas.microsoft.com/office/drawing/2014/main" id="{251D21D1-A933-F722-84D8-186529B485C5}"/>
                </a:ext>
              </a:extLst>
            </p:cNvPr>
            <p:cNvSpPr/>
            <p:nvPr/>
          </p:nvSpPr>
          <p:spPr>
            <a:xfrm>
              <a:off x="5914986" y="911349"/>
              <a:ext cx="362026" cy="1565046"/>
            </a:xfrm>
            <a:custGeom>
              <a:avLst/>
              <a:gdLst>
                <a:gd name="connsiteX0" fmla="*/ 206189 w 412378"/>
                <a:gd name="connsiteY0" fmla="*/ 0 h 1863094"/>
                <a:gd name="connsiteX1" fmla="*/ 412377 w 412378"/>
                <a:gd name="connsiteY1" fmla="*/ 10411 h 1863094"/>
                <a:gd name="connsiteX2" fmla="*/ 412378 w 412378"/>
                <a:gd name="connsiteY2" fmla="*/ 1006415 h 1863094"/>
                <a:gd name="connsiteX3" fmla="*/ 412378 w 412378"/>
                <a:gd name="connsiteY3" fmla="*/ 1863093 h 1863094"/>
                <a:gd name="connsiteX4" fmla="*/ 376304 w 412378"/>
                <a:gd name="connsiteY4" fmla="*/ 1853818 h 1863094"/>
                <a:gd name="connsiteX5" fmla="*/ 206189 w 412378"/>
                <a:gd name="connsiteY5" fmla="*/ 1836668 h 1863094"/>
                <a:gd name="connsiteX6" fmla="*/ 36075 w 412378"/>
                <a:gd name="connsiteY6" fmla="*/ 1853817 h 1863094"/>
                <a:gd name="connsiteX7" fmla="*/ 1 w 412378"/>
                <a:gd name="connsiteY7" fmla="*/ 1863094 h 1863094"/>
                <a:gd name="connsiteX8" fmla="*/ 1 w 412378"/>
                <a:gd name="connsiteY8" fmla="*/ 1006415 h 1863094"/>
                <a:gd name="connsiteX9" fmla="*/ 33581 w 412378"/>
                <a:gd name="connsiteY9" fmla="*/ 1001290 h 1863094"/>
                <a:gd name="connsiteX10" fmla="*/ 206189 w 412378"/>
                <a:gd name="connsiteY10" fmla="*/ 992574 h 1863094"/>
                <a:gd name="connsiteX11" fmla="*/ 378796 w 412378"/>
                <a:gd name="connsiteY11" fmla="*/ 1001290 h 1863094"/>
                <a:gd name="connsiteX12" fmla="*/ 206189 w 412378"/>
                <a:gd name="connsiteY12" fmla="*/ 992574 h 1863094"/>
                <a:gd name="connsiteX13" fmla="*/ 206189 w 412378"/>
                <a:gd name="connsiteY13" fmla="*/ 992574 h 1863094"/>
                <a:gd name="connsiteX14" fmla="*/ 206188 w 412378"/>
                <a:gd name="connsiteY14" fmla="*/ 992574 h 1863094"/>
                <a:gd name="connsiteX15" fmla="*/ 33580 w 412378"/>
                <a:gd name="connsiteY15" fmla="*/ 1001290 h 1863094"/>
                <a:gd name="connsiteX16" fmla="*/ 0 w 412378"/>
                <a:gd name="connsiteY16" fmla="*/ 1006415 h 1863094"/>
                <a:gd name="connsiteX17" fmla="*/ 0 w 412378"/>
                <a:gd name="connsiteY17" fmla="*/ 10411 h 1863094"/>
                <a:gd name="connsiteX18" fmla="*/ 206189 w 412378"/>
                <a:gd name="connsiteY18" fmla="*/ 0 h 1863094"/>
                <a:gd name="connsiteX0" fmla="*/ 206189 w 412378"/>
                <a:gd name="connsiteY0" fmla="*/ 0 h 1863094"/>
                <a:gd name="connsiteX1" fmla="*/ 412377 w 412378"/>
                <a:gd name="connsiteY1" fmla="*/ 10411 h 1863094"/>
                <a:gd name="connsiteX2" fmla="*/ 412378 w 412378"/>
                <a:gd name="connsiteY2" fmla="*/ 1006415 h 1863094"/>
                <a:gd name="connsiteX3" fmla="*/ 412378 w 412378"/>
                <a:gd name="connsiteY3" fmla="*/ 1863093 h 1863094"/>
                <a:gd name="connsiteX4" fmla="*/ 376304 w 412378"/>
                <a:gd name="connsiteY4" fmla="*/ 1853818 h 1863094"/>
                <a:gd name="connsiteX5" fmla="*/ 206189 w 412378"/>
                <a:gd name="connsiteY5" fmla="*/ 1836668 h 1863094"/>
                <a:gd name="connsiteX6" fmla="*/ 36075 w 412378"/>
                <a:gd name="connsiteY6" fmla="*/ 1853817 h 1863094"/>
                <a:gd name="connsiteX7" fmla="*/ 1 w 412378"/>
                <a:gd name="connsiteY7" fmla="*/ 1863094 h 1863094"/>
                <a:gd name="connsiteX8" fmla="*/ 1 w 412378"/>
                <a:gd name="connsiteY8" fmla="*/ 1006415 h 1863094"/>
                <a:gd name="connsiteX9" fmla="*/ 33581 w 412378"/>
                <a:gd name="connsiteY9" fmla="*/ 1001290 h 1863094"/>
                <a:gd name="connsiteX10" fmla="*/ 206189 w 412378"/>
                <a:gd name="connsiteY10" fmla="*/ 992574 h 1863094"/>
                <a:gd name="connsiteX11" fmla="*/ 378796 w 412378"/>
                <a:gd name="connsiteY11" fmla="*/ 1001290 h 1863094"/>
                <a:gd name="connsiteX12" fmla="*/ 206189 w 412378"/>
                <a:gd name="connsiteY12" fmla="*/ 992574 h 1863094"/>
                <a:gd name="connsiteX13" fmla="*/ 206189 w 412378"/>
                <a:gd name="connsiteY13" fmla="*/ 992574 h 1863094"/>
                <a:gd name="connsiteX14" fmla="*/ 33580 w 412378"/>
                <a:gd name="connsiteY14" fmla="*/ 1001290 h 1863094"/>
                <a:gd name="connsiteX15" fmla="*/ 0 w 412378"/>
                <a:gd name="connsiteY15" fmla="*/ 1006415 h 1863094"/>
                <a:gd name="connsiteX16" fmla="*/ 0 w 412378"/>
                <a:gd name="connsiteY16" fmla="*/ 10411 h 1863094"/>
                <a:gd name="connsiteX17" fmla="*/ 206189 w 412378"/>
                <a:gd name="connsiteY17" fmla="*/ 0 h 1863094"/>
                <a:gd name="connsiteX0" fmla="*/ 206189 w 412378"/>
                <a:gd name="connsiteY0" fmla="*/ 0 h 1863094"/>
                <a:gd name="connsiteX1" fmla="*/ 412377 w 412378"/>
                <a:gd name="connsiteY1" fmla="*/ 10411 h 1863094"/>
                <a:gd name="connsiteX2" fmla="*/ 412378 w 412378"/>
                <a:gd name="connsiteY2" fmla="*/ 1006415 h 1863094"/>
                <a:gd name="connsiteX3" fmla="*/ 412378 w 412378"/>
                <a:gd name="connsiteY3" fmla="*/ 1863093 h 1863094"/>
                <a:gd name="connsiteX4" fmla="*/ 376304 w 412378"/>
                <a:gd name="connsiteY4" fmla="*/ 1853818 h 1863094"/>
                <a:gd name="connsiteX5" fmla="*/ 206189 w 412378"/>
                <a:gd name="connsiteY5" fmla="*/ 1836668 h 1863094"/>
                <a:gd name="connsiteX6" fmla="*/ 36075 w 412378"/>
                <a:gd name="connsiteY6" fmla="*/ 1853817 h 1863094"/>
                <a:gd name="connsiteX7" fmla="*/ 1 w 412378"/>
                <a:gd name="connsiteY7" fmla="*/ 1863094 h 1863094"/>
                <a:gd name="connsiteX8" fmla="*/ 1 w 412378"/>
                <a:gd name="connsiteY8" fmla="*/ 1006415 h 1863094"/>
                <a:gd name="connsiteX9" fmla="*/ 33581 w 412378"/>
                <a:gd name="connsiteY9" fmla="*/ 1001290 h 1863094"/>
                <a:gd name="connsiteX10" fmla="*/ 206189 w 412378"/>
                <a:gd name="connsiteY10" fmla="*/ 992574 h 1863094"/>
                <a:gd name="connsiteX11" fmla="*/ 378796 w 412378"/>
                <a:gd name="connsiteY11" fmla="*/ 1001290 h 1863094"/>
                <a:gd name="connsiteX12" fmla="*/ 206189 w 412378"/>
                <a:gd name="connsiteY12" fmla="*/ 992574 h 1863094"/>
                <a:gd name="connsiteX13" fmla="*/ 33580 w 412378"/>
                <a:gd name="connsiteY13" fmla="*/ 1001290 h 1863094"/>
                <a:gd name="connsiteX14" fmla="*/ 0 w 412378"/>
                <a:gd name="connsiteY14" fmla="*/ 1006415 h 1863094"/>
                <a:gd name="connsiteX15" fmla="*/ 0 w 412378"/>
                <a:gd name="connsiteY15" fmla="*/ 10411 h 1863094"/>
                <a:gd name="connsiteX16" fmla="*/ 206189 w 412378"/>
                <a:gd name="connsiteY16" fmla="*/ 0 h 1863094"/>
                <a:gd name="connsiteX0" fmla="*/ 206189 w 412378"/>
                <a:gd name="connsiteY0" fmla="*/ 0 h 1863094"/>
                <a:gd name="connsiteX1" fmla="*/ 412377 w 412378"/>
                <a:gd name="connsiteY1" fmla="*/ 10411 h 1863094"/>
                <a:gd name="connsiteX2" fmla="*/ 412378 w 412378"/>
                <a:gd name="connsiteY2" fmla="*/ 1006415 h 1863094"/>
                <a:gd name="connsiteX3" fmla="*/ 412378 w 412378"/>
                <a:gd name="connsiteY3" fmla="*/ 1863093 h 1863094"/>
                <a:gd name="connsiteX4" fmla="*/ 376304 w 412378"/>
                <a:gd name="connsiteY4" fmla="*/ 1853818 h 1863094"/>
                <a:gd name="connsiteX5" fmla="*/ 206189 w 412378"/>
                <a:gd name="connsiteY5" fmla="*/ 1836668 h 1863094"/>
                <a:gd name="connsiteX6" fmla="*/ 36075 w 412378"/>
                <a:gd name="connsiteY6" fmla="*/ 1853817 h 1863094"/>
                <a:gd name="connsiteX7" fmla="*/ 1 w 412378"/>
                <a:gd name="connsiteY7" fmla="*/ 1863094 h 1863094"/>
                <a:gd name="connsiteX8" fmla="*/ 1 w 412378"/>
                <a:gd name="connsiteY8" fmla="*/ 1006415 h 1863094"/>
                <a:gd name="connsiteX9" fmla="*/ 33581 w 412378"/>
                <a:gd name="connsiteY9" fmla="*/ 1001290 h 1863094"/>
                <a:gd name="connsiteX10" fmla="*/ 206189 w 412378"/>
                <a:gd name="connsiteY10" fmla="*/ 992574 h 1863094"/>
                <a:gd name="connsiteX11" fmla="*/ 378796 w 412378"/>
                <a:gd name="connsiteY11" fmla="*/ 1001290 h 1863094"/>
                <a:gd name="connsiteX12" fmla="*/ 33580 w 412378"/>
                <a:gd name="connsiteY12" fmla="*/ 1001290 h 1863094"/>
                <a:gd name="connsiteX13" fmla="*/ 0 w 412378"/>
                <a:gd name="connsiteY13" fmla="*/ 1006415 h 1863094"/>
                <a:gd name="connsiteX14" fmla="*/ 0 w 412378"/>
                <a:gd name="connsiteY14" fmla="*/ 10411 h 1863094"/>
                <a:gd name="connsiteX15" fmla="*/ 206189 w 412378"/>
                <a:gd name="connsiteY15" fmla="*/ 0 h 1863094"/>
                <a:gd name="connsiteX0" fmla="*/ 206189 w 412378"/>
                <a:gd name="connsiteY0" fmla="*/ 0 h 1863094"/>
                <a:gd name="connsiteX1" fmla="*/ 412377 w 412378"/>
                <a:gd name="connsiteY1" fmla="*/ 10411 h 1863094"/>
                <a:gd name="connsiteX2" fmla="*/ 412378 w 412378"/>
                <a:gd name="connsiteY2" fmla="*/ 1006415 h 1863094"/>
                <a:gd name="connsiteX3" fmla="*/ 412378 w 412378"/>
                <a:gd name="connsiteY3" fmla="*/ 1863093 h 1863094"/>
                <a:gd name="connsiteX4" fmla="*/ 376304 w 412378"/>
                <a:gd name="connsiteY4" fmla="*/ 1853818 h 1863094"/>
                <a:gd name="connsiteX5" fmla="*/ 206189 w 412378"/>
                <a:gd name="connsiteY5" fmla="*/ 1836668 h 1863094"/>
                <a:gd name="connsiteX6" fmla="*/ 36075 w 412378"/>
                <a:gd name="connsiteY6" fmla="*/ 1853817 h 1863094"/>
                <a:gd name="connsiteX7" fmla="*/ 1 w 412378"/>
                <a:gd name="connsiteY7" fmla="*/ 1863094 h 1863094"/>
                <a:gd name="connsiteX8" fmla="*/ 1 w 412378"/>
                <a:gd name="connsiteY8" fmla="*/ 1006415 h 1863094"/>
                <a:gd name="connsiteX9" fmla="*/ 33581 w 412378"/>
                <a:gd name="connsiteY9" fmla="*/ 1001290 h 1863094"/>
                <a:gd name="connsiteX10" fmla="*/ 378796 w 412378"/>
                <a:gd name="connsiteY10" fmla="*/ 1001290 h 1863094"/>
                <a:gd name="connsiteX11" fmla="*/ 33580 w 412378"/>
                <a:gd name="connsiteY11" fmla="*/ 1001290 h 1863094"/>
                <a:gd name="connsiteX12" fmla="*/ 0 w 412378"/>
                <a:gd name="connsiteY12" fmla="*/ 1006415 h 1863094"/>
                <a:gd name="connsiteX13" fmla="*/ 0 w 412378"/>
                <a:gd name="connsiteY13" fmla="*/ 10411 h 1863094"/>
                <a:gd name="connsiteX14" fmla="*/ 206189 w 412378"/>
                <a:gd name="connsiteY14" fmla="*/ 0 h 1863094"/>
                <a:gd name="connsiteX0" fmla="*/ 206189 w 412378"/>
                <a:gd name="connsiteY0" fmla="*/ 0 h 1863094"/>
                <a:gd name="connsiteX1" fmla="*/ 412377 w 412378"/>
                <a:gd name="connsiteY1" fmla="*/ 10411 h 1863094"/>
                <a:gd name="connsiteX2" fmla="*/ 412378 w 412378"/>
                <a:gd name="connsiteY2" fmla="*/ 1006415 h 1863094"/>
                <a:gd name="connsiteX3" fmla="*/ 412378 w 412378"/>
                <a:gd name="connsiteY3" fmla="*/ 1863093 h 1863094"/>
                <a:gd name="connsiteX4" fmla="*/ 376304 w 412378"/>
                <a:gd name="connsiteY4" fmla="*/ 1853818 h 1863094"/>
                <a:gd name="connsiteX5" fmla="*/ 206189 w 412378"/>
                <a:gd name="connsiteY5" fmla="*/ 1836668 h 1863094"/>
                <a:gd name="connsiteX6" fmla="*/ 36075 w 412378"/>
                <a:gd name="connsiteY6" fmla="*/ 1853817 h 1863094"/>
                <a:gd name="connsiteX7" fmla="*/ 1 w 412378"/>
                <a:gd name="connsiteY7" fmla="*/ 1863094 h 1863094"/>
                <a:gd name="connsiteX8" fmla="*/ 1 w 412378"/>
                <a:gd name="connsiteY8" fmla="*/ 1006415 h 1863094"/>
                <a:gd name="connsiteX9" fmla="*/ 33581 w 412378"/>
                <a:gd name="connsiteY9" fmla="*/ 1001290 h 1863094"/>
                <a:gd name="connsiteX10" fmla="*/ 33580 w 412378"/>
                <a:gd name="connsiteY10" fmla="*/ 1001290 h 1863094"/>
                <a:gd name="connsiteX11" fmla="*/ 0 w 412378"/>
                <a:gd name="connsiteY11" fmla="*/ 1006415 h 1863094"/>
                <a:gd name="connsiteX12" fmla="*/ 0 w 412378"/>
                <a:gd name="connsiteY12" fmla="*/ 10411 h 1863094"/>
                <a:gd name="connsiteX13" fmla="*/ 206189 w 412378"/>
                <a:gd name="connsiteY13" fmla="*/ 0 h 1863094"/>
                <a:gd name="connsiteX0" fmla="*/ 206189 w 412378"/>
                <a:gd name="connsiteY0" fmla="*/ 0 h 1863094"/>
                <a:gd name="connsiteX1" fmla="*/ 412377 w 412378"/>
                <a:gd name="connsiteY1" fmla="*/ 10411 h 1863094"/>
                <a:gd name="connsiteX2" fmla="*/ 412378 w 412378"/>
                <a:gd name="connsiteY2" fmla="*/ 1006415 h 1863094"/>
                <a:gd name="connsiteX3" fmla="*/ 412378 w 412378"/>
                <a:gd name="connsiteY3" fmla="*/ 1863093 h 1863094"/>
                <a:gd name="connsiteX4" fmla="*/ 376304 w 412378"/>
                <a:gd name="connsiteY4" fmla="*/ 1853818 h 1863094"/>
                <a:gd name="connsiteX5" fmla="*/ 206189 w 412378"/>
                <a:gd name="connsiteY5" fmla="*/ 1836668 h 1863094"/>
                <a:gd name="connsiteX6" fmla="*/ 36075 w 412378"/>
                <a:gd name="connsiteY6" fmla="*/ 1853817 h 1863094"/>
                <a:gd name="connsiteX7" fmla="*/ 1 w 412378"/>
                <a:gd name="connsiteY7" fmla="*/ 1863094 h 1863094"/>
                <a:gd name="connsiteX8" fmla="*/ 1 w 412378"/>
                <a:gd name="connsiteY8" fmla="*/ 1006415 h 1863094"/>
                <a:gd name="connsiteX9" fmla="*/ 33581 w 412378"/>
                <a:gd name="connsiteY9" fmla="*/ 1001290 h 1863094"/>
                <a:gd name="connsiteX10" fmla="*/ 0 w 412378"/>
                <a:gd name="connsiteY10" fmla="*/ 1006415 h 1863094"/>
                <a:gd name="connsiteX11" fmla="*/ 0 w 412378"/>
                <a:gd name="connsiteY11" fmla="*/ 10411 h 1863094"/>
                <a:gd name="connsiteX12" fmla="*/ 206189 w 412378"/>
                <a:gd name="connsiteY12" fmla="*/ 0 h 1863094"/>
                <a:gd name="connsiteX0" fmla="*/ 206189 w 412378"/>
                <a:gd name="connsiteY0" fmla="*/ 0 h 1863094"/>
                <a:gd name="connsiteX1" fmla="*/ 412377 w 412378"/>
                <a:gd name="connsiteY1" fmla="*/ 10411 h 1863094"/>
                <a:gd name="connsiteX2" fmla="*/ 412378 w 412378"/>
                <a:gd name="connsiteY2" fmla="*/ 1006415 h 1863094"/>
                <a:gd name="connsiteX3" fmla="*/ 412378 w 412378"/>
                <a:gd name="connsiteY3" fmla="*/ 1863093 h 1863094"/>
                <a:gd name="connsiteX4" fmla="*/ 376304 w 412378"/>
                <a:gd name="connsiteY4" fmla="*/ 1853818 h 1863094"/>
                <a:gd name="connsiteX5" fmla="*/ 206189 w 412378"/>
                <a:gd name="connsiteY5" fmla="*/ 1836668 h 1863094"/>
                <a:gd name="connsiteX6" fmla="*/ 36075 w 412378"/>
                <a:gd name="connsiteY6" fmla="*/ 1853817 h 1863094"/>
                <a:gd name="connsiteX7" fmla="*/ 1 w 412378"/>
                <a:gd name="connsiteY7" fmla="*/ 1863094 h 1863094"/>
                <a:gd name="connsiteX8" fmla="*/ 1 w 412378"/>
                <a:gd name="connsiteY8" fmla="*/ 1006415 h 1863094"/>
                <a:gd name="connsiteX9" fmla="*/ 0 w 412378"/>
                <a:gd name="connsiteY9" fmla="*/ 1006415 h 1863094"/>
                <a:gd name="connsiteX10" fmla="*/ 0 w 412378"/>
                <a:gd name="connsiteY10" fmla="*/ 10411 h 1863094"/>
                <a:gd name="connsiteX11" fmla="*/ 206189 w 412378"/>
                <a:gd name="connsiteY11" fmla="*/ 0 h 186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2378" h="1863094">
                  <a:moveTo>
                    <a:pt x="206189" y="0"/>
                  </a:moveTo>
                  <a:lnTo>
                    <a:pt x="412377" y="10411"/>
                  </a:lnTo>
                  <a:cubicBezTo>
                    <a:pt x="412377" y="342412"/>
                    <a:pt x="412378" y="674414"/>
                    <a:pt x="412378" y="1006415"/>
                  </a:cubicBezTo>
                  <a:lnTo>
                    <a:pt x="412378" y="1863093"/>
                  </a:lnTo>
                  <a:lnTo>
                    <a:pt x="376304" y="1853818"/>
                  </a:lnTo>
                  <a:cubicBezTo>
                    <a:pt x="321355" y="1842573"/>
                    <a:pt x="264462" y="1836668"/>
                    <a:pt x="206189" y="1836668"/>
                  </a:cubicBezTo>
                  <a:cubicBezTo>
                    <a:pt x="147916" y="1836668"/>
                    <a:pt x="91024" y="1842573"/>
                    <a:pt x="36075" y="1853817"/>
                  </a:cubicBezTo>
                  <a:lnTo>
                    <a:pt x="1" y="1863094"/>
                  </a:lnTo>
                  <a:lnTo>
                    <a:pt x="1" y="1006415"/>
                  </a:lnTo>
                  <a:lnTo>
                    <a:pt x="0" y="1006415"/>
                  </a:lnTo>
                  <a:lnTo>
                    <a:pt x="0" y="10411"/>
                  </a:lnTo>
                  <a:lnTo>
                    <a:pt x="206189" y="0"/>
                  </a:lnTo>
                  <a:close/>
                </a:path>
              </a:pathLst>
            </a:custGeom>
            <a:solidFill>
              <a:srgbClr val="F0EEEF"/>
            </a:solidFill>
            <a:ln w="12700" cap="flat" cmpd="sng" algn="ctr">
              <a:noFill/>
              <a:prstDash val="solid"/>
              <a:miter lim="800000"/>
            </a:ln>
            <a:effectLst>
              <a:outerShdw blurRad="190500" sx="120000" sy="120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2" name="Freeform: Shape 81">
              <a:extLst>
                <a:ext uri="{FF2B5EF4-FFF2-40B4-BE49-F238E27FC236}">
                  <a16:creationId xmlns:a16="http://schemas.microsoft.com/office/drawing/2014/main" id="{E1E365C6-E750-D310-5D6A-BC1A65DB8280}"/>
                </a:ext>
              </a:extLst>
            </p:cNvPr>
            <p:cNvSpPr/>
            <p:nvPr/>
          </p:nvSpPr>
          <p:spPr>
            <a:xfrm>
              <a:off x="6474128" y="1408210"/>
              <a:ext cx="1407888" cy="1407888"/>
            </a:xfrm>
            <a:custGeom>
              <a:avLst/>
              <a:gdLst>
                <a:gd name="connsiteX0" fmla="*/ 1312108 w 1603702"/>
                <a:gd name="connsiteY0" fmla="*/ 0 h 1603702"/>
                <a:gd name="connsiteX1" fmla="*/ 1464865 w 1603702"/>
                <a:gd name="connsiteY1" fmla="*/ 138835 h 1603702"/>
                <a:gd name="connsiteX2" fmla="*/ 1603702 w 1603702"/>
                <a:gd name="connsiteY2" fmla="*/ 291594 h 1603702"/>
                <a:gd name="connsiteX3" fmla="*/ 898818 w 1603702"/>
                <a:gd name="connsiteY3" fmla="*/ 996479 h 1603702"/>
                <a:gd name="connsiteX4" fmla="*/ 291595 w 1603702"/>
                <a:gd name="connsiteY4" fmla="*/ 1603702 h 1603702"/>
                <a:gd name="connsiteX5" fmla="*/ 269218 w 1603702"/>
                <a:gd name="connsiteY5" fmla="*/ 1562478 h 1603702"/>
                <a:gd name="connsiteX6" fmla="*/ 41224 w 1603702"/>
                <a:gd name="connsiteY6" fmla="*/ 1334484 h 1603702"/>
                <a:gd name="connsiteX7" fmla="*/ 0 w 1603702"/>
                <a:gd name="connsiteY7" fmla="*/ 1312107 h 1603702"/>
                <a:gd name="connsiteX8" fmla="*/ 607223 w 1603702"/>
                <a:gd name="connsiteY8" fmla="*/ 704884 h 1603702"/>
                <a:gd name="connsiteX9" fmla="*/ 1312108 w 1603702"/>
                <a:gd name="connsiteY9" fmla="*/ 0 h 1603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3702" h="1603702">
                  <a:moveTo>
                    <a:pt x="1312108" y="0"/>
                  </a:moveTo>
                  <a:lnTo>
                    <a:pt x="1464865" y="138835"/>
                  </a:lnTo>
                  <a:lnTo>
                    <a:pt x="1603702" y="291594"/>
                  </a:lnTo>
                  <a:lnTo>
                    <a:pt x="898818" y="996479"/>
                  </a:lnTo>
                  <a:lnTo>
                    <a:pt x="291595" y="1603702"/>
                  </a:lnTo>
                  <a:lnTo>
                    <a:pt x="269218" y="1562478"/>
                  </a:lnTo>
                  <a:cubicBezTo>
                    <a:pt x="208543" y="1472666"/>
                    <a:pt x="131036" y="1395159"/>
                    <a:pt x="41224" y="1334484"/>
                  </a:cubicBezTo>
                  <a:lnTo>
                    <a:pt x="0" y="1312107"/>
                  </a:lnTo>
                  <a:lnTo>
                    <a:pt x="607223" y="704884"/>
                  </a:lnTo>
                  <a:lnTo>
                    <a:pt x="1312108" y="0"/>
                  </a:lnTo>
                  <a:close/>
                </a:path>
              </a:pathLst>
            </a:custGeom>
            <a:solidFill>
              <a:srgbClr val="F0EEEF"/>
            </a:solidFill>
            <a:ln w="12700" cap="flat" cmpd="sng" algn="ctr">
              <a:noFill/>
              <a:prstDash val="solid"/>
              <a:miter lim="800000"/>
            </a:ln>
            <a:effectLst>
              <a:outerShdw blurRad="190500" sx="120000" sy="120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3" name="Group 82">
              <a:extLst>
                <a:ext uri="{FF2B5EF4-FFF2-40B4-BE49-F238E27FC236}">
                  <a16:creationId xmlns:a16="http://schemas.microsoft.com/office/drawing/2014/main" id="{41870180-0BC3-34C8-8E79-0B17B4A99276}"/>
                </a:ext>
              </a:extLst>
            </p:cNvPr>
            <p:cNvGrpSpPr/>
            <p:nvPr/>
          </p:nvGrpSpPr>
          <p:grpSpPr>
            <a:xfrm>
              <a:off x="3420759" y="518984"/>
              <a:ext cx="5350481" cy="5350481"/>
              <a:chOff x="3420759" y="518984"/>
              <a:chExt cx="5350481" cy="5350481"/>
            </a:xfrm>
          </p:grpSpPr>
          <p:sp>
            <p:nvSpPr>
              <p:cNvPr id="93" name="Oval 92">
                <a:extLst>
                  <a:ext uri="{FF2B5EF4-FFF2-40B4-BE49-F238E27FC236}">
                    <a16:creationId xmlns:a16="http://schemas.microsoft.com/office/drawing/2014/main" id="{2E9D62AB-4409-130F-CDAB-FAFAD625B99D}"/>
                  </a:ext>
                </a:extLst>
              </p:cNvPr>
              <p:cNvSpPr/>
              <p:nvPr/>
            </p:nvSpPr>
            <p:spPr>
              <a:xfrm>
                <a:off x="5236355" y="2334581"/>
                <a:ext cx="1719288" cy="1719288"/>
              </a:xfrm>
              <a:prstGeom prst="ellipse">
                <a:avLst/>
              </a:prstGeom>
              <a:solidFill>
                <a:srgbClr val="F0EEE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4" name="Circle: Hollow 93">
                <a:extLst>
                  <a:ext uri="{FF2B5EF4-FFF2-40B4-BE49-F238E27FC236}">
                    <a16:creationId xmlns:a16="http://schemas.microsoft.com/office/drawing/2014/main" id="{E1A67963-1F2B-1C1B-6794-D9E433F85829}"/>
                  </a:ext>
                </a:extLst>
              </p:cNvPr>
              <p:cNvSpPr/>
              <p:nvPr/>
            </p:nvSpPr>
            <p:spPr>
              <a:xfrm>
                <a:off x="3420759" y="518984"/>
                <a:ext cx="5350481" cy="5350481"/>
              </a:xfrm>
              <a:prstGeom prst="donut">
                <a:avLst>
                  <a:gd name="adj" fmla="val 7990"/>
                </a:avLst>
              </a:prstGeom>
              <a:solidFill>
                <a:srgbClr val="F0EEE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84" name="Group 83">
              <a:extLst>
                <a:ext uri="{FF2B5EF4-FFF2-40B4-BE49-F238E27FC236}">
                  <a16:creationId xmlns:a16="http://schemas.microsoft.com/office/drawing/2014/main" id="{A49F6392-B271-F26E-BC9F-3CEE1FD14491}"/>
                </a:ext>
              </a:extLst>
            </p:cNvPr>
            <p:cNvGrpSpPr/>
            <p:nvPr/>
          </p:nvGrpSpPr>
          <p:grpSpPr>
            <a:xfrm>
              <a:off x="5371851" y="2475221"/>
              <a:ext cx="1438006" cy="1438006"/>
              <a:chOff x="5360944" y="2693944"/>
              <a:chExt cx="1470113" cy="1470113"/>
            </a:xfrm>
          </p:grpSpPr>
          <p:sp>
            <p:nvSpPr>
              <p:cNvPr id="85" name="Freeform: Shape 84">
                <a:extLst>
                  <a:ext uri="{FF2B5EF4-FFF2-40B4-BE49-F238E27FC236}">
                    <a16:creationId xmlns:a16="http://schemas.microsoft.com/office/drawing/2014/main" id="{324B1F38-004B-55D9-9512-B4643C6C4A8B}"/>
                  </a:ext>
                </a:extLst>
              </p:cNvPr>
              <p:cNvSpPr/>
              <p:nvPr/>
            </p:nvSpPr>
            <p:spPr>
              <a:xfrm>
                <a:off x="5722124" y="2693944"/>
                <a:ext cx="167688" cy="115558"/>
              </a:xfrm>
              <a:custGeom>
                <a:avLst/>
                <a:gdLst>
                  <a:gd name="connsiteX0" fmla="*/ 167688 w 167688"/>
                  <a:gd name="connsiteY0" fmla="*/ 0 h 115558"/>
                  <a:gd name="connsiteX1" fmla="*/ 167688 w 167688"/>
                  <a:gd name="connsiteY1" fmla="*/ 65261 h 115558"/>
                  <a:gd name="connsiteX2" fmla="*/ 99825 w 167688"/>
                  <a:gd name="connsiteY2" fmla="*/ 86327 h 115558"/>
                  <a:gd name="connsiteX3" fmla="*/ 45973 w 167688"/>
                  <a:gd name="connsiteY3" fmla="*/ 115558 h 115558"/>
                  <a:gd name="connsiteX4" fmla="*/ 0 w 167688"/>
                  <a:gd name="connsiteY4" fmla="*/ 69585 h 115558"/>
                  <a:gd name="connsiteX5" fmla="*/ 75452 w 167688"/>
                  <a:gd name="connsiteY5" fmla="*/ 28631 h 115558"/>
                  <a:gd name="connsiteX6" fmla="*/ 167688 w 167688"/>
                  <a:gd name="connsiteY6" fmla="*/ 0 h 11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688" h="115558">
                    <a:moveTo>
                      <a:pt x="167688" y="0"/>
                    </a:moveTo>
                    <a:lnTo>
                      <a:pt x="167688" y="65261"/>
                    </a:lnTo>
                    <a:lnTo>
                      <a:pt x="99825" y="86327"/>
                    </a:lnTo>
                    <a:lnTo>
                      <a:pt x="45973" y="115558"/>
                    </a:lnTo>
                    <a:lnTo>
                      <a:pt x="0" y="69585"/>
                    </a:lnTo>
                    <a:lnTo>
                      <a:pt x="75452" y="28631"/>
                    </a:lnTo>
                    <a:lnTo>
                      <a:pt x="167688" y="0"/>
                    </a:lnTo>
                    <a:close/>
                  </a:path>
                </a:pathLst>
              </a:custGeom>
              <a:solidFill>
                <a:sysClr val="window" lastClr="FFFFFF">
                  <a:lumMod val="65000"/>
                  <a:alpha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6" name="Freeform: Shape 85">
                <a:extLst>
                  <a:ext uri="{FF2B5EF4-FFF2-40B4-BE49-F238E27FC236}">
                    <a16:creationId xmlns:a16="http://schemas.microsoft.com/office/drawing/2014/main" id="{B41E35F0-04F9-BEA3-AB28-9BD123AB8E5F}"/>
                  </a:ext>
                </a:extLst>
              </p:cNvPr>
              <p:cNvSpPr/>
              <p:nvPr/>
            </p:nvSpPr>
            <p:spPr>
              <a:xfrm>
                <a:off x="6302189" y="2693944"/>
                <a:ext cx="167688" cy="115559"/>
              </a:xfrm>
              <a:custGeom>
                <a:avLst/>
                <a:gdLst>
                  <a:gd name="connsiteX0" fmla="*/ 0 w 167688"/>
                  <a:gd name="connsiteY0" fmla="*/ 0 h 115559"/>
                  <a:gd name="connsiteX1" fmla="*/ 92235 w 167688"/>
                  <a:gd name="connsiteY1" fmla="*/ 28631 h 115559"/>
                  <a:gd name="connsiteX2" fmla="*/ 167688 w 167688"/>
                  <a:gd name="connsiteY2" fmla="*/ 69586 h 115559"/>
                  <a:gd name="connsiteX3" fmla="*/ 121715 w 167688"/>
                  <a:gd name="connsiteY3" fmla="*/ 115559 h 115559"/>
                  <a:gd name="connsiteX4" fmla="*/ 67860 w 167688"/>
                  <a:gd name="connsiteY4" fmla="*/ 86327 h 115559"/>
                  <a:gd name="connsiteX5" fmla="*/ 0 w 167688"/>
                  <a:gd name="connsiteY5" fmla="*/ 65262 h 115559"/>
                  <a:gd name="connsiteX6" fmla="*/ 0 w 167688"/>
                  <a:gd name="connsiteY6" fmla="*/ 0 h 115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688" h="115559">
                    <a:moveTo>
                      <a:pt x="0" y="0"/>
                    </a:moveTo>
                    <a:lnTo>
                      <a:pt x="92235" y="28631"/>
                    </a:lnTo>
                    <a:lnTo>
                      <a:pt x="167688" y="69586"/>
                    </a:lnTo>
                    <a:lnTo>
                      <a:pt x="121715" y="115559"/>
                    </a:lnTo>
                    <a:lnTo>
                      <a:pt x="67860" y="86327"/>
                    </a:lnTo>
                    <a:lnTo>
                      <a:pt x="0" y="65262"/>
                    </a:lnTo>
                    <a:lnTo>
                      <a:pt x="0" y="0"/>
                    </a:lnTo>
                    <a:close/>
                  </a:path>
                </a:pathLst>
              </a:custGeom>
              <a:solidFill>
                <a:srgbClr val="063951">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Freeform: Shape 86">
                <a:extLst>
                  <a:ext uri="{FF2B5EF4-FFF2-40B4-BE49-F238E27FC236}">
                    <a16:creationId xmlns:a16="http://schemas.microsoft.com/office/drawing/2014/main" id="{3AC60839-9F7F-4E0C-FE00-4587A01EAD3D}"/>
                  </a:ext>
                </a:extLst>
              </p:cNvPr>
              <p:cNvSpPr/>
              <p:nvPr/>
            </p:nvSpPr>
            <p:spPr>
              <a:xfrm>
                <a:off x="5360944" y="3055123"/>
                <a:ext cx="115558" cy="167689"/>
              </a:xfrm>
              <a:custGeom>
                <a:avLst/>
                <a:gdLst>
                  <a:gd name="connsiteX0" fmla="*/ 69586 w 115558"/>
                  <a:gd name="connsiteY0" fmla="*/ 0 h 167689"/>
                  <a:gd name="connsiteX1" fmla="*/ 115558 w 115558"/>
                  <a:gd name="connsiteY1" fmla="*/ 45973 h 167689"/>
                  <a:gd name="connsiteX2" fmla="*/ 86327 w 115558"/>
                  <a:gd name="connsiteY2" fmla="*/ 99826 h 167689"/>
                  <a:gd name="connsiteX3" fmla="*/ 65261 w 115558"/>
                  <a:gd name="connsiteY3" fmla="*/ 167689 h 167689"/>
                  <a:gd name="connsiteX4" fmla="*/ 0 w 115558"/>
                  <a:gd name="connsiteY4" fmla="*/ 167689 h 167689"/>
                  <a:gd name="connsiteX5" fmla="*/ 28631 w 115558"/>
                  <a:gd name="connsiteY5" fmla="*/ 75453 h 167689"/>
                  <a:gd name="connsiteX6" fmla="*/ 69586 w 115558"/>
                  <a:gd name="connsiteY6" fmla="*/ 0 h 16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58" h="167689">
                    <a:moveTo>
                      <a:pt x="69586" y="0"/>
                    </a:moveTo>
                    <a:lnTo>
                      <a:pt x="115558" y="45973"/>
                    </a:lnTo>
                    <a:lnTo>
                      <a:pt x="86327" y="99826"/>
                    </a:lnTo>
                    <a:lnTo>
                      <a:pt x="65261" y="167689"/>
                    </a:lnTo>
                    <a:lnTo>
                      <a:pt x="0" y="167689"/>
                    </a:lnTo>
                    <a:lnTo>
                      <a:pt x="28631" y="75453"/>
                    </a:lnTo>
                    <a:lnTo>
                      <a:pt x="69586" y="0"/>
                    </a:lnTo>
                    <a:close/>
                  </a:path>
                </a:pathLst>
              </a:custGeom>
              <a:solidFill>
                <a:srgbClr val="FFCC5E">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8" name="Freeform: Shape 87">
                <a:extLst>
                  <a:ext uri="{FF2B5EF4-FFF2-40B4-BE49-F238E27FC236}">
                    <a16:creationId xmlns:a16="http://schemas.microsoft.com/office/drawing/2014/main" id="{634EF2F5-762F-EE7B-9155-35550360BFA3}"/>
                  </a:ext>
                </a:extLst>
              </p:cNvPr>
              <p:cNvSpPr/>
              <p:nvPr/>
            </p:nvSpPr>
            <p:spPr>
              <a:xfrm>
                <a:off x="6715498" y="3055124"/>
                <a:ext cx="115559" cy="167688"/>
              </a:xfrm>
              <a:custGeom>
                <a:avLst/>
                <a:gdLst>
                  <a:gd name="connsiteX0" fmla="*/ 45973 w 115559"/>
                  <a:gd name="connsiteY0" fmla="*/ 0 h 167688"/>
                  <a:gd name="connsiteX1" fmla="*/ 86927 w 115559"/>
                  <a:gd name="connsiteY1" fmla="*/ 75452 h 167688"/>
                  <a:gd name="connsiteX2" fmla="*/ 115559 w 115559"/>
                  <a:gd name="connsiteY2" fmla="*/ 167688 h 167688"/>
                  <a:gd name="connsiteX3" fmla="*/ 50295 w 115559"/>
                  <a:gd name="connsiteY3" fmla="*/ 167688 h 167688"/>
                  <a:gd name="connsiteX4" fmla="*/ 29229 w 115559"/>
                  <a:gd name="connsiteY4" fmla="*/ 99825 h 167688"/>
                  <a:gd name="connsiteX5" fmla="*/ 0 w 115559"/>
                  <a:gd name="connsiteY5" fmla="*/ 45974 h 167688"/>
                  <a:gd name="connsiteX6" fmla="*/ 45973 w 115559"/>
                  <a:gd name="connsiteY6" fmla="*/ 0 h 16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59" h="167688">
                    <a:moveTo>
                      <a:pt x="45973" y="0"/>
                    </a:moveTo>
                    <a:lnTo>
                      <a:pt x="86927" y="75452"/>
                    </a:lnTo>
                    <a:lnTo>
                      <a:pt x="115559" y="167688"/>
                    </a:lnTo>
                    <a:lnTo>
                      <a:pt x="50295" y="167688"/>
                    </a:lnTo>
                    <a:lnTo>
                      <a:pt x="29229" y="99825"/>
                    </a:lnTo>
                    <a:lnTo>
                      <a:pt x="0" y="45974"/>
                    </a:lnTo>
                    <a:lnTo>
                      <a:pt x="45973" y="0"/>
                    </a:lnTo>
                    <a:close/>
                  </a:path>
                </a:pathLst>
              </a:custGeom>
              <a:solidFill>
                <a:srgbClr val="82ADD2">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Freeform: Shape 88">
                <a:extLst>
                  <a:ext uri="{FF2B5EF4-FFF2-40B4-BE49-F238E27FC236}">
                    <a16:creationId xmlns:a16="http://schemas.microsoft.com/office/drawing/2014/main" id="{53AA72D3-22DD-6270-E35B-FF6E135AA867}"/>
                  </a:ext>
                </a:extLst>
              </p:cNvPr>
              <p:cNvSpPr/>
              <p:nvPr/>
            </p:nvSpPr>
            <p:spPr>
              <a:xfrm>
                <a:off x="5360944" y="3635189"/>
                <a:ext cx="115559" cy="167688"/>
              </a:xfrm>
              <a:custGeom>
                <a:avLst/>
                <a:gdLst>
                  <a:gd name="connsiteX0" fmla="*/ 0 w 115559"/>
                  <a:gd name="connsiteY0" fmla="*/ 0 h 167688"/>
                  <a:gd name="connsiteX1" fmla="*/ 65262 w 115559"/>
                  <a:gd name="connsiteY1" fmla="*/ 0 h 167688"/>
                  <a:gd name="connsiteX2" fmla="*/ 86327 w 115559"/>
                  <a:gd name="connsiteY2" fmla="*/ 67860 h 167688"/>
                  <a:gd name="connsiteX3" fmla="*/ 115559 w 115559"/>
                  <a:gd name="connsiteY3" fmla="*/ 121715 h 167688"/>
                  <a:gd name="connsiteX4" fmla="*/ 69586 w 115559"/>
                  <a:gd name="connsiteY4" fmla="*/ 167688 h 167688"/>
                  <a:gd name="connsiteX5" fmla="*/ 28631 w 115559"/>
                  <a:gd name="connsiteY5" fmla="*/ 92235 h 167688"/>
                  <a:gd name="connsiteX6" fmla="*/ 0 w 115559"/>
                  <a:gd name="connsiteY6" fmla="*/ 0 h 16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59" h="167688">
                    <a:moveTo>
                      <a:pt x="0" y="0"/>
                    </a:moveTo>
                    <a:lnTo>
                      <a:pt x="65262" y="0"/>
                    </a:lnTo>
                    <a:lnTo>
                      <a:pt x="86327" y="67860"/>
                    </a:lnTo>
                    <a:lnTo>
                      <a:pt x="115559" y="121715"/>
                    </a:lnTo>
                    <a:lnTo>
                      <a:pt x="69586" y="167688"/>
                    </a:lnTo>
                    <a:lnTo>
                      <a:pt x="28631" y="92235"/>
                    </a:lnTo>
                    <a:lnTo>
                      <a:pt x="0" y="0"/>
                    </a:lnTo>
                    <a:close/>
                  </a:path>
                </a:pathLst>
              </a:custGeom>
              <a:solidFill>
                <a:srgbClr val="82ADD2">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0" name="Freeform: Shape 89">
                <a:extLst>
                  <a:ext uri="{FF2B5EF4-FFF2-40B4-BE49-F238E27FC236}">
                    <a16:creationId xmlns:a16="http://schemas.microsoft.com/office/drawing/2014/main" id="{FF094A7A-3271-0480-2E32-3817B55794B1}"/>
                  </a:ext>
                </a:extLst>
              </p:cNvPr>
              <p:cNvSpPr/>
              <p:nvPr/>
            </p:nvSpPr>
            <p:spPr>
              <a:xfrm>
                <a:off x="6715497" y="3635189"/>
                <a:ext cx="115560" cy="167687"/>
              </a:xfrm>
              <a:custGeom>
                <a:avLst/>
                <a:gdLst>
                  <a:gd name="connsiteX0" fmla="*/ 50295 w 115560"/>
                  <a:gd name="connsiteY0" fmla="*/ 0 h 167687"/>
                  <a:gd name="connsiteX1" fmla="*/ 115560 w 115560"/>
                  <a:gd name="connsiteY1" fmla="*/ 0 h 167687"/>
                  <a:gd name="connsiteX2" fmla="*/ 86928 w 115560"/>
                  <a:gd name="connsiteY2" fmla="*/ 92235 h 167687"/>
                  <a:gd name="connsiteX3" fmla="*/ 45974 w 115560"/>
                  <a:gd name="connsiteY3" fmla="*/ 167687 h 167687"/>
                  <a:gd name="connsiteX4" fmla="*/ 0 w 115560"/>
                  <a:gd name="connsiteY4" fmla="*/ 121713 h 167687"/>
                  <a:gd name="connsiteX5" fmla="*/ 29230 w 115560"/>
                  <a:gd name="connsiteY5" fmla="*/ 67860 h 167687"/>
                  <a:gd name="connsiteX6" fmla="*/ 50295 w 115560"/>
                  <a:gd name="connsiteY6" fmla="*/ 0 h 167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60" h="167687">
                    <a:moveTo>
                      <a:pt x="50295" y="0"/>
                    </a:moveTo>
                    <a:lnTo>
                      <a:pt x="115560" y="0"/>
                    </a:lnTo>
                    <a:lnTo>
                      <a:pt x="86928" y="92235"/>
                    </a:lnTo>
                    <a:lnTo>
                      <a:pt x="45974" y="167687"/>
                    </a:lnTo>
                    <a:lnTo>
                      <a:pt x="0" y="121713"/>
                    </a:lnTo>
                    <a:lnTo>
                      <a:pt x="29230" y="67860"/>
                    </a:lnTo>
                    <a:lnTo>
                      <a:pt x="50295" y="0"/>
                    </a:lnTo>
                    <a:close/>
                  </a:path>
                </a:pathLst>
              </a:custGeom>
              <a:solidFill>
                <a:srgbClr val="FFCC4C">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Freeform: Shape 90">
                <a:extLst>
                  <a:ext uri="{FF2B5EF4-FFF2-40B4-BE49-F238E27FC236}">
                    <a16:creationId xmlns:a16="http://schemas.microsoft.com/office/drawing/2014/main" id="{4DD385D9-487B-E565-BDA0-DC576A3EB428}"/>
                  </a:ext>
                </a:extLst>
              </p:cNvPr>
              <p:cNvSpPr/>
              <p:nvPr/>
            </p:nvSpPr>
            <p:spPr>
              <a:xfrm>
                <a:off x="6302189" y="4048496"/>
                <a:ext cx="167688" cy="115560"/>
              </a:xfrm>
              <a:custGeom>
                <a:avLst/>
                <a:gdLst>
                  <a:gd name="connsiteX0" fmla="*/ 121713 w 167688"/>
                  <a:gd name="connsiteY0" fmla="*/ 0 h 115560"/>
                  <a:gd name="connsiteX1" fmla="*/ 167688 w 167688"/>
                  <a:gd name="connsiteY1" fmla="*/ 45975 h 115560"/>
                  <a:gd name="connsiteX2" fmla="*/ 92235 w 167688"/>
                  <a:gd name="connsiteY2" fmla="*/ 86929 h 115560"/>
                  <a:gd name="connsiteX3" fmla="*/ 0 w 167688"/>
                  <a:gd name="connsiteY3" fmla="*/ 115560 h 115560"/>
                  <a:gd name="connsiteX4" fmla="*/ 0 w 167688"/>
                  <a:gd name="connsiteY4" fmla="*/ 50296 h 115560"/>
                  <a:gd name="connsiteX5" fmla="*/ 67860 w 167688"/>
                  <a:gd name="connsiteY5" fmla="*/ 29231 h 115560"/>
                  <a:gd name="connsiteX6" fmla="*/ 121713 w 167688"/>
                  <a:gd name="connsiteY6" fmla="*/ 0 h 11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688" h="115560">
                    <a:moveTo>
                      <a:pt x="121713" y="0"/>
                    </a:moveTo>
                    <a:lnTo>
                      <a:pt x="167688" y="45975"/>
                    </a:lnTo>
                    <a:lnTo>
                      <a:pt x="92235" y="86929"/>
                    </a:lnTo>
                    <a:lnTo>
                      <a:pt x="0" y="115560"/>
                    </a:lnTo>
                    <a:lnTo>
                      <a:pt x="0" y="50296"/>
                    </a:lnTo>
                    <a:lnTo>
                      <a:pt x="67860" y="29231"/>
                    </a:lnTo>
                    <a:lnTo>
                      <a:pt x="121713" y="0"/>
                    </a:lnTo>
                    <a:close/>
                  </a:path>
                </a:pathLst>
              </a:custGeom>
              <a:solidFill>
                <a:srgbClr val="3E7AAC">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2" name="Freeform: Shape 91">
                <a:extLst>
                  <a:ext uri="{FF2B5EF4-FFF2-40B4-BE49-F238E27FC236}">
                    <a16:creationId xmlns:a16="http://schemas.microsoft.com/office/drawing/2014/main" id="{B9311144-FE15-E325-BD64-BE3345EE32EC}"/>
                  </a:ext>
                </a:extLst>
              </p:cNvPr>
              <p:cNvSpPr/>
              <p:nvPr/>
            </p:nvSpPr>
            <p:spPr>
              <a:xfrm>
                <a:off x="5722125" y="4048498"/>
                <a:ext cx="167687" cy="115559"/>
              </a:xfrm>
              <a:custGeom>
                <a:avLst/>
                <a:gdLst>
                  <a:gd name="connsiteX0" fmla="*/ 45973 w 167687"/>
                  <a:gd name="connsiteY0" fmla="*/ 0 h 115559"/>
                  <a:gd name="connsiteX1" fmla="*/ 99824 w 167687"/>
                  <a:gd name="connsiteY1" fmla="*/ 29229 h 115559"/>
                  <a:gd name="connsiteX2" fmla="*/ 167687 w 167687"/>
                  <a:gd name="connsiteY2" fmla="*/ 50295 h 115559"/>
                  <a:gd name="connsiteX3" fmla="*/ 167687 w 167687"/>
                  <a:gd name="connsiteY3" fmla="*/ 115559 h 115559"/>
                  <a:gd name="connsiteX4" fmla="*/ 75451 w 167687"/>
                  <a:gd name="connsiteY4" fmla="*/ 86927 h 115559"/>
                  <a:gd name="connsiteX5" fmla="*/ 0 w 167687"/>
                  <a:gd name="connsiteY5" fmla="*/ 45973 h 115559"/>
                  <a:gd name="connsiteX6" fmla="*/ 45973 w 167687"/>
                  <a:gd name="connsiteY6" fmla="*/ 0 h 115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687" h="115559">
                    <a:moveTo>
                      <a:pt x="45973" y="0"/>
                    </a:moveTo>
                    <a:lnTo>
                      <a:pt x="99824" y="29229"/>
                    </a:lnTo>
                    <a:lnTo>
                      <a:pt x="167687" y="50295"/>
                    </a:lnTo>
                    <a:lnTo>
                      <a:pt x="167687" y="115559"/>
                    </a:lnTo>
                    <a:lnTo>
                      <a:pt x="75451" y="86927"/>
                    </a:lnTo>
                    <a:lnTo>
                      <a:pt x="0" y="45973"/>
                    </a:lnTo>
                    <a:lnTo>
                      <a:pt x="45973" y="0"/>
                    </a:lnTo>
                    <a:close/>
                  </a:path>
                </a:pathLst>
              </a:custGeom>
              <a:solidFill>
                <a:srgbClr val="004782">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896421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1000"/>
                                        <p:tgtEl>
                                          <p:spTgt spid="70"/>
                                        </p:tgtEl>
                                      </p:cBhvr>
                                    </p:animEffect>
                                    <p:anim calcmode="lin" valueType="num">
                                      <p:cBhvr>
                                        <p:cTn id="13" dur="1000" fill="hold"/>
                                        <p:tgtEl>
                                          <p:spTgt spid="70"/>
                                        </p:tgtEl>
                                        <p:attrNameLst>
                                          <p:attrName>ppt_x</p:attrName>
                                        </p:attrNameLst>
                                      </p:cBhvr>
                                      <p:tavLst>
                                        <p:tav tm="0">
                                          <p:val>
                                            <p:strVal val="#ppt_x"/>
                                          </p:val>
                                        </p:tav>
                                        <p:tav tm="100000">
                                          <p:val>
                                            <p:strVal val="#ppt_x"/>
                                          </p:val>
                                        </p:tav>
                                      </p:tavLst>
                                    </p:anim>
                                    <p:anim calcmode="lin" valueType="num">
                                      <p:cBhvr>
                                        <p:cTn id="14"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1000"/>
                                        <p:tgtEl>
                                          <p:spTgt spid="66"/>
                                        </p:tgtEl>
                                      </p:cBhvr>
                                    </p:animEffect>
                                    <p:anim calcmode="lin" valueType="num">
                                      <p:cBhvr>
                                        <p:cTn id="20" dur="1000" fill="hold"/>
                                        <p:tgtEl>
                                          <p:spTgt spid="66"/>
                                        </p:tgtEl>
                                        <p:attrNameLst>
                                          <p:attrName>ppt_x</p:attrName>
                                        </p:attrNameLst>
                                      </p:cBhvr>
                                      <p:tavLst>
                                        <p:tav tm="0">
                                          <p:val>
                                            <p:strVal val="#ppt_x"/>
                                          </p:val>
                                        </p:tav>
                                        <p:tav tm="100000">
                                          <p:val>
                                            <p:strVal val="#ppt_x"/>
                                          </p:val>
                                        </p:tav>
                                      </p:tavLst>
                                    </p:anim>
                                    <p:anim calcmode="lin" valueType="num">
                                      <p:cBhvr>
                                        <p:cTn id="21"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1000"/>
                                        <p:tgtEl>
                                          <p:spTgt spid="62"/>
                                        </p:tgtEl>
                                      </p:cBhvr>
                                    </p:animEffect>
                                    <p:anim calcmode="lin" valueType="num">
                                      <p:cBhvr>
                                        <p:cTn id="27" dur="1000" fill="hold"/>
                                        <p:tgtEl>
                                          <p:spTgt spid="62"/>
                                        </p:tgtEl>
                                        <p:attrNameLst>
                                          <p:attrName>ppt_x</p:attrName>
                                        </p:attrNameLst>
                                      </p:cBhvr>
                                      <p:tavLst>
                                        <p:tav tm="0">
                                          <p:val>
                                            <p:strVal val="#ppt_x"/>
                                          </p:val>
                                        </p:tav>
                                        <p:tav tm="100000">
                                          <p:val>
                                            <p:strVal val="#ppt_x"/>
                                          </p:val>
                                        </p:tav>
                                      </p:tavLst>
                                    </p:anim>
                                    <p:anim calcmode="lin" valueType="num">
                                      <p:cBhvr>
                                        <p:cTn id="28"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1000"/>
                                        <p:tgtEl>
                                          <p:spTgt spid="58"/>
                                        </p:tgtEl>
                                      </p:cBhvr>
                                    </p:animEffect>
                                    <p:anim calcmode="lin" valueType="num">
                                      <p:cBhvr>
                                        <p:cTn id="34" dur="1000" fill="hold"/>
                                        <p:tgtEl>
                                          <p:spTgt spid="58"/>
                                        </p:tgtEl>
                                        <p:attrNameLst>
                                          <p:attrName>ppt_x</p:attrName>
                                        </p:attrNameLst>
                                      </p:cBhvr>
                                      <p:tavLst>
                                        <p:tav tm="0">
                                          <p:val>
                                            <p:strVal val="#ppt_x"/>
                                          </p:val>
                                        </p:tav>
                                        <p:tav tm="100000">
                                          <p:val>
                                            <p:strVal val="#ppt_x"/>
                                          </p:val>
                                        </p:tav>
                                      </p:tavLst>
                                    </p:anim>
                                    <p:anim calcmode="lin" valueType="num">
                                      <p:cBhvr>
                                        <p:cTn id="35"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1000"/>
                                        <p:tgtEl>
                                          <p:spTgt spid="54"/>
                                        </p:tgtEl>
                                      </p:cBhvr>
                                    </p:animEffect>
                                    <p:anim calcmode="lin" valueType="num">
                                      <p:cBhvr>
                                        <p:cTn id="41" dur="1000" fill="hold"/>
                                        <p:tgtEl>
                                          <p:spTgt spid="54"/>
                                        </p:tgtEl>
                                        <p:attrNameLst>
                                          <p:attrName>ppt_x</p:attrName>
                                        </p:attrNameLst>
                                      </p:cBhvr>
                                      <p:tavLst>
                                        <p:tav tm="0">
                                          <p:val>
                                            <p:strVal val="#ppt_x"/>
                                          </p:val>
                                        </p:tav>
                                        <p:tav tm="100000">
                                          <p:val>
                                            <p:strVal val="#ppt_x"/>
                                          </p:val>
                                        </p:tav>
                                      </p:tavLst>
                                    </p:anim>
                                    <p:anim calcmode="lin" valueType="num">
                                      <p:cBhvr>
                                        <p:cTn id="42"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000"/>
                                        <p:tgtEl>
                                          <p:spTgt spid="46"/>
                                        </p:tgtEl>
                                      </p:cBhvr>
                                    </p:animEffect>
                                    <p:anim calcmode="lin" valueType="num">
                                      <p:cBhvr>
                                        <p:cTn id="48" dur="1000" fill="hold"/>
                                        <p:tgtEl>
                                          <p:spTgt spid="46"/>
                                        </p:tgtEl>
                                        <p:attrNameLst>
                                          <p:attrName>ppt_x</p:attrName>
                                        </p:attrNameLst>
                                      </p:cBhvr>
                                      <p:tavLst>
                                        <p:tav tm="0">
                                          <p:val>
                                            <p:strVal val="#ppt_x"/>
                                          </p:val>
                                        </p:tav>
                                        <p:tav tm="100000">
                                          <p:val>
                                            <p:strVal val="#ppt_x"/>
                                          </p:val>
                                        </p:tav>
                                      </p:tavLst>
                                    </p:anim>
                                    <p:anim calcmode="lin" valueType="num">
                                      <p:cBhvr>
                                        <p:cTn id="4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1000"/>
                                        <p:tgtEl>
                                          <p:spTgt spid="42"/>
                                        </p:tgtEl>
                                      </p:cBhvr>
                                    </p:animEffect>
                                    <p:anim calcmode="lin" valueType="num">
                                      <p:cBhvr>
                                        <p:cTn id="62" dur="1000" fill="hold"/>
                                        <p:tgtEl>
                                          <p:spTgt spid="42"/>
                                        </p:tgtEl>
                                        <p:attrNameLst>
                                          <p:attrName>ppt_x</p:attrName>
                                        </p:attrNameLst>
                                      </p:cBhvr>
                                      <p:tavLst>
                                        <p:tav tm="0">
                                          <p:val>
                                            <p:strVal val="#ppt_x"/>
                                          </p:val>
                                        </p:tav>
                                        <p:tav tm="100000">
                                          <p:val>
                                            <p:strVal val="#ppt_x"/>
                                          </p:val>
                                        </p:tav>
                                      </p:tavLst>
                                    </p:anim>
                                    <p:anim calcmode="lin" valueType="num">
                                      <p:cBhvr>
                                        <p:cTn id="6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8" name="TextBox 17">
            <a:extLst>
              <a:ext uri="{FF2B5EF4-FFF2-40B4-BE49-F238E27FC236}">
                <a16:creationId xmlns:a16="http://schemas.microsoft.com/office/drawing/2014/main" id="{79D9DFBF-E79D-9533-6B12-6367592A5EB7}"/>
              </a:ext>
            </a:extLst>
          </p:cNvPr>
          <p:cNvSpPr txBox="1"/>
          <p:nvPr/>
        </p:nvSpPr>
        <p:spPr>
          <a:xfrm>
            <a:off x="3507253" y="2417718"/>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بعد رحلة تدريبية مليئة بالمعرفة والتطبيقات العملية، نختتم اليوم برنامجنا التدريبي "مهارات التخطيط والمتابعة وتحسين نتائج العمل". </a:t>
            </a:r>
            <a:endParaRPr lang="en-US" sz="2800" dirty="0">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id="{D3DE080B-1D16-7FC0-56D7-943EA8B56329}"/>
              </a:ext>
            </a:extLst>
          </p:cNvPr>
          <p:cNvSpPr txBox="1"/>
          <p:nvPr/>
        </p:nvSpPr>
        <p:spPr>
          <a:xfrm>
            <a:off x="3514502" y="3972066"/>
            <a:ext cx="8218582" cy="2623795"/>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لقد تعرفنا معاً على المفاهيم الأساسية للتخطيط الفعّال وكيفية متابعة التقدم باستمرار من خلال الأدوات والوسائل الحديثة لضمان تحقيق الأهداف المرجوّة. كما استعرضنا استراتيجيات تحسين الأداء وكيفية التعامل مع الانحرافات عن الخطة لضمان تحقيق أفضل النتائج.</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1505594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8" name="TextBox 17">
            <a:extLst>
              <a:ext uri="{FF2B5EF4-FFF2-40B4-BE49-F238E27FC236}">
                <a16:creationId xmlns:a16="http://schemas.microsoft.com/office/drawing/2014/main" id="{79D9DFBF-E79D-9533-6B12-6367592A5EB7}"/>
              </a:ext>
            </a:extLst>
          </p:cNvPr>
          <p:cNvSpPr txBox="1"/>
          <p:nvPr/>
        </p:nvSpPr>
        <p:spPr>
          <a:xfrm>
            <a:off x="4181699" y="2744638"/>
            <a:ext cx="7598950" cy="2623795"/>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latin typeface="Adobe Arabic" panose="02040503050201020203" pitchFamily="18" charset="-78"/>
                <a:cs typeface="Adobe Arabic" panose="02040503050201020203" pitchFamily="18" charset="-78"/>
              </a:rPr>
              <a:t>لقد كان تفاعلكم ومشاركتكم القيّمة على مدار هذا البرنامج هو العامل الأساسي في نجاحه. نأمل أن تكونوا قد اكتسبتم المهارات والأدوات التي تمكنكم من تطبيق ما تعلمتموه في عملكم اليومي، بما يسهم في تعزيز كفاءتكم وتحقيق أهدافكم العملية والمهنية.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657494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8" name="TextBox 17">
            <a:extLst>
              <a:ext uri="{FF2B5EF4-FFF2-40B4-BE49-F238E27FC236}">
                <a16:creationId xmlns:a16="http://schemas.microsoft.com/office/drawing/2014/main" id="{79D9DFBF-E79D-9533-6B12-6367592A5EB7}"/>
              </a:ext>
            </a:extLst>
          </p:cNvPr>
          <p:cNvSpPr txBox="1"/>
          <p:nvPr/>
        </p:nvSpPr>
        <p:spPr>
          <a:xfrm>
            <a:off x="3507253" y="2048417"/>
            <a:ext cx="8218582" cy="2080057"/>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ومن  أبرز التوصيات التي نود تقديمها لكم بناءً على ما تعلماه سويةً:</a:t>
            </a:r>
            <a:endParaRPr lang="en-US" sz="2800" dirty="0">
              <a:latin typeface="Adobe Arabic" panose="02040503050201020203" pitchFamily="18" charset="-78"/>
              <a:cs typeface="Adobe Arabic" panose="02040503050201020203" pitchFamily="18" charset="-78"/>
            </a:endParaRPr>
          </a:p>
          <a:p>
            <a:pPr lvl="1" indent="-457200" algn="r" rtl="1">
              <a:lnSpc>
                <a:spcPct val="150000"/>
              </a:lnSpc>
              <a:spcAft>
                <a:spcPts val="800"/>
              </a:spcAft>
              <a:buSzPct val="130000"/>
              <a:buBlip>
                <a:blip r:embed="rId4"/>
              </a:buBlip>
            </a:pPr>
            <a:r>
              <a:rPr lang="ar-SA" sz="2800" dirty="0">
                <a:solidFill>
                  <a:srgbClr val="C00000"/>
                </a:solidFill>
                <a:latin typeface="Adobe Arabic" panose="02040503050201020203" pitchFamily="18" charset="-78"/>
                <a:cs typeface="Adobe Arabic" panose="02040503050201020203" pitchFamily="18" charset="-78"/>
              </a:rPr>
              <a:t> استمرار التقييم والتحسين: </a:t>
            </a:r>
            <a:r>
              <a:rPr lang="ar-SA" sz="2800" dirty="0">
                <a:latin typeface="Adobe Arabic" panose="02040503050201020203" pitchFamily="18" charset="-78"/>
                <a:cs typeface="Adobe Arabic" panose="02040503050201020203" pitchFamily="18" charset="-78"/>
              </a:rPr>
              <a:t>يجب أن يكون التخطيط عملية مستمرة تتضمن التقييم الدوري والمرونة في التعديل عند الضرورة.</a:t>
            </a:r>
            <a:endParaRPr lang="en-US" sz="2800" dirty="0">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id="{E7B2FACC-68F5-508C-8BF0-996E274386C0}"/>
              </a:ext>
            </a:extLst>
          </p:cNvPr>
          <p:cNvSpPr txBox="1"/>
          <p:nvPr/>
        </p:nvSpPr>
        <p:spPr>
          <a:xfrm>
            <a:off x="3507253" y="4158430"/>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 </a:t>
            </a:r>
            <a:r>
              <a:rPr lang="ar-SA" sz="2800" dirty="0">
                <a:solidFill>
                  <a:srgbClr val="C00000"/>
                </a:solidFill>
                <a:latin typeface="Adobe Arabic" panose="02040503050201020203" pitchFamily="18" charset="-78"/>
                <a:cs typeface="Adobe Arabic" panose="02040503050201020203" pitchFamily="18" charset="-78"/>
              </a:rPr>
              <a:t>استخدام التكنولوجيا: </a:t>
            </a:r>
            <a:r>
              <a:rPr lang="ar-SA" sz="2800" dirty="0">
                <a:latin typeface="Adobe Arabic" panose="02040503050201020203" pitchFamily="18" charset="-78"/>
                <a:cs typeface="Adobe Arabic" panose="02040503050201020203" pitchFamily="18" charset="-78"/>
              </a:rPr>
              <a:t>اعتمدوا على الأدوات الحديثة لإدارة المشاريع والمتابعة، مثل برامج إدارة المشاريع ولوحات الأداء لتحسين الكفاءة.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8052654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8" name="TextBox 17">
            <a:extLst>
              <a:ext uri="{FF2B5EF4-FFF2-40B4-BE49-F238E27FC236}">
                <a16:creationId xmlns:a16="http://schemas.microsoft.com/office/drawing/2014/main" id="{79D9DFBF-E79D-9533-6B12-6367592A5EB7}"/>
              </a:ext>
            </a:extLst>
          </p:cNvPr>
          <p:cNvSpPr txBox="1"/>
          <p:nvPr/>
        </p:nvSpPr>
        <p:spPr>
          <a:xfrm>
            <a:off x="3507253" y="3648617"/>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C00000"/>
                </a:solidFill>
                <a:latin typeface="Adobe Arabic" panose="02040503050201020203" pitchFamily="18" charset="-78"/>
                <a:cs typeface="Adobe Arabic" panose="02040503050201020203" pitchFamily="18" charset="-78"/>
              </a:rPr>
              <a:t>التعلّم المستمر: </a:t>
            </a:r>
            <a:r>
              <a:rPr lang="ar-SA" sz="2800" dirty="0">
                <a:latin typeface="Adobe Arabic" panose="02040503050201020203" pitchFamily="18" charset="-78"/>
                <a:cs typeface="Adobe Arabic" panose="02040503050201020203" pitchFamily="18" charset="-78"/>
              </a:rPr>
              <a:t>اعتبروا كل مشروع فرصة للتعلم والتحسين، واستفيدوا من التجارب السابقة لتفادي الأخطاء وتحقيق أفضل النتائج في المستقبل.</a:t>
            </a:r>
            <a:endParaRPr lang="en-US" sz="2800" dirty="0">
              <a:latin typeface="Adobe Arabic" panose="02040503050201020203" pitchFamily="18" charset="-78"/>
              <a:cs typeface="Adobe Arabic" panose="02040503050201020203" pitchFamily="18" charset="-78"/>
            </a:endParaRPr>
          </a:p>
        </p:txBody>
      </p:sp>
      <p:sp>
        <p:nvSpPr>
          <p:cNvPr id="17" name="TextBox 16">
            <a:extLst>
              <a:ext uri="{FF2B5EF4-FFF2-40B4-BE49-F238E27FC236}">
                <a16:creationId xmlns:a16="http://schemas.microsoft.com/office/drawing/2014/main" id="{DF2FBBA6-6BDF-FF29-9FF1-59CC256C86C0}"/>
              </a:ext>
            </a:extLst>
          </p:cNvPr>
          <p:cNvSpPr txBox="1"/>
          <p:nvPr/>
        </p:nvSpPr>
        <p:spPr>
          <a:xfrm>
            <a:off x="3507253" y="2269873"/>
            <a:ext cx="8218582" cy="1331134"/>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C00000"/>
                </a:solidFill>
                <a:latin typeface="Adobe Arabic" panose="02040503050201020203" pitchFamily="18" charset="-78"/>
                <a:cs typeface="Adobe Arabic" panose="02040503050201020203" pitchFamily="18" charset="-78"/>
              </a:rPr>
              <a:t> التواصل الفعّال: </a:t>
            </a:r>
            <a:r>
              <a:rPr lang="ar-SA" sz="2800" dirty="0">
                <a:latin typeface="Adobe Arabic" panose="02040503050201020203" pitchFamily="18" charset="-78"/>
                <a:cs typeface="Adobe Arabic" panose="02040503050201020203" pitchFamily="18" charset="-78"/>
              </a:rPr>
              <a:t>تأكدوا من أن جميع الأطراف المعنية على علم بالتقدم المحرز، وتواصلوا بشكل دوري لتفادي أي انحرافات مبكرة.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4852298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DF2FBBA6-6BDF-FF29-9FF1-59CC256C86C0}"/>
              </a:ext>
            </a:extLst>
          </p:cNvPr>
          <p:cNvSpPr txBox="1"/>
          <p:nvPr/>
        </p:nvSpPr>
        <p:spPr>
          <a:xfrm>
            <a:off x="3507253" y="2269873"/>
            <a:ext cx="8218582" cy="2623795"/>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solidFill>
                  <a:srgbClr val="C00000"/>
                </a:solidFill>
                <a:latin typeface="Adobe Arabic" panose="02040503050201020203" pitchFamily="18" charset="-78"/>
                <a:cs typeface="Adobe Arabic" panose="02040503050201020203" pitchFamily="18" charset="-78"/>
              </a:rPr>
              <a:t>في الختام</a:t>
            </a:r>
            <a:r>
              <a:rPr lang="ar-SA" sz="2800" dirty="0">
                <a:latin typeface="Adobe Arabic" panose="02040503050201020203" pitchFamily="18" charset="-78"/>
                <a:cs typeface="Adobe Arabic" panose="02040503050201020203" pitchFamily="18" charset="-78"/>
              </a:rPr>
              <a:t>، نشكر كل واحد منكم على التزامه ومشاركته الفعّالة طوال البرنامج. إن تفاعلكم وأسئلتكم القيّمة ساهمت في إثراء المحتوى وتعزيز الجو التدريبي. نأمل أن يكون هذا البرنامج قد أضاف لكم الفائدة المرجوة، ونتطلع لرؤية تطبيقاتكم الناجحة للمهارات التي اكتسبتموها. </a:t>
            </a:r>
            <a:endParaRPr lang="en-US" sz="2800" dirty="0">
              <a:latin typeface="Adobe Arabic" panose="02040503050201020203" pitchFamily="18" charset="-78"/>
              <a:cs typeface="Adobe Arabic" panose="02040503050201020203" pitchFamily="18" charset="-78"/>
            </a:endParaRPr>
          </a:p>
        </p:txBody>
      </p:sp>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8" name="TextBox 17">
            <a:extLst>
              <a:ext uri="{FF2B5EF4-FFF2-40B4-BE49-F238E27FC236}">
                <a16:creationId xmlns:a16="http://schemas.microsoft.com/office/drawing/2014/main" id="{79D9DFBF-E79D-9533-6B12-6367592A5EB7}"/>
              </a:ext>
            </a:extLst>
          </p:cNvPr>
          <p:cNvSpPr txBox="1"/>
          <p:nvPr/>
        </p:nvSpPr>
        <p:spPr>
          <a:xfrm>
            <a:off x="4506685" y="5002577"/>
            <a:ext cx="7219149" cy="1331134"/>
          </a:xfrm>
          <a:prstGeom prst="rect">
            <a:avLst/>
          </a:prstGeom>
          <a:noFill/>
        </p:spPr>
        <p:txBody>
          <a:bodyPr wrap="square">
            <a:spAutoFit/>
          </a:bodyPr>
          <a:lstStyle/>
          <a:p>
            <a:pPr lvl="1" indent="-457200" algn="r" rtl="1">
              <a:lnSpc>
                <a:spcPct val="150000"/>
              </a:lnSpc>
              <a:spcAft>
                <a:spcPts val="800"/>
              </a:spcAft>
              <a:buSzPct val="130000"/>
              <a:buBlip>
                <a:blip r:embed="rId3"/>
              </a:buBlip>
            </a:pPr>
            <a:r>
              <a:rPr lang="ar-SA" sz="2800" dirty="0">
                <a:latin typeface="Adobe Arabic" panose="02040503050201020203" pitchFamily="18" charset="-78"/>
                <a:cs typeface="Adobe Arabic" panose="02040503050201020203" pitchFamily="18" charset="-78"/>
              </a:rPr>
              <a:t>نتمنى لكم كل التوفيق والنجاح في مسيرتكم المهنية، ونتطلع إلى اللقاء بكم في برامج تدريبية مستقبلية. شكراً لكم!</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40166470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FE2732A5-4CEB-1A2D-8715-FA68CE5C73E3}"/>
              </a:ext>
            </a:extLst>
          </p:cNvPr>
          <p:cNvSpPr txBox="1"/>
          <p:nvPr/>
        </p:nvSpPr>
        <p:spPr>
          <a:xfrm>
            <a:off x="3085170" y="2875002"/>
            <a:ext cx="6021659" cy="1107996"/>
          </a:xfrm>
          <a:prstGeom prst="rect">
            <a:avLst/>
          </a:prstGeom>
          <a:noFill/>
        </p:spPr>
        <p:txBody>
          <a:bodyPr wrap="square" rtlCol="0">
            <a:spAutoFit/>
          </a:bodyPr>
          <a:lstStyle/>
          <a:p>
            <a:pPr algn="ctr"/>
            <a:r>
              <a:rPr lang="ar-SA" sz="6600" b="1" dirty="0">
                <a:solidFill>
                  <a:schemeClr val="bg1"/>
                </a:solidFill>
                <a:latin typeface="Sakkal Majalla" panose="02000000000000000000" pitchFamily="2" charset="-78"/>
                <a:cs typeface="Sakkal Majalla" panose="02000000000000000000" pitchFamily="2" charset="-78"/>
              </a:rPr>
              <a:t>تمت بعون الله تعالى</a:t>
            </a:r>
            <a:endParaRPr lang="en-US" sz="6600" b="1" dirty="0">
              <a:solidFill>
                <a:schemeClr val="bg1"/>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802692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عدم التركيز والتشتت. يصعب العمل بشكل منسق دون خطة واهداف واضحة</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677978" y="3496429"/>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تضييع الموارد. قد يتم إنفاق الوقت والجهد والمال على أشياء غير مخطط لها</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77978" y="4777961"/>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عدم القدرة على قياس الأداء ومعرفة ما إذا كان المشروع يسير في الاتجاه الصحيح</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8150482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341418" y="2157875"/>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عدم التقدم يصعب تحقيق النتائج والأهداف بدون خطة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781258" y="2912303"/>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فقدان الركيزة والاتجاه. قد يتغير اتجاه المشروع أو المؤسسة باستمرار دون خطة ثابتة</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id="{9ABF7D66-35A0-3030-A4C0-06721FD8F164}"/>
              </a:ext>
            </a:extLst>
          </p:cNvPr>
          <p:cNvSpPr txBox="1"/>
          <p:nvPr/>
        </p:nvSpPr>
        <p:spPr>
          <a:xfrm>
            <a:off x="4341418" y="4313062"/>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ضعف الإنتاجية. عادة ما تكون الإنتاجية أقل بدون خطة واضحة</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E73C2226-0114-02A0-9AB4-4F9F76F38720}"/>
              </a:ext>
            </a:extLst>
          </p:cNvPr>
          <p:cNvSpPr txBox="1"/>
          <p:nvPr/>
        </p:nvSpPr>
        <p:spPr>
          <a:xfrm>
            <a:off x="4781258" y="5067491"/>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عدم الرضا بين العاملين. قد يشعر العاملون بعدم الاستقرار وضعف الإدارة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0553908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الخصائص الأساسية للتخطيط الفعّال</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5A1C7E07-AC40-FBC6-D32A-4F550D891EC4}"/>
              </a:ext>
            </a:extLst>
          </p:cNvPr>
          <p:cNvGrpSpPr/>
          <p:nvPr/>
        </p:nvGrpSpPr>
        <p:grpSpPr>
          <a:xfrm>
            <a:off x="8267090" y="2904947"/>
            <a:ext cx="2290832" cy="2034540"/>
            <a:chOff x="8806590" y="668552"/>
            <a:chExt cx="2290832" cy="2034540"/>
          </a:xfrm>
        </p:grpSpPr>
        <p:grpSp>
          <p:nvGrpSpPr>
            <p:cNvPr id="37" name="Group 36">
              <a:extLst>
                <a:ext uri="{FF2B5EF4-FFF2-40B4-BE49-F238E27FC236}">
                  <a16:creationId xmlns:a16="http://schemas.microsoft.com/office/drawing/2014/main" id="{D56AEF6B-3EFC-E242-563F-00DD4A221441}"/>
                </a:ext>
              </a:extLst>
            </p:cNvPr>
            <p:cNvGrpSpPr/>
            <p:nvPr/>
          </p:nvGrpSpPr>
          <p:grpSpPr>
            <a:xfrm>
              <a:off x="8806590" y="668552"/>
              <a:ext cx="2290832" cy="2034540"/>
              <a:chOff x="8806590" y="668552"/>
              <a:chExt cx="2290832" cy="2034540"/>
            </a:xfrm>
          </p:grpSpPr>
          <p:sp>
            <p:nvSpPr>
              <p:cNvPr id="39" name="Shape">
                <a:extLst>
                  <a:ext uri="{FF2B5EF4-FFF2-40B4-BE49-F238E27FC236}">
                    <a16:creationId xmlns:a16="http://schemas.microsoft.com/office/drawing/2014/main" id="{25357C68-F90E-F8F9-A66A-F434BBA4CA86}"/>
                  </a:ext>
                </a:extLst>
              </p:cNvPr>
              <p:cNvSpPr/>
              <p:nvPr/>
            </p:nvSpPr>
            <p:spPr>
              <a:xfrm>
                <a:off x="8806590" y="668552"/>
                <a:ext cx="2290832" cy="2034540"/>
              </a:xfrm>
              <a:custGeom>
                <a:avLst/>
                <a:gdLst/>
                <a:ahLst/>
                <a:cxnLst>
                  <a:cxn ang="0">
                    <a:pos x="wd2" y="hd2"/>
                  </a:cxn>
                  <a:cxn ang="5400000">
                    <a:pos x="wd2" y="hd2"/>
                  </a:cxn>
                  <a:cxn ang="10800000">
                    <a:pos x="wd2" y="hd2"/>
                  </a:cxn>
                  <a:cxn ang="16200000">
                    <a:pos x="wd2" y="hd2"/>
                  </a:cxn>
                </a:cxnLst>
                <a:rect l="0" t="0" r="r" b="b"/>
                <a:pathLst>
                  <a:path w="21600" h="21600" extrusionOk="0">
                    <a:moveTo>
                      <a:pt x="14425" y="13479"/>
                    </a:moveTo>
                    <a:cubicBezTo>
                      <a:pt x="14425" y="9000"/>
                      <a:pt x="11190" y="5358"/>
                      <a:pt x="7212" y="5358"/>
                    </a:cubicBezTo>
                    <a:cubicBezTo>
                      <a:pt x="6841" y="5358"/>
                      <a:pt x="6506" y="5400"/>
                      <a:pt x="6134" y="5442"/>
                    </a:cubicBezTo>
                    <a:cubicBezTo>
                      <a:pt x="6395" y="4898"/>
                      <a:pt x="6543" y="4312"/>
                      <a:pt x="6543" y="3684"/>
                    </a:cubicBezTo>
                    <a:cubicBezTo>
                      <a:pt x="6543" y="1633"/>
                      <a:pt x="5093" y="0"/>
                      <a:pt x="3272" y="0"/>
                    </a:cubicBezTo>
                    <a:cubicBezTo>
                      <a:pt x="1450" y="0"/>
                      <a:pt x="0" y="1633"/>
                      <a:pt x="0" y="3684"/>
                    </a:cubicBezTo>
                    <a:cubicBezTo>
                      <a:pt x="0" y="5442"/>
                      <a:pt x="1078" y="6907"/>
                      <a:pt x="2565" y="7284"/>
                    </a:cubicBezTo>
                    <a:cubicBezTo>
                      <a:pt x="1004" y="8791"/>
                      <a:pt x="0" y="10967"/>
                      <a:pt x="0" y="13479"/>
                    </a:cubicBezTo>
                    <a:cubicBezTo>
                      <a:pt x="0" y="17958"/>
                      <a:pt x="3234" y="21600"/>
                      <a:pt x="7212" y="21600"/>
                    </a:cubicBezTo>
                    <a:lnTo>
                      <a:pt x="21600" y="21600"/>
                    </a:lnTo>
                    <a:cubicBezTo>
                      <a:pt x="17622" y="21600"/>
                      <a:pt x="14425" y="17958"/>
                      <a:pt x="14425" y="13479"/>
                    </a:cubicBezTo>
                    <a:close/>
                    <a:moveTo>
                      <a:pt x="892" y="3726"/>
                    </a:moveTo>
                    <a:cubicBezTo>
                      <a:pt x="892" y="2219"/>
                      <a:pt x="1971" y="1005"/>
                      <a:pt x="3309" y="1005"/>
                    </a:cubicBezTo>
                    <a:cubicBezTo>
                      <a:pt x="4647" y="1005"/>
                      <a:pt x="5725" y="2219"/>
                      <a:pt x="5725" y="3726"/>
                    </a:cubicBezTo>
                    <a:cubicBezTo>
                      <a:pt x="5725" y="5233"/>
                      <a:pt x="4647" y="6447"/>
                      <a:pt x="3309" y="6447"/>
                    </a:cubicBezTo>
                    <a:cubicBezTo>
                      <a:pt x="1971" y="6447"/>
                      <a:pt x="892" y="5191"/>
                      <a:pt x="892" y="3726"/>
                    </a:cubicBezTo>
                    <a:close/>
                    <a:moveTo>
                      <a:pt x="7212" y="20260"/>
                    </a:moveTo>
                    <a:cubicBezTo>
                      <a:pt x="3904" y="20260"/>
                      <a:pt x="1190" y="17205"/>
                      <a:pt x="1190" y="13479"/>
                    </a:cubicBezTo>
                    <a:cubicBezTo>
                      <a:pt x="1190" y="9753"/>
                      <a:pt x="3904" y="6698"/>
                      <a:pt x="7212" y="6698"/>
                    </a:cubicBezTo>
                    <a:cubicBezTo>
                      <a:pt x="10521" y="6698"/>
                      <a:pt x="13235" y="9753"/>
                      <a:pt x="13235" y="13479"/>
                    </a:cubicBezTo>
                    <a:cubicBezTo>
                      <a:pt x="13235" y="17247"/>
                      <a:pt x="10558" y="20260"/>
                      <a:pt x="7212" y="20260"/>
                    </a:cubicBezTo>
                    <a:close/>
                  </a:path>
                </a:pathLst>
              </a:custGeom>
              <a:solidFill>
                <a:srgbClr val="3D8E92"/>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40" name="TextBox 39">
                <a:extLst>
                  <a:ext uri="{FF2B5EF4-FFF2-40B4-BE49-F238E27FC236}">
                    <a16:creationId xmlns:a16="http://schemas.microsoft.com/office/drawing/2014/main" id="{F6AC71FB-6409-21BB-4070-F7EBD270D7D5}"/>
                  </a:ext>
                </a:extLst>
              </p:cNvPr>
              <p:cNvSpPr txBox="1"/>
              <p:nvPr/>
            </p:nvSpPr>
            <p:spPr>
              <a:xfrm>
                <a:off x="9072166" y="1685822"/>
                <a:ext cx="966915"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الوضوح</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8" name="TextBox 37">
              <a:extLst>
                <a:ext uri="{FF2B5EF4-FFF2-40B4-BE49-F238E27FC236}">
                  <a16:creationId xmlns:a16="http://schemas.microsoft.com/office/drawing/2014/main" id="{EF95895F-90E1-D145-1114-0B50E550CE37}"/>
                </a:ext>
              </a:extLst>
            </p:cNvPr>
            <p:cNvSpPr txBox="1"/>
            <p:nvPr/>
          </p:nvSpPr>
          <p:spPr>
            <a:xfrm>
              <a:off x="8947685" y="795655"/>
              <a:ext cx="441146" cy="369332"/>
            </a:xfrm>
            <a:prstGeom prst="rect">
              <a:avLst/>
            </a:prstGeom>
            <a:noFill/>
          </p:spPr>
          <p:txBody>
            <a:bodyPr wrap="none" rtlCol="0">
              <a:spAutoFit/>
            </a:bodyPr>
            <a:lstStyle/>
            <a:p>
              <a:pPr algn="l"/>
              <a:r>
                <a:rPr lang="en-US" spc="0" baseline="0" dirty="0">
                  <a:ln/>
                  <a:latin typeface="Montserrat Black"/>
                  <a:sym typeface="Montserrat Black"/>
                  <a:rtl val="0"/>
                </a:rPr>
                <a:t>01</a:t>
              </a:r>
            </a:p>
          </p:txBody>
        </p:sp>
      </p:grpSp>
      <p:grpSp>
        <p:nvGrpSpPr>
          <p:cNvPr id="41" name="Group 40">
            <a:extLst>
              <a:ext uri="{FF2B5EF4-FFF2-40B4-BE49-F238E27FC236}">
                <a16:creationId xmlns:a16="http://schemas.microsoft.com/office/drawing/2014/main" id="{E5031D5F-0FBD-D026-7EC0-7DFADB9F594B}"/>
              </a:ext>
            </a:extLst>
          </p:cNvPr>
          <p:cNvGrpSpPr/>
          <p:nvPr/>
        </p:nvGrpSpPr>
        <p:grpSpPr>
          <a:xfrm>
            <a:off x="6321900" y="2904947"/>
            <a:ext cx="2290832" cy="2034540"/>
            <a:chOff x="6861400" y="668552"/>
            <a:chExt cx="2290832" cy="2034540"/>
          </a:xfrm>
        </p:grpSpPr>
        <p:grpSp>
          <p:nvGrpSpPr>
            <p:cNvPr id="42" name="Group 41">
              <a:extLst>
                <a:ext uri="{FF2B5EF4-FFF2-40B4-BE49-F238E27FC236}">
                  <a16:creationId xmlns:a16="http://schemas.microsoft.com/office/drawing/2014/main" id="{5C7E1C2C-C9EB-D9A5-F539-3C44E18CC92F}"/>
                </a:ext>
              </a:extLst>
            </p:cNvPr>
            <p:cNvGrpSpPr/>
            <p:nvPr/>
          </p:nvGrpSpPr>
          <p:grpSpPr>
            <a:xfrm>
              <a:off x="6861400" y="668552"/>
              <a:ext cx="2290832" cy="2034540"/>
              <a:chOff x="6861400" y="668552"/>
              <a:chExt cx="2290832" cy="2034540"/>
            </a:xfrm>
          </p:grpSpPr>
          <p:sp>
            <p:nvSpPr>
              <p:cNvPr id="44" name="Shape">
                <a:extLst>
                  <a:ext uri="{FF2B5EF4-FFF2-40B4-BE49-F238E27FC236}">
                    <a16:creationId xmlns:a16="http://schemas.microsoft.com/office/drawing/2014/main" id="{E9E4E5E2-CF5B-5192-5D93-C76C6439FF3C}"/>
                  </a:ext>
                </a:extLst>
              </p:cNvPr>
              <p:cNvSpPr/>
              <p:nvPr/>
            </p:nvSpPr>
            <p:spPr>
              <a:xfrm>
                <a:off x="6861400" y="668552"/>
                <a:ext cx="2290832" cy="2034540"/>
              </a:xfrm>
              <a:custGeom>
                <a:avLst/>
                <a:gdLst/>
                <a:ahLst/>
                <a:cxnLst>
                  <a:cxn ang="0">
                    <a:pos x="wd2" y="hd2"/>
                  </a:cxn>
                  <a:cxn ang="5400000">
                    <a:pos x="wd2" y="hd2"/>
                  </a:cxn>
                  <a:cxn ang="10800000">
                    <a:pos x="wd2" y="hd2"/>
                  </a:cxn>
                  <a:cxn ang="16200000">
                    <a:pos x="wd2" y="hd2"/>
                  </a:cxn>
                </a:cxnLst>
                <a:rect l="0" t="0" r="r" b="b"/>
                <a:pathLst>
                  <a:path w="21600" h="21600" extrusionOk="0">
                    <a:moveTo>
                      <a:pt x="14425" y="13479"/>
                    </a:moveTo>
                    <a:cubicBezTo>
                      <a:pt x="14425" y="9000"/>
                      <a:pt x="11190" y="5358"/>
                      <a:pt x="7212" y="5358"/>
                    </a:cubicBezTo>
                    <a:cubicBezTo>
                      <a:pt x="6841" y="5358"/>
                      <a:pt x="6506" y="5400"/>
                      <a:pt x="6134" y="5442"/>
                    </a:cubicBezTo>
                    <a:cubicBezTo>
                      <a:pt x="6395" y="4898"/>
                      <a:pt x="6543" y="4312"/>
                      <a:pt x="6543" y="3684"/>
                    </a:cubicBezTo>
                    <a:cubicBezTo>
                      <a:pt x="6543" y="1633"/>
                      <a:pt x="5093" y="0"/>
                      <a:pt x="3272" y="0"/>
                    </a:cubicBezTo>
                    <a:cubicBezTo>
                      <a:pt x="1450" y="0"/>
                      <a:pt x="0" y="1633"/>
                      <a:pt x="0" y="3684"/>
                    </a:cubicBezTo>
                    <a:cubicBezTo>
                      <a:pt x="0" y="5442"/>
                      <a:pt x="1078" y="6907"/>
                      <a:pt x="2565" y="7284"/>
                    </a:cubicBezTo>
                    <a:cubicBezTo>
                      <a:pt x="1004" y="8791"/>
                      <a:pt x="0" y="10967"/>
                      <a:pt x="0" y="13479"/>
                    </a:cubicBezTo>
                    <a:cubicBezTo>
                      <a:pt x="0" y="17958"/>
                      <a:pt x="3234" y="21600"/>
                      <a:pt x="7212" y="21600"/>
                    </a:cubicBezTo>
                    <a:lnTo>
                      <a:pt x="21600" y="21600"/>
                    </a:lnTo>
                    <a:cubicBezTo>
                      <a:pt x="17622" y="21600"/>
                      <a:pt x="14425" y="17958"/>
                      <a:pt x="14425" y="13479"/>
                    </a:cubicBezTo>
                    <a:close/>
                    <a:moveTo>
                      <a:pt x="892" y="3726"/>
                    </a:moveTo>
                    <a:cubicBezTo>
                      <a:pt x="892" y="2219"/>
                      <a:pt x="1971" y="1005"/>
                      <a:pt x="3309" y="1005"/>
                    </a:cubicBezTo>
                    <a:cubicBezTo>
                      <a:pt x="4647" y="1005"/>
                      <a:pt x="5725" y="2219"/>
                      <a:pt x="5725" y="3726"/>
                    </a:cubicBezTo>
                    <a:cubicBezTo>
                      <a:pt x="5725" y="5233"/>
                      <a:pt x="4647" y="6447"/>
                      <a:pt x="3309" y="6447"/>
                    </a:cubicBezTo>
                    <a:cubicBezTo>
                      <a:pt x="1971" y="6447"/>
                      <a:pt x="892" y="5191"/>
                      <a:pt x="892" y="3726"/>
                    </a:cubicBezTo>
                    <a:close/>
                    <a:moveTo>
                      <a:pt x="7212" y="20260"/>
                    </a:moveTo>
                    <a:cubicBezTo>
                      <a:pt x="3904" y="20260"/>
                      <a:pt x="1190" y="17205"/>
                      <a:pt x="1190" y="13479"/>
                    </a:cubicBezTo>
                    <a:cubicBezTo>
                      <a:pt x="1190" y="9753"/>
                      <a:pt x="3904" y="6698"/>
                      <a:pt x="7212" y="6698"/>
                    </a:cubicBezTo>
                    <a:cubicBezTo>
                      <a:pt x="10521" y="6698"/>
                      <a:pt x="13235" y="9753"/>
                      <a:pt x="13235" y="13479"/>
                    </a:cubicBezTo>
                    <a:cubicBezTo>
                      <a:pt x="13235" y="17247"/>
                      <a:pt x="10558" y="20260"/>
                      <a:pt x="7212" y="20260"/>
                    </a:cubicBezTo>
                    <a:close/>
                  </a:path>
                </a:pathLst>
              </a:custGeom>
              <a:solidFill>
                <a:schemeClr val="bg1">
                  <a:lumMod val="65000"/>
                </a:schemeClr>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45" name="TextBox 44">
                <a:extLst>
                  <a:ext uri="{FF2B5EF4-FFF2-40B4-BE49-F238E27FC236}">
                    <a16:creationId xmlns:a16="http://schemas.microsoft.com/office/drawing/2014/main" id="{581FF619-DD56-31C4-9B3C-F554514FB76D}"/>
                  </a:ext>
                </a:extLst>
              </p:cNvPr>
              <p:cNvSpPr txBox="1"/>
              <p:nvPr/>
            </p:nvSpPr>
            <p:spPr>
              <a:xfrm>
                <a:off x="7167006" y="1755810"/>
                <a:ext cx="966915"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المرونة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3" name="TextBox 42">
              <a:extLst>
                <a:ext uri="{FF2B5EF4-FFF2-40B4-BE49-F238E27FC236}">
                  <a16:creationId xmlns:a16="http://schemas.microsoft.com/office/drawing/2014/main" id="{B70C4131-80DD-C91F-6333-B96F1891AE60}"/>
                </a:ext>
              </a:extLst>
            </p:cNvPr>
            <p:cNvSpPr txBox="1"/>
            <p:nvPr/>
          </p:nvSpPr>
          <p:spPr>
            <a:xfrm>
              <a:off x="6964023" y="817822"/>
              <a:ext cx="486030" cy="369332"/>
            </a:xfrm>
            <a:prstGeom prst="rect">
              <a:avLst/>
            </a:prstGeom>
            <a:noFill/>
          </p:spPr>
          <p:txBody>
            <a:bodyPr wrap="none" rtlCol="0">
              <a:spAutoFit/>
            </a:bodyPr>
            <a:lstStyle/>
            <a:p>
              <a:pPr algn="l"/>
              <a:r>
                <a:rPr lang="en-US" dirty="0">
                  <a:ln/>
                  <a:latin typeface="Montserrat Black"/>
                  <a:sym typeface="Montserrat Black"/>
                  <a:rtl val="0"/>
                </a:rPr>
                <a:t>02</a:t>
              </a:r>
              <a:endParaRPr lang="en-US" spc="0" baseline="0" dirty="0">
                <a:ln/>
                <a:latin typeface="Montserrat Black"/>
                <a:sym typeface="Montserrat Black"/>
                <a:rtl val="0"/>
              </a:endParaRPr>
            </a:p>
          </p:txBody>
        </p:sp>
      </p:grpSp>
      <p:grpSp>
        <p:nvGrpSpPr>
          <p:cNvPr id="46" name="Group 45">
            <a:extLst>
              <a:ext uri="{FF2B5EF4-FFF2-40B4-BE49-F238E27FC236}">
                <a16:creationId xmlns:a16="http://schemas.microsoft.com/office/drawing/2014/main" id="{E0CC3AFE-0FA9-BA92-D161-8E88B1FC760E}"/>
              </a:ext>
            </a:extLst>
          </p:cNvPr>
          <p:cNvGrpSpPr/>
          <p:nvPr/>
        </p:nvGrpSpPr>
        <p:grpSpPr>
          <a:xfrm>
            <a:off x="4376707" y="2904947"/>
            <a:ext cx="2290832" cy="2034540"/>
            <a:chOff x="4916207" y="668552"/>
            <a:chExt cx="2290832" cy="2034540"/>
          </a:xfrm>
        </p:grpSpPr>
        <p:grpSp>
          <p:nvGrpSpPr>
            <p:cNvPr id="47" name="Group 46">
              <a:extLst>
                <a:ext uri="{FF2B5EF4-FFF2-40B4-BE49-F238E27FC236}">
                  <a16:creationId xmlns:a16="http://schemas.microsoft.com/office/drawing/2014/main" id="{DCC9D7E3-27BD-9193-C8CA-138FF0B572AA}"/>
                </a:ext>
              </a:extLst>
            </p:cNvPr>
            <p:cNvGrpSpPr/>
            <p:nvPr/>
          </p:nvGrpSpPr>
          <p:grpSpPr>
            <a:xfrm>
              <a:off x="4916207" y="668552"/>
              <a:ext cx="2290832" cy="2034540"/>
              <a:chOff x="4916207" y="668552"/>
              <a:chExt cx="2290832" cy="2034540"/>
            </a:xfrm>
          </p:grpSpPr>
          <p:sp>
            <p:nvSpPr>
              <p:cNvPr id="49" name="Shape">
                <a:extLst>
                  <a:ext uri="{FF2B5EF4-FFF2-40B4-BE49-F238E27FC236}">
                    <a16:creationId xmlns:a16="http://schemas.microsoft.com/office/drawing/2014/main" id="{A4D93A36-76D6-3211-0B38-F81529E4CE7B}"/>
                  </a:ext>
                </a:extLst>
              </p:cNvPr>
              <p:cNvSpPr/>
              <p:nvPr/>
            </p:nvSpPr>
            <p:spPr>
              <a:xfrm>
                <a:off x="4916207" y="668552"/>
                <a:ext cx="2290832" cy="2034540"/>
              </a:xfrm>
              <a:custGeom>
                <a:avLst/>
                <a:gdLst/>
                <a:ahLst/>
                <a:cxnLst>
                  <a:cxn ang="0">
                    <a:pos x="wd2" y="hd2"/>
                  </a:cxn>
                  <a:cxn ang="5400000">
                    <a:pos x="wd2" y="hd2"/>
                  </a:cxn>
                  <a:cxn ang="10800000">
                    <a:pos x="wd2" y="hd2"/>
                  </a:cxn>
                  <a:cxn ang="16200000">
                    <a:pos x="wd2" y="hd2"/>
                  </a:cxn>
                </a:cxnLst>
                <a:rect l="0" t="0" r="r" b="b"/>
                <a:pathLst>
                  <a:path w="21600" h="21600" extrusionOk="0">
                    <a:moveTo>
                      <a:pt x="14425" y="13479"/>
                    </a:moveTo>
                    <a:cubicBezTo>
                      <a:pt x="14425" y="9000"/>
                      <a:pt x="11190" y="5358"/>
                      <a:pt x="7212" y="5358"/>
                    </a:cubicBezTo>
                    <a:cubicBezTo>
                      <a:pt x="6841" y="5358"/>
                      <a:pt x="6506" y="5400"/>
                      <a:pt x="6134" y="5442"/>
                    </a:cubicBezTo>
                    <a:cubicBezTo>
                      <a:pt x="6395" y="4898"/>
                      <a:pt x="6543" y="4312"/>
                      <a:pt x="6543" y="3684"/>
                    </a:cubicBezTo>
                    <a:cubicBezTo>
                      <a:pt x="6543" y="1633"/>
                      <a:pt x="5093" y="0"/>
                      <a:pt x="3272" y="0"/>
                    </a:cubicBezTo>
                    <a:cubicBezTo>
                      <a:pt x="1450" y="0"/>
                      <a:pt x="0" y="1633"/>
                      <a:pt x="0" y="3684"/>
                    </a:cubicBezTo>
                    <a:cubicBezTo>
                      <a:pt x="0" y="5442"/>
                      <a:pt x="1078" y="6907"/>
                      <a:pt x="2565" y="7284"/>
                    </a:cubicBezTo>
                    <a:cubicBezTo>
                      <a:pt x="1004" y="8791"/>
                      <a:pt x="0" y="10967"/>
                      <a:pt x="0" y="13479"/>
                    </a:cubicBezTo>
                    <a:cubicBezTo>
                      <a:pt x="0" y="17958"/>
                      <a:pt x="3234" y="21600"/>
                      <a:pt x="7212" y="21600"/>
                    </a:cubicBezTo>
                    <a:lnTo>
                      <a:pt x="21600" y="21600"/>
                    </a:lnTo>
                    <a:cubicBezTo>
                      <a:pt x="17622" y="21600"/>
                      <a:pt x="14425" y="17958"/>
                      <a:pt x="14425" y="13479"/>
                    </a:cubicBezTo>
                    <a:close/>
                    <a:moveTo>
                      <a:pt x="892" y="3726"/>
                    </a:moveTo>
                    <a:cubicBezTo>
                      <a:pt x="892" y="2219"/>
                      <a:pt x="1970" y="1005"/>
                      <a:pt x="3309" y="1005"/>
                    </a:cubicBezTo>
                    <a:cubicBezTo>
                      <a:pt x="4647" y="1005"/>
                      <a:pt x="5725" y="2219"/>
                      <a:pt x="5725" y="3726"/>
                    </a:cubicBezTo>
                    <a:cubicBezTo>
                      <a:pt x="5725" y="5233"/>
                      <a:pt x="4647" y="6447"/>
                      <a:pt x="3309" y="6447"/>
                    </a:cubicBezTo>
                    <a:cubicBezTo>
                      <a:pt x="1970" y="6447"/>
                      <a:pt x="892" y="5191"/>
                      <a:pt x="892" y="3726"/>
                    </a:cubicBezTo>
                    <a:close/>
                    <a:moveTo>
                      <a:pt x="7212" y="20260"/>
                    </a:moveTo>
                    <a:cubicBezTo>
                      <a:pt x="3904" y="20260"/>
                      <a:pt x="1190" y="17205"/>
                      <a:pt x="1190" y="13479"/>
                    </a:cubicBezTo>
                    <a:cubicBezTo>
                      <a:pt x="1190" y="9753"/>
                      <a:pt x="3904" y="6698"/>
                      <a:pt x="7212" y="6698"/>
                    </a:cubicBezTo>
                    <a:cubicBezTo>
                      <a:pt x="10521" y="6698"/>
                      <a:pt x="13235" y="9753"/>
                      <a:pt x="13235" y="13479"/>
                    </a:cubicBezTo>
                    <a:cubicBezTo>
                      <a:pt x="13235" y="17247"/>
                      <a:pt x="10558" y="20260"/>
                      <a:pt x="7212" y="20260"/>
                    </a:cubicBezTo>
                    <a:close/>
                  </a:path>
                </a:pathLst>
              </a:custGeom>
              <a:solidFill>
                <a:srgbClr val="9ACCC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50" name="TextBox 49">
                <a:extLst>
                  <a:ext uri="{FF2B5EF4-FFF2-40B4-BE49-F238E27FC236}">
                    <a16:creationId xmlns:a16="http://schemas.microsoft.com/office/drawing/2014/main" id="{52A7F38B-BA6B-683E-B6B3-C242EB652AF6}"/>
                  </a:ext>
                </a:extLst>
              </p:cNvPr>
              <p:cNvSpPr txBox="1"/>
              <p:nvPr/>
            </p:nvSpPr>
            <p:spPr>
              <a:xfrm>
                <a:off x="5221814" y="1741419"/>
                <a:ext cx="966915"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الواقعية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8" name="TextBox 47">
              <a:extLst>
                <a:ext uri="{FF2B5EF4-FFF2-40B4-BE49-F238E27FC236}">
                  <a16:creationId xmlns:a16="http://schemas.microsoft.com/office/drawing/2014/main" id="{D8FE410E-CEE5-364F-F0A4-8FB5190BDDCF}"/>
                </a:ext>
              </a:extLst>
            </p:cNvPr>
            <p:cNvSpPr txBox="1"/>
            <p:nvPr/>
          </p:nvSpPr>
          <p:spPr>
            <a:xfrm>
              <a:off x="5012417" y="817822"/>
              <a:ext cx="486030" cy="369332"/>
            </a:xfrm>
            <a:prstGeom prst="rect">
              <a:avLst/>
            </a:prstGeom>
            <a:noFill/>
          </p:spPr>
          <p:txBody>
            <a:bodyPr wrap="none" rtlCol="0">
              <a:spAutoFit/>
            </a:bodyPr>
            <a:lstStyle/>
            <a:p>
              <a:pPr algn="l"/>
              <a:r>
                <a:rPr lang="en-US" spc="0" baseline="0" dirty="0">
                  <a:ln/>
                  <a:latin typeface="Montserrat Black"/>
                  <a:sym typeface="Montserrat Black"/>
                  <a:rtl val="0"/>
                </a:rPr>
                <a:t>03</a:t>
              </a:r>
            </a:p>
          </p:txBody>
        </p:sp>
      </p:grpSp>
      <p:grpSp>
        <p:nvGrpSpPr>
          <p:cNvPr id="51" name="Group 50">
            <a:extLst>
              <a:ext uri="{FF2B5EF4-FFF2-40B4-BE49-F238E27FC236}">
                <a16:creationId xmlns:a16="http://schemas.microsoft.com/office/drawing/2014/main" id="{59124450-4065-FC86-ADC4-7707135275CA}"/>
              </a:ext>
            </a:extLst>
          </p:cNvPr>
          <p:cNvGrpSpPr/>
          <p:nvPr/>
        </p:nvGrpSpPr>
        <p:grpSpPr>
          <a:xfrm>
            <a:off x="2431515" y="2904947"/>
            <a:ext cx="2290832" cy="2034540"/>
            <a:chOff x="2971015" y="668552"/>
            <a:chExt cx="2290832" cy="2034540"/>
          </a:xfrm>
        </p:grpSpPr>
        <p:grpSp>
          <p:nvGrpSpPr>
            <p:cNvPr id="52" name="Group 51">
              <a:extLst>
                <a:ext uri="{FF2B5EF4-FFF2-40B4-BE49-F238E27FC236}">
                  <a16:creationId xmlns:a16="http://schemas.microsoft.com/office/drawing/2014/main" id="{BA8EF23B-A70F-0304-8FEA-EF1361476A94}"/>
                </a:ext>
              </a:extLst>
            </p:cNvPr>
            <p:cNvGrpSpPr/>
            <p:nvPr/>
          </p:nvGrpSpPr>
          <p:grpSpPr>
            <a:xfrm>
              <a:off x="2971015" y="668552"/>
              <a:ext cx="2290832" cy="2034540"/>
              <a:chOff x="2971015" y="668552"/>
              <a:chExt cx="2290832" cy="2034540"/>
            </a:xfrm>
          </p:grpSpPr>
          <p:sp>
            <p:nvSpPr>
              <p:cNvPr id="54" name="Shape">
                <a:extLst>
                  <a:ext uri="{FF2B5EF4-FFF2-40B4-BE49-F238E27FC236}">
                    <a16:creationId xmlns:a16="http://schemas.microsoft.com/office/drawing/2014/main" id="{2360B319-5F34-B688-CFA3-79C325067769}"/>
                  </a:ext>
                </a:extLst>
              </p:cNvPr>
              <p:cNvSpPr/>
              <p:nvPr/>
            </p:nvSpPr>
            <p:spPr>
              <a:xfrm>
                <a:off x="2971015" y="668552"/>
                <a:ext cx="2290832" cy="2034540"/>
              </a:xfrm>
              <a:custGeom>
                <a:avLst/>
                <a:gdLst/>
                <a:ahLst/>
                <a:cxnLst>
                  <a:cxn ang="0">
                    <a:pos x="wd2" y="hd2"/>
                  </a:cxn>
                  <a:cxn ang="5400000">
                    <a:pos x="wd2" y="hd2"/>
                  </a:cxn>
                  <a:cxn ang="10800000">
                    <a:pos x="wd2" y="hd2"/>
                  </a:cxn>
                  <a:cxn ang="16200000">
                    <a:pos x="wd2" y="hd2"/>
                  </a:cxn>
                </a:cxnLst>
                <a:rect l="0" t="0" r="r" b="b"/>
                <a:pathLst>
                  <a:path w="21600" h="21600" extrusionOk="0">
                    <a:moveTo>
                      <a:pt x="14425" y="13479"/>
                    </a:moveTo>
                    <a:cubicBezTo>
                      <a:pt x="14425" y="9000"/>
                      <a:pt x="11190" y="5358"/>
                      <a:pt x="7212" y="5358"/>
                    </a:cubicBezTo>
                    <a:cubicBezTo>
                      <a:pt x="6841" y="5358"/>
                      <a:pt x="6506" y="5400"/>
                      <a:pt x="6134" y="5442"/>
                    </a:cubicBezTo>
                    <a:cubicBezTo>
                      <a:pt x="6395" y="4898"/>
                      <a:pt x="6543" y="4312"/>
                      <a:pt x="6543" y="3684"/>
                    </a:cubicBezTo>
                    <a:cubicBezTo>
                      <a:pt x="6543" y="1633"/>
                      <a:pt x="5093" y="0"/>
                      <a:pt x="3272" y="0"/>
                    </a:cubicBezTo>
                    <a:cubicBezTo>
                      <a:pt x="1450" y="0"/>
                      <a:pt x="0" y="1633"/>
                      <a:pt x="0" y="3684"/>
                    </a:cubicBezTo>
                    <a:cubicBezTo>
                      <a:pt x="0" y="5442"/>
                      <a:pt x="1078" y="6907"/>
                      <a:pt x="2565" y="7284"/>
                    </a:cubicBezTo>
                    <a:cubicBezTo>
                      <a:pt x="1004" y="8791"/>
                      <a:pt x="0" y="10967"/>
                      <a:pt x="0" y="13479"/>
                    </a:cubicBezTo>
                    <a:cubicBezTo>
                      <a:pt x="0" y="17958"/>
                      <a:pt x="3234" y="21600"/>
                      <a:pt x="7212" y="21600"/>
                    </a:cubicBezTo>
                    <a:lnTo>
                      <a:pt x="21600" y="21600"/>
                    </a:lnTo>
                    <a:cubicBezTo>
                      <a:pt x="17659" y="21600"/>
                      <a:pt x="14425" y="17958"/>
                      <a:pt x="14425" y="13479"/>
                    </a:cubicBezTo>
                    <a:close/>
                    <a:moveTo>
                      <a:pt x="892" y="3726"/>
                    </a:moveTo>
                    <a:cubicBezTo>
                      <a:pt x="892" y="2219"/>
                      <a:pt x="1970" y="1005"/>
                      <a:pt x="3309" y="1005"/>
                    </a:cubicBezTo>
                    <a:cubicBezTo>
                      <a:pt x="4647" y="1005"/>
                      <a:pt x="5725" y="2219"/>
                      <a:pt x="5725" y="3726"/>
                    </a:cubicBezTo>
                    <a:cubicBezTo>
                      <a:pt x="5725" y="5233"/>
                      <a:pt x="4647" y="6447"/>
                      <a:pt x="3309" y="6447"/>
                    </a:cubicBezTo>
                    <a:cubicBezTo>
                      <a:pt x="1970" y="6447"/>
                      <a:pt x="892" y="5191"/>
                      <a:pt x="892" y="3726"/>
                    </a:cubicBezTo>
                    <a:close/>
                    <a:moveTo>
                      <a:pt x="7250" y="20260"/>
                    </a:moveTo>
                    <a:cubicBezTo>
                      <a:pt x="3941" y="20260"/>
                      <a:pt x="1227" y="17205"/>
                      <a:pt x="1227" y="13479"/>
                    </a:cubicBezTo>
                    <a:cubicBezTo>
                      <a:pt x="1227" y="9753"/>
                      <a:pt x="3941" y="6698"/>
                      <a:pt x="7250" y="6698"/>
                    </a:cubicBezTo>
                    <a:cubicBezTo>
                      <a:pt x="10558" y="6698"/>
                      <a:pt x="13272" y="9753"/>
                      <a:pt x="13272" y="13479"/>
                    </a:cubicBezTo>
                    <a:cubicBezTo>
                      <a:pt x="13272" y="17247"/>
                      <a:pt x="10558" y="20260"/>
                      <a:pt x="7250" y="20260"/>
                    </a:cubicBezTo>
                    <a:close/>
                  </a:path>
                </a:pathLst>
              </a:custGeom>
              <a:solidFill>
                <a:srgbClr val="FFCC5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endParaRPr>
              </a:p>
            </p:txBody>
          </p:sp>
          <p:sp>
            <p:nvSpPr>
              <p:cNvPr id="55" name="TextBox 54">
                <a:extLst>
                  <a:ext uri="{FF2B5EF4-FFF2-40B4-BE49-F238E27FC236}">
                    <a16:creationId xmlns:a16="http://schemas.microsoft.com/office/drawing/2014/main" id="{5B109364-9AA4-2F72-9EC7-144FF5EE88A4}"/>
                  </a:ext>
                </a:extLst>
              </p:cNvPr>
              <p:cNvSpPr txBox="1"/>
              <p:nvPr/>
            </p:nvSpPr>
            <p:spPr>
              <a:xfrm>
                <a:off x="3247592" y="1739160"/>
                <a:ext cx="966915"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الشمولية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53" name="TextBox 52">
              <a:extLst>
                <a:ext uri="{FF2B5EF4-FFF2-40B4-BE49-F238E27FC236}">
                  <a16:creationId xmlns:a16="http://schemas.microsoft.com/office/drawing/2014/main" id="{27168342-A306-893E-8A06-0AB0110F4445}"/>
                </a:ext>
              </a:extLst>
            </p:cNvPr>
            <p:cNvSpPr txBox="1"/>
            <p:nvPr/>
          </p:nvSpPr>
          <p:spPr>
            <a:xfrm>
              <a:off x="3043178" y="817822"/>
              <a:ext cx="510076" cy="369332"/>
            </a:xfrm>
            <a:prstGeom prst="rect">
              <a:avLst/>
            </a:prstGeom>
            <a:noFill/>
          </p:spPr>
          <p:txBody>
            <a:bodyPr wrap="none" rtlCol="0">
              <a:spAutoFit/>
            </a:bodyPr>
            <a:lstStyle/>
            <a:p>
              <a:pPr algn="l"/>
              <a:r>
                <a:rPr lang="en-US" spc="0" baseline="0" dirty="0">
                  <a:ln/>
                  <a:latin typeface="Montserrat Black"/>
                  <a:sym typeface="Montserrat Black"/>
                  <a:rtl val="0"/>
                </a:rPr>
                <a:t>04</a:t>
              </a:r>
            </a:p>
          </p:txBody>
        </p:sp>
      </p:grpSp>
    </p:spTree>
    <p:extLst>
      <p:ext uri="{BB962C8B-B14F-4D97-AF65-F5344CB8AC3E}">
        <p14:creationId xmlns:p14="http://schemas.microsoft.com/office/powerpoint/2010/main" val="2201191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anim calcmode="lin" valueType="num">
                                      <p:cBhvr>
                                        <p:cTn id="15" dur="1000" fill="hold"/>
                                        <p:tgtEl>
                                          <p:spTgt spid="41"/>
                                        </p:tgtEl>
                                        <p:attrNameLst>
                                          <p:attrName>ppt_x</p:attrName>
                                        </p:attrNameLst>
                                      </p:cBhvr>
                                      <p:tavLst>
                                        <p:tav tm="0">
                                          <p:val>
                                            <p:strVal val="#ppt_x"/>
                                          </p:val>
                                        </p:tav>
                                        <p:tav tm="100000">
                                          <p:val>
                                            <p:strVal val="#ppt_x"/>
                                          </p:val>
                                        </p:tav>
                                      </p:tavLst>
                                    </p:anim>
                                    <p:anim calcmode="lin" valueType="num">
                                      <p:cBhvr>
                                        <p:cTn id="1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1000"/>
                                        <p:tgtEl>
                                          <p:spTgt spid="46"/>
                                        </p:tgtEl>
                                      </p:cBhvr>
                                    </p:animEffect>
                                    <p:anim calcmode="lin" valueType="num">
                                      <p:cBhvr>
                                        <p:cTn id="22" dur="1000" fill="hold"/>
                                        <p:tgtEl>
                                          <p:spTgt spid="46"/>
                                        </p:tgtEl>
                                        <p:attrNameLst>
                                          <p:attrName>ppt_x</p:attrName>
                                        </p:attrNameLst>
                                      </p:cBhvr>
                                      <p:tavLst>
                                        <p:tav tm="0">
                                          <p:val>
                                            <p:strVal val="#ppt_x"/>
                                          </p:val>
                                        </p:tav>
                                        <p:tav tm="100000">
                                          <p:val>
                                            <p:strVal val="#ppt_x"/>
                                          </p:val>
                                        </p:tav>
                                      </p:tavLst>
                                    </p:anim>
                                    <p:anim calcmode="lin" valueType="num">
                                      <p:cBhvr>
                                        <p:cTn id="23"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1000"/>
                                        <p:tgtEl>
                                          <p:spTgt spid="51"/>
                                        </p:tgtEl>
                                      </p:cBhvr>
                                    </p:animEffect>
                                    <p:anim calcmode="lin" valueType="num">
                                      <p:cBhvr>
                                        <p:cTn id="29" dur="1000" fill="hold"/>
                                        <p:tgtEl>
                                          <p:spTgt spid="51"/>
                                        </p:tgtEl>
                                        <p:attrNameLst>
                                          <p:attrName>ppt_x</p:attrName>
                                        </p:attrNameLst>
                                      </p:cBhvr>
                                      <p:tavLst>
                                        <p:tav tm="0">
                                          <p:val>
                                            <p:strVal val="#ppt_x"/>
                                          </p:val>
                                        </p:tav>
                                        <p:tav tm="100000">
                                          <p:val>
                                            <p:strVal val="#ppt_x"/>
                                          </p:val>
                                        </p:tav>
                                      </p:tavLst>
                                    </p:anim>
                                    <p:anim calcmode="lin" valueType="num">
                                      <p:cBhvr>
                                        <p:cTn id="3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الخصائص الأساسية للتخطيط الفعّال</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7567B0F9-FB08-787F-B170-C679EABF0683}"/>
              </a:ext>
            </a:extLst>
          </p:cNvPr>
          <p:cNvGrpSpPr/>
          <p:nvPr/>
        </p:nvGrpSpPr>
        <p:grpSpPr>
          <a:xfrm>
            <a:off x="7313746" y="2826432"/>
            <a:ext cx="2290832" cy="2034540"/>
            <a:chOff x="1025824" y="668552"/>
            <a:chExt cx="2290832" cy="2034540"/>
          </a:xfrm>
        </p:grpSpPr>
        <p:grpSp>
          <p:nvGrpSpPr>
            <p:cNvPr id="15" name="Group 14">
              <a:extLst>
                <a:ext uri="{FF2B5EF4-FFF2-40B4-BE49-F238E27FC236}">
                  <a16:creationId xmlns:a16="http://schemas.microsoft.com/office/drawing/2014/main" id="{98D4C9CD-CA25-F9FF-BB00-D5BD63C86F9A}"/>
                </a:ext>
              </a:extLst>
            </p:cNvPr>
            <p:cNvGrpSpPr/>
            <p:nvPr/>
          </p:nvGrpSpPr>
          <p:grpSpPr>
            <a:xfrm>
              <a:off x="1025824" y="668552"/>
              <a:ext cx="2290832" cy="2034540"/>
              <a:chOff x="1025824" y="668552"/>
              <a:chExt cx="2290832" cy="2034540"/>
            </a:xfrm>
          </p:grpSpPr>
          <p:sp>
            <p:nvSpPr>
              <p:cNvPr id="17" name="Shape">
                <a:extLst>
                  <a:ext uri="{FF2B5EF4-FFF2-40B4-BE49-F238E27FC236}">
                    <a16:creationId xmlns:a16="http://schemas.microsoft.com/office/drawing/2014/main" id="{C04F01AC-3B64-7C71-7783-B5EECFA991D8}"/>
                  </a:ext>
                </a:extLst>
              </p:cNvPr>
              <p:cNvSpPr/>
              <p:nvPr/>
            </p:nvSpPr>
            <p:spPr>
              <a:xfrm>
                <a:off x="1025824" y="668552"/>
                <a:ext cx="2290832" cy="2034540"/>
              </a:xfrm>
              <a:custGeom>
                <a:avLst/>
                <a:gdLst/>
                <a:ahLst/>
                <a:cxnLst>
                  <a:cxn ang="0">
                    <a:pos x="wd2" y="hd2"/>
                  </a:cxn>
                  <a:cxn ang="5400000">
                    <a:pos x="wd2" y="hd2"/>
                  </a:cxn>
                  <a:cxn ang="10800000">
                    <a:pos x="wd2" y="hd2"/>
                  </a:cxn>
                  <a:cxn ang="16200000">
                    <a:pos x="wd2" y="hd2"/>
                  </a:cxn>
                </a:cxnLst>
                <a:rect l="0" t="0" r="r" b="b"/>
                <a:pathLst>
                  <a:path w="21600" h="21600" extrusionOk="0">
                    <a:moveTo>
                      <a:pt x="14425" y="13479"/>
                    </a:moveTo>
                    <a:cubicBezTo>
                      <a:pt x="14425" y="9000"/>
                      <a:pt x="11190" y="5358"/>
                      <a:pt x="7212" y="5358"/>
                    </a:cubicBezTo>
                    <a:cubicBezTo>
                      <a:pt x="6841" y="5358"/>
                      <a:pt x="6506" y="5400"/>
                      <a:pt x="6134" y="5442"/>
                    </a:cubicBezTo>
                    <a:cubicBezTo>
                      <a:pt x="6395" y="4898"/>
                      <a:pt x="6543" y="4312"/>
                      <a:pt x="6543" y="3684"/>
                    </a:cubicBezTo>
                    <a:cubicBezTo>
                      <a:pt x="6543" y="1633"/>
                      <a:pt x="5093" y="0"/>
                      <a:pt x="3272" y="0"/>
                    </a:cubicBezTo>
                    <a:cubicBezTo>
                      <a:pt x="1450" y="0"/>
                      <a:pt x="0" y="1633"/>
                      <a:pt x="0" y="3684"/>
                    </a:cubicBezTo>
                    <a:cubicBezTo>
                      <a:pt x="0" y="5442"/>
                      <a:pt x="1078" y="6907"/>
                      <a:pt x="2565" y="7284"/>
                    </a:cubicBezTo>
                    <a:cubicBezTo>
                      <a:pt x="1004" y="8791"/>
                      <a:pt x="0" y="10967"/>
                      <a:pt x="0" y="13479"/>
                    </a:cubicBezTo>
                    <a:cubicBezTo>
                      <a:pt x="0" y="17958"/>
                      <a:pt x="3234" y="21600"/>
                      <a:pt x="7212" y="21600"/>
                    </a:cubicBezTo>
                    <a:lnTo>
                      <a:pt x="21600" y="21600"/>
                    </a:lnTo>
                    <a:cubicBezTo>
                      <a:pt x="17659" y="21600"/>
                      <a:pt x="14425" y="17958"/>
                      <a:pt x="14425" y="13479"/>
                    </a:cubicBezTo>
                    <a:close/>
                    <a:moveTo>
                      <a:pt x="892" y="3726"/>
                    </a:moveTo>
                    <a:cubicBezTo>
                      <a:pt x="892" y="2219"/>
                      <a:pt x="1970" y="1005"/>
                      <a:pt x="3309" y="1005"/>
                    </a:cubicBezTo>
                    <a:cubicBezTo>
                      <a:pt x="4647" y="1005"/>
                      <a:pt x="5725" y="2219"/>
                      <a:pt x="5725" y="3726"/>
                    </a:cubicBezTo>
                    <a:cubicBezTo>
                      <a:pt x="5725" y="5233"/>
                      <a:pt x="4647" y="6447"/>
                      <a:pt x="3309" y="6447"/>
                    </a:cubicBezTo>
                    <a:cubicBezTo>
                      <a:pt x="1970" y="6447"/>
                      <a:pt x="892" y="5191"/>
                      <a:pt x="892" y="3726"/>
                    </a:cubicBezTo>
                    <a:close/>
                    <a:moveTo>
                      <a:pt x="7250" y="20260"/>
                    </a:moveTo>
                    <a:cubicBezTo>
                      <a:pt x="3941" y="20260"/>
                      <a:pt x="1227" y="17205"/>
                      <a:pt x="1227" y="13479"/>
                    </a:cubicBezTo>
                    <a:cubicBezTo>
                      <a:pt x="1227" y="9753"/>
                      <a:pt x="3941" y="6698"/>
                      <a:pt x="7250" y="6698"/>
                    </a:cubicBezTo>
                    <a:cubicBezTo>
                      <a:pt x="10558" y="6698"/>
                      <a:pt x="13272" y="9753"/>
                      <a:pt x="13272" y="13479"/>
                    </a:cubicBezTo>
                    <a:cubicBezTo>
                      <a:pt x="13272" y="17247"/>
                      <a:pt x="10558" y="20260"/>
                      <a:pt x="7250" y="20260"/>
                    </a:cubicBezTo>
                    <a:close/>
                  </a:path>
                </a:pathLst>
              </a:custGeom>
              <a:solidFill>
                <a:srgbClr val="9ACCC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endParaRPr>
              </a:p>
            </p:txBody>
          </p:sp>
          <p:sp>
            <p:nvSpPr>
              <p:cNvPr id="18" name="TextBox 17">
                <a:extLst>
                  <a:ext uri="{FF2B5EF4-FFF2-40B4-BE49-F238E27FC236}">
                    <a16:creationId xmlns:a16="http://schemas.microsoft.com/office/drawing/2014/main" id="{0D7CB9FD-8652-FE40-CF58-1710BA745908}"/>
                  </a:ext>
                </a:extLst>
              </p:cNvPr>
              <p:cNvSpPr txBox="1"/>
              <p:nvPr/>
            </p:nvSpPr>
            <p:spPr>
              <a:xfrm>
                <a:off x="1287923" y="1769341"/>
                <a:ext cx="966915" cy="434734"/>
              </a:xfrm>
              <a:prstGeom prst="rect">
                <a:avLst/>
              </a:prstGeom>
              <a:noFill/>
            </p:spPr>
            <p:txBody>
              <a:bodyPr wrap="square">
                <a:spAutoFit/>
              </a:bodyPr>
              <a:lstStyle/>
              <a:p>
                <a:pPr algn="ctr" rtl="1">
                  <a:lnSpc>
                    <a:spcPct val="115000"/>
                  </a:lnSpc>
                  <a:spcAft>
                    <a:spcPts val="800"/>
                  </a:spcAft>
                </a:pPr>
                <a:r>
                  <a:rPr lang="ar-SA" sz="2000" b="1" dirty="0">
                    <a:latin typeface="Times New Roman" panose="02020603050405020304" pitchFamily="18" charset="0"/>
                    <a:ea typeface="Calibri" panose="020F0502020204030204" pitchFamily="34" charset="0"/>
                    <a:cs typeface="Adobe Arabic" panose="02040503050201020203" pitchFamily="18" charset="-78"/>
                  </a:rPr>
                  <a:t>الاستمرارية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A9460BC0-DFE3-75FC-B6B3-06BD77543383}"/>
                </a:ext>
              </a:extLst>
            </p:cNvPr>
            <p:cNvSpPr txBox="1"/>
            <p:nvPr/>
          </p:nvSpPr>
          <p:spPr>
            <a:xfrm>
              <a:off x="1090770" y="817822"/>
              <a:ext cx="487634" cy="369332"/>
            </a:xfrm>
            <a:prstGeom prst="rect">
              <a:avLst/>
            </a:prstGeom>
            <a:noFill/>
          </p:spPr>
          <p:txBody>
            <a:bodyPr wrap="none" rtlCol="0">
              <a:spAutoFit/>
            </a:bodyPr>
            <a:lstStyle/>
            <a:p>
              <a:pPr algn="l"/>
              <a:r>
                <a:rPr lang="en-US" spc="0" baseline="0" dirty="0">
                  <a:ln/>
                  <a:latin typeface="Montserrat Black"/>
                  <a:sym typeface="Montserrat Black"/>
                  <a:rtl val="0"/>
                </a:rPr>
                <a:t>05</a:t>
              </a:r>
            </a:p>
          </p:txBody>
        </p:sp>
      </p:grpSp>
      <p:grpSp>
        <p:nvGrpSpPr>
          <p:cNvPr id="19" name="Group 18">
            <a:extLst>
              <a:ext uri="{FF2B5EF4-FFF2-40B4-BE49-F238E27FC236}">
                <a16:creationId xmlns:a16="http://schemas.microsoft.com/office/drawing/2014/main" id="{CC4030E0-0D83-E0EA-2026-86BAE81F9A88}"/>
              </a:ext>
            </a:extLst>
          </p:cNvPr>
          <p:cNvGrpSpPr/>
          <p:nvPr/>
        </p:nvGrpSpPr>
        <p:grpSpPr>
          <a:xfrm>
            <a:off x="3318782" y="2863243"/>
            <a:ext cx="2290832" cy="2034540"/>
            <a:chOff x="6861400" y="668552"/>
            <a:chExt cx="2290832" cy="2034540"/>
          </a:xfrm>
        </p:grpSpPr>
        <p:grpSp>
          <p:nvGrpSpPr>
            <p:cNvPr id="20" name="Group 19">
              <a:extLst>
                <a:ext uri="{FF2B5EF4-FFF2-40B4-BE49-F238E27FC236}">
                  <a16:creationId xmlns:a16="http://schemas.microsoft.com/office/drawing/2014/main" id="{97E776E3-1D80-7607-56AC-58DE60A56E78}"/>
                </a:ext>
              </a:extLst>
            </p:cNvPr>
            <p:cNvGrpSpPr/>
            <p:nvPr/>
          </p:nvGrpSpPr>
          <p:grpSpPr>
            <a:xfrm>
              <a:off x="6861400" y="668552"/>
              <a:ext cx="2290832" cy="2034540"/>
              <a:chOff x="6861400" y="668552"/>
              <a:chExt cx="2290832" cy="2034540"/>
            </a:xfrm>
          </p:grpSpPr>
          <p:sp>
            <p:nvSpPr>
              <p:cNvPr id="22" name="Shape">
                <a:extLst>
                  <a:ext uri="{FF2B5EF4-FFF2-40B4-BE49-F238E27FC236}">
                    <a16:creationId xmlns:a16="http://schemas.microsoft.com/office/drawing/2014/main" id="{81EB9375-8E57-0C4D-A040-9FE06B6AB353}"/>
                  </a:ext>
                </a:extLst>
              </p:cNvPr>
              <p:cNvSpPr/>
              <p:nvPr/>
            </p:nvSpPr>
            <p:spPr>
              <a:xfrm>
                <a:off x="6861400" y="668552"/>
                <a:ext cx="2290832" cy="2034540"/>
              </a:xfrm>
              <a:custGeom>
                <a:avLst/>
                <a:gdLst/>
                <a:ahLst/>
                <a:cxnLst>
                  <a:cxn ang="0">
                    <a:pos x="wd2" y="hd2"/>
                  </a:cxn>
                  <a:cxn ang="5400000">
                    <a:pos x="wd2" y="hd2"/>
                  </a:cxn>
                  <a:cxn ang="10800000">
                    <a:pos x="wd2" y="hd2"/>
                  </a:cxn>
                  <a:cxn ang="16200000">
                    <a:pos x="wd2" y="hd2"/>
                  </a:cxn>
                </a:cxnLst>
                <a:rect l="0" t="0" r="r" b="b"/>
                <a:pathLst>
                  <a:path w="21600" h="21600" extrusionOk="0">
                    <a:moveTo>
                      <a:pt x="14425" y="13479"/>
                    </a:moveTo>
                    <a:cubicBezTo>
                      <a:pt x="14425" y="9000"/>
                      <a:pt x="11190" y="5358"/>
                      <a:pt x="7212" y="5358"/>
                    </a:cubicBezTo>
                    <a:cubicBezTo>
                      <a:pt x="6841" y="5358"/>
                      <a:pt x="6506" y="5400"/>
                      <a:pt x="6134" y="5442"/>
                    </a:cubicBezTo>
                    <a:cubicBezTo>
                      <a:pt x="6395" y="4898"/>
                      <a:pt x="6543" y="4312"/>
                      <a:pt x="6543" y="3684"/>
                    </a:cubicBezTo>
                    <a:cubicBezTo>
                      <a:pt x="6543" y="1633"/>
                      <a:pt x="5093" y="0"/>
                      <a:pt x="3272" y="0"/>
                    </a:cubicBezTo>
                    <a:cubicBezTo>
                      <a:pt x="1450" y="0"/>
                      <a:pt x="0" y="1633"/>
                      <a:pt x="0" y="3684"/>
                    </a:cubicBezTo>
                    <a:cubicBezTo>
                      <a:pt x="0" y="5442"/>
                      <a:pt x="1078" y="6907"/>
                      <a:pt x="2565" y="7284"/>
                    </a:cubicBezTo>
                    <a:cubicBezTo>
                      <a:pt x="1004" y="8791"/>
                      <a:pt x="0" y="10967"/>
                      <a:pt x="0" y="13479"/>
                    </a:cubicBezTo>
                    <a:cubicBezTo>
                      <a:pt x="0" y="17958"/>
                      <a:pt x="3234" y="21600"/>
                      <a:pt x="7212" y="21600"/>
                    </a:cubicBezTo>
                    <a:lnTo>
                      <a:pt x="21600" y="21600"/>
                    </a:lnTo>
                    <a:cubicBezTo>
                      <a:pt x="17622" y="21600"/>
                      <a:pt x="14425" y="17958"/>
                      <a:pt x="14425" y="13479"/>
                    </a:cubicBezTo>
                    <a:close/>
                    <a:moveTo>
                      <a:pt x="892" y="3726"/>
                    </a:moveTo>
                    <a:cubicBezTo>
                      <a:pt x="892" y="2219"/>
                      <a:pt x="1971" y="1005"/>
                      <a:pt x="3309" y="1005"/>
                    </a:cubicBezTo>
                    <a:cubicBezTo>
                      <a:pt x="4647" y="1005"/>
                      <a:pt x="5725" y="2219"/>
                      <a:pt x="5725" y="3726"/>
                    </a:cubicBezTo>
                    <a:cubicBezTo>
                      <a:pt x="5725" y="5233"/>
                      <a:pt x="4647" y="6447"/>
                      <a:pt x="3309" y="6447"/>
                    </a:cubicBezTo>
                    <a:cubicBezTo>
                      <a:pt x="1971" y="6447"/>
                      <a:pt x="892" y="5191"/>
                      <a:pt x="892" y="3726"/>
                    </a:cubicBezTo>
                    <a:close/>
                    <a:moveTo>
                      <a:pt x="7212" y="20260"/>
                    </a:moveTo>
                    <a:cubicBezTo>
                      <a:pt x="3904" y="20260"/>
                      <a:pt x="1190" y="17205"/>
                      <a:pt x="1190" y="13479"/>
                    </a:cubicBezTo>
                    <a:cubicBezTo>
                      <a:pt x="1190" y="9753"/>
                      <a:pt x="3904" y="6698"/>
                      <a:pt x="7212" y="6698"/>
                    </a:cubicBezTo>
                    <a:cubicBezTo>
                      <a:pt x="10521" y="6698"/>
                      <a:pt x="13235" y="9753"/>
                      <a:pt x="13235" y="13479"/>
                    </a:cubicBezTo>
                    <a:cubicBezTo>
                      <a:pt x="13235" y="17247"/>
                      <a:pt x="10558" y="20260"/>
                      <a:pt x="7212" y="20260"/>
                    </a:cubicBezTo>
                    <a:close/>
                  </a:path>
                </a:pathLst>
              </a:custGeom>
              <a:solidFill>
                <a:schemeClr val="bg1">
                  <a:lumMod val="65000"/>
                </a:schemeClr>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endParaRPr>
              </a:p>
            </p:txBody>
          </p:sp>
          <p:sp>
            <p:nvSpPr>
              <p:cNvPr id="23" name="TextBox 22">
                <a:extLst>
                  <a:ext uri="{FF2B5EF4-FFF2-40B4-BE49-F238E27FC236}">
                    <a16:creationId xmlns:a16="http://schemas.microsoft.com/office/drawing/2014/main" id="{35A75BFE-B057-21E5-F4F5-88CA9F5BBEAD}"/>
                  </a:ext>
                </a:extLst>
              </p:cNvPr>
              <p:cNvSpPr txBox="1"/>
              <p:nvPr/>
            </p:nvSpPr>
            <p:spPr>
              <a:xfrm>
                <a:off x="7136766" y="1701067"/>
                <a:ext cx="966915" cy="434734"/>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التنسيق</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1" name="TextBox 20">
              <a:extLst>
                <a:ext uri="{FF2B5EF4-FFF2-40B4-BE49-F238E27FC236}">
                  <a16:creationId xmlns:a16="http://schemas.microsoft.com/office/drawing/2014/main" id="{1E60177C-F726-9CA0-F045-A6505283FDFB}"/>
                </a:ext>
              </a:extLst>
            </p:cNvPr>
            <p:cNvSpPr txBox="1"/>
            <p:nvPr/>
          </p:nvSpPr>
          <p:spPr>
            <a:xfrm>
              <a:off x="6964023" y="817822"/>
              <a:ext cx="494046" cy="369332"/>
            </a:xfrm>
            <a:prstGeom prst="rect">
              <a:avLst/>
            </a:prstGeom>
            <a:noFill/>
          </p:spPr>
          <p:txBody>
            <a:bodyPr wrap="none" rtlCol="0">
              <a:spAutoFit/>
            </a:bodyPr>
            <a:lstStyle/>
            <a:p>
              <a:pPr algn="l"/>
              <a:r>
                <a:rPr lang="en-US" dirty="0">
                  <a:ln/>
                  <a:latin typeface="Montserrat Black"/>
                  <a:sym typeface="Montserrat Black"/>
                  <a:rtl val="0"/>
                </a:rPr>
                <a:t>07</a:t>
              </a:r>
              <a:endParaRPr lang="en-US" spc="0" baseline="0" dirty="0">
                <a:ln/>
                <a:latin typeface="Montserrat Black"/>
                <a:sym typeface="Montserrat Black"/>
                <a:rtl val="0"/>
              </a:endParaRPr>
            </a:p>
          </p:txBody>
        </p:sp>
      </p:grpSp>
      <p:grpSp>
        <p:nvGrpSpPr>
          <p:cNvPr id="24" name="Group 23">
            <a:extLst>
              <a:ext uri="{FF2B5EF4-FFF2-40B4-BE49-F238E27FC236}">
                <a16:creationId xmlns:a16="http://schemas.microsoft.com/office/drawing/2014/main" id="{88F46801-AF6C-FF9D-3F3C-F3AF392EF6EC}"/>
              </a:ext>
            </a:extLst>
          </p:cNvPr>
          <p:cNvGrpSpPr/>
          <p:nvPr/>
        </p:nvGrpSpPr>
        <p:grpSpPr>
          <a:xfrm>
            <a:off x="5285013" y="2826432"/>
            <a:ext cx="2290832" cy="2034540"/>
            <a:chOff x="2971015" y="668552"/>
            <a:chExt cx="2290832" cy="2034540"/>
          </a:xfrm>
        </p:grpSpPr>
        <p:grpSp>
          <p:nvGrpSpPr>
            <p:cNvPr id="25" name="Group 24">
              <a:extLst>
                <a:ext uri="{FF2B5EF4-FFF2-40B4-BE49-F238E27FC236}">
                  <a16:creationId xmlns:a16="http://schemas.microsoft.com/office/drawing/2014/main" id="{2CCF97EF-B178-9CD7-80F5-7A5B4D9E80B5}"/>
                </a:ext>
              </a:extLst>
            </p:cNvPr>
            <p:cNvGrpSpPr/>
            <p:nvPr/>
          </p:nvGrpSpPr>
          <p:grpSpPr>
            <a:xfrm>
              <a:off x="2971015" y="668552"/>
              <a:ext cx="2290832" cy="2034540"/>
              <a:chOff x="2971015" y="668552"/>
              <a:chExt cx="2290832" cy="2034540"/>
            </a:xfrm>
          </p:grpSpPr>
          <p:sp>
            <p:nvSpPr>
              <p:cNvPr id="27" name="Shape">
                <a:extLst>
                  <a:ext uri="{FF2B5EF4-FFF2-40B4-BE49-F238E27FC236}">
                    <a16:creationId xmlns:a16="http://schemas.microsoft.com/office/drawing/2014/main" id="{C2CEC026-4094-FA22-550F-2115E80AF373}"/>
                  </a:ext>
                </a:extLst>
              </p:cNvPr>
              <p:cNvSpPr/>
              <p:nvPr/>
            </p:nvSpPr>
            <p:spPr>
              <a:xfrm>
                <a:off x="2971015" y="668552"/>
                <a:ext cx="2290832" cy="2034540"/>
              </a:xfrm>
              <a:custGeom>
                <a:avLst/>
                <a:gdLst/>
                <a:ahLst/>
                <a:cxnLst>
                  <a:cxn ang="0">
                    <a:pos x="wd2" y="hd2"/>
                  </a:cxn>
                  <a:cxn ang="5400000">
                    <a:pos x="wd2" y="hd2"/>
                  </a:cxn>
                  <a:cxn ang="10800000">
                    <a:pos x="wd2" y="hd2"/>
                  </a:cxn>
                  <a:cxn ang="16200000">
                    <a:pos x="wd2" y="hd2"/>
                  </a:cxn>
                </a:cxnLst>
                <a:rect l="0" t="0" r="r" b="b"/>
                <a:pathLst>
                  <a:path w="21600" h="21600" extrusionOk="0">
                    <a:moveTo>
                      <a:pt x="14425" y="13479"/>
                    </a:moveTo>
                    <a:cubicBezTo>
                      <a:pt x="14425" y="9000"/>
                      <a:pt x="11190" y="5358"/>
                      <a:pt x="7212" y="5358"/>
                    </a:cubicBezTo>
                    <a:cubicBezTo>
                      <a:pt x="6841" y="5358"/>
                      <a:pt x="6506" y="5400"/>
                      <a:pt x="6134" y="5442"/>
                    </a:cubicBezTo>
                    <a:cubicBezTo>
                      <a:pt x="6395" y="4898"/>
                      <a:pt x="6543" y="4312"/>
                      <a:pt x="6543" y="3684"/>
                    </a:cubicBezTo>
                    <a:cubicBezTo>
                      <a:pt x="6543" y="1633"/>
                      <a:pt x="5093" y="0"/>
                      <a:pt x="3272" y="0"/>
                    </a:cubicBezTo>
                    <a:cubicBezTo>
                      <a:pt x="1450" y="0"/>
                      <a:pt x="0" y="1633"/>
                      <a:pt x="0" y="3684"/>
                    </a:cubicBezTo>
                    <a:cubicBezTo>
                      <a:pt x="0" y="5442"/>
                      <a:pt x="1078" y="6907"/>
                      <a:pt x="2565" y="7284"/>
                    </a:cubicBezTo>
                    <a:cubicBezTo>
                      <a:pt x="1004" y="8791"/>
                      <a:pt x="0" y="10967"/>
                      <a:pt x="0" y="13479"/>
                    </a:cubicBezTo>
                    <a:cubicBezTo>
                      <a:pt x="0" y="17958"/>
                      <a:pt x="3234" y="21600"/>
                      <a:pt x="7212" y="21600"/>
                    </a:cubicBezTo>
                    <a:lnTo>
                      <a:pt x="21600" y="21600"/>
                    </a:lnTo>
                    <a:cubicBezTo>
                      <a:pt x="17659" y="21600"/>
                      <a:pt x="14425" y="17958"/>
                      <a:pt x="14425" y="13479"/>
                    </a:cubicBezTo>
                    <a:close/>
                    <a:moveTo>
                      <a:pt x="892" y="3726"/>
                    </a:moveTo>
                    <a:cubicBezTo>
                      <a:pt x="892" y="2219"/>
                      <a:pt x="1970" y="1005"/>
                      <a:pt x="3309" y="1005"/>
                    </a:cubicBezTo>
                    <a:cubicBezTo>
                      <a:pt x="4647" y="1005"/>
                      <a:pt x="5725" y="2219"/>
                      <a:pt x="5725" y="3726"/>
                    </a:cubicBezTo>
                    <a:cubicBezTo>
                      <a:pt x="5725" y="5233"/>
                      <a:pt x="4647" y="6447"/>
                      <a:pt x="3309" y="6447"/>
                    </a:cubicBezTo>
                    <a:cubicBezTo>
                      <a:pt x="1970" y="6447"/>
                      <a:pt x="892" y="5191"/>
                      <a:pt x="892" y="3726"/>
                    </a:cubicBezTo>
                    <a:close/>
                    <a:moveTo>
                      <a:pt x="7250" y="20260"/>
                    </a:moveTo>
                    <a:cubicBezTo>
                      <a:pt x="3941" y="20260"/>
                      <a:pt x="1227" y="17205"/>
                      <a:pt x="1227" y="13479"/>
                    </a:cubicBezTo>
                    <a:cubicBezTo>
                      <a:pt x="1227" y="9753"/>
                      <a:pt x="3941" y="6698"/>
                      <a:pt x="7250" y="6698"/>
                    </a:cubicBezTo>
                    <a:cubicBezTo>
                      <a:pt x="10558" y="6698"/>
                      <a:pt x="13272" y="9753"/>
                      <a:pt x="13272" y="13479"/>
                    </a:cubicBezTo>
                    <a:cubicBezTo>
                      <a:pt x="13272" y="17247"/>
                      <a:pt x="10558" y="20260"/>
                      <a:pt x="7250" y="20260"/>
                    </a:cubicBezTo>
                    <a:close/>
                  </a:path>
                </a:pathLst>
              </a:custGeom>
              <a:solidFill>
                <a:srgbClr val="FFCC5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endParaRPr>
              </a:p>
            </p:txBody>
          </p:sp>
          <p:sp>
            <p:nvSpPr>
              <p:cNvPr id="28" name="TextBox 27">
                <a:extLst>
                  <a:ext uri="{FF2B5EF4-FFF2-40B4-BE49-F238E27FC236}">
                    <a16:creationId xmlns:a16="http://schemas.microsoft.com/office/drawing/2014/main" id="{ECF727BA-07FF-CE59-4CB6-0038E1D84541}"/>
                  </a:ext>
                </a:extLst>
              </p:cNvPr>
              <p:cNvSpPr txBox="1"/>
              <p:nvPr/>
            </p:nvSpPr>
            <p:spPr>
              <a:xfrm>
                <a:off x="3292910" y="1592369"/>
                <a:ext cx="966915" cy="788677"/>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القابلية للقياس</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6" name="TextBox 25">
              <a:extLst>
                <a:ext uri="{FF2B5EF4-FFF2-40B4-BE49-F238E27FC236}">
                  <a16:creationId xmlns:a16="http://schemas.microsoft.com/office/drawing/2014/main" id="{19440E53-F52A-225F-9D68-3093F79AE19E}"/>
                </a:ext>
              </a:extLst>
            </p:cNvPr>
            <p:cNvSpPr txBox="1"/>
            <p:nvPr/>
          </p:nvSpPr>
          <p:spPr>
            <a:xfrm>
              <a:off x="3043178" y="817822"/>
              <a:ext cx="516490" cy="369332"/>
            </a:xfrm>
            <a:prstGeom prst="rect">
              <a:avLst/>
            </a:prstGeom>
            <a:noFill/>
          </p:spPr>
          <p:txBody>
            <a:bodyPr wrap="square" rtlCol="0">
              <a:spAutoFit/>
            </a:bodyPr>
            <a:lstStyle/>
            <a:p>
              <a:pPr algn="l"/>
              <a:r>
                <a:rPr lang="en-US" spc="0" baseline="0" dirty="0">
                  <a:ln/>
                  <a:latin typeface="Montserrat Black"/>
                  <a:sym typeface="Montserrat Black"/>
                  <a:rtl val="0"/>
                </a:rPr>
                <a:t>06</a:t>
              </a:r>
            </a:p>
          </p:txBody>
        </p:sp>
      </p:grpSp>
    </p:spTree>
    <p:extLst>
      <p:ext uri="{BB962C8B-B14F-4D97-AF65-F5344CB8AC3E}">
        <p14:creationId xmlns:p14="http://schemas.microsoft.com/office/powerpoint/2010/main" val="1443109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الخصائص الأساسية للتخطيط الفعّال</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F1F8EEB-6663-E62A-8175-5BAB237A92C0}"/>
              </a:ext>
            </a:extLst>
          </p:cNvPr>
          <p:cNvGrpSpPr/>
          <p:nvPr/>
        </p:nvGrpSpPr>
        <p:grpSpPr>
          <a:xfrm>
            <a:off x="8267090" y="2802424"/>
            <a:ext cx="2290832" cy="2034540"/>
            <a:chOff x="8806590" y="668552"/>
            <a:chExt cx="2290832" cy="2034540"/>
          </a:xfrm>
        </p:grpSpPr>
        <p:grpSp>
          <p:nvGrpSpPr>
            <p:cNvPr id="15" name="Group 14">
              <a:extLst>
                <a:ext uri="{FF2B5EF4-FFF2-40B4-BE49-F238E27FC236}">
                  <a16:creationId xmlns:a16="http://schemas.microsoft.com/office/drawing/2014/main" id="{03C502EE-3678-07D2-F89C-377562A9C02A}"/>
                </a:ext>
              </a:extLst>
            </p:cNvPr>
            <p:cNvGrpSpPr/>
            <p:nvPr/>
          </p:nvGrpSpPr>
          <p:grpSpPr>
            <a:xfrm>
              <a:off x="8806590" y="668552"/>
              <a:ext cx="2290832" cy="2034540"/>
              <a:chOff x="8806590" y="668552"/>
              <a:chExt cx="2290832" cy="2034540"/>
            </a:xfrm>
          </p:grpSpPr>
          <p:sp>
            <p:nvSpPr>
              <p:cNvPr id="17" name="Shape">
                <a:extLst>
                  <a:ext uri="{FF2B5EF4-FFF2-40B4-BE49-F238E27FC236}">
                    <a16:creationId xmlns:a16="http://schemas.microsoft.com/office/drawing/2014/main" id="{42C13811-E2C6-478F-CE61-2385C3ED0584}"/>
                  </a:ext>
                </a:extLst>
              </p:cNvPr>
              <p:cNvSpPr/>
              <p:nvPr/>
            </p:nvSpPr>
            <p:spPr>
              <a:xfrm>
                <a:off x="8806590" y="668552"/>
                <a:ext cx="2290832" cy="2034540"/>
              </a:xfrm>
              <a:custGeom>
                <a:avLst/>
                <a:gdLst/>
                <a:ahLst/>
                <a:cxnLst>
                  <a:cxn ang="0">
                    <a:pos x="wd2" y="hd2"/>
                  </a:cxn>
                  <a:cxn ang="5400000">
                    <a:pos x="wd2" y="hd2"/>
                  </a:cxn>
                  <a:cxn ang="10800000">
                    <a:pos x="wd2" y="hd2"/>
                  </a:cxn>
                  <a:cxn ang="16200000">
                    <a:pos x="wd2" y="hd2"/>
                  </a:cxn>
                </a:cxnLst>
                <a:rect l="0" t="0" r="r" b="b"/>
                <a:pathLst>
                  <a:path w="21600" h="21600" extrusionOk="0">
                    <a:moveTo>
                      <a:pt x="14425" y="13479"/>
                    </a:moveTo>
                    <a:cubicBezTo>
                      <a:pt x="14425" y="9000"/>
                      <a:pt x="11190" y="5358"/>
                      <a:pt x="7212" y="5358"/>
                    </a:cubicBezTo>
                    <a:cubicBezTo>
                      <a:pt x="6841" y="5358"/>
                      <a:pt x="6506" y="5400"/>
                      <a:pt x="6134" y="5442"/>
                    </a:cubicBezTo>
                    <a:cubicBezTo>
                      <a:pt x="6395" y="4898"/>
                      <a:pt x="6543" y="4312"/>
                      <a:pt x="6543" y="3684"/>
                    </a:cubicBezTo>
                    <a:cubicBezTo>
                      <a:pt x="6543" y="1633"/>
                      <a:pt x="5093" y="0"/>
                      <a:pt x="3272" y="0"/>
                    </a:cubicBezTo>
                    <a:cubicBezTo>
                      <a:pt x="1450" y="0"/>
                      <a:pt x="0" y="1633"/>
                      <a:pt x="0" y="3684"/>
                    </a:cubicBezTo>
                    <a:cubicBezTo>
                      <a:pt x="0" y="5442"/>
                      <a:pt x="1078" y="6907"/>
                      <a:pt x="2565" y="7284"/>
                    </a:cubicBezTo>
                    <a:cubicBezTo>
                      <a:pt x="1004" y="8791"/>
                      <a:pt x="0" y="10967"/>
                      <a:pt x="0" y="13479"/>
                    </a:cubicBezTo>
                    <a:cubicBezTo>
                      <a:pt x="0" y="17958"/>
                      <a:pt x="3234" y="21600"/>
                      <a:pt x="7212" y="21600"/>
                    </a:cubicBezTo>
                    <a:lnTo>
                      <a:pt x="21600" y="21600"/>
                    </a:lnTo>
                    <a:cubicBezTo>
                      <a:pt x="17622" y="21600"/>
                      <a:pt x="14425" y="17958"/>
                      <a:pt x="14425" y="13479"/>
                    </a:cubicBezTo>
                    <a:close/>
                    <a:moveTo>
                      <a:pt x="892" y="3726"/>
                    </a:moveTo>
                    <a:cubicBezTo>
                      <a:pt x="892" y="2219"/>
                      <a:pt x="1971" y="1005"/>
                      <a:pt x="3309" y="1005"/>
                    </a:cubicBezTo>
                    <a:cubicBezTo>
                      <a:pt x="4647" y="1005"/>
                      <a:pt x="5725" y="2219"/>
                      <a:pt x="5725" y="3726"/>
                    </a:cubicBezTo>
                    <a:cubicBezTo>
                      <a:pt x="5725" y="5233"/>
                      <a:pt x="4647" y="6447"/>
                      <a:pt x="3309" y="6447"/>
                    </a:cubicBezTo>
                    <a:cubicBezTo>
                      <a:pt x="1971" y="6447"/>
                      <a:pt x="892" y="5191"/>
                      <a:pt x="892" y="3726"/>
                    </a:cubicBezTo>
                    <a:close/>
                    <a:moveTo>
                      <a:pt x="7212" y="20260"/>
                    </a:moveTo>
                    <a:cubicBezTo>
                      <a:pt x="3904" y="20260"/>
                      <a:pt x="1190" y="17205"/>
                      <a:pt x="1190" y="13479"/>
                    </a:cubicBezTo>
                    <a:cubicBezTo>
                      <a:pt x="1190" y="9753"/>
                      <a:pt x="3904" y="6698"/>
                      <a:pt x="7212" y="6698"/>
                    </a:cubicBezTo>
                    <a:cubicBezTo>
                      <a:pt x="10521" y="6698"/>
                      <a:pt x="13235" y="9753"/>
                      <a:pt x="13235" y="13479"/>
                    </a:cubicBezTo>
                    <a:cubicBezTo>
                      <a:pt x="13235" y="17247"/>
                      <a:pt x="10558" y="20260"/>
                      <a:pt x="7212" y="20260"/>
                    </a:cubicBezTo>
                    <a:close/>
                  </a:path>
                </a:pathLst>
              </a:custGeom>
              <a:solidFill>
                <a:srgbClr val="3D8E92"/>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18" name="TextBox 17">
                <a:extLst>
                  <a:ext uri="{FF2B5EF4-FFF2-40B4-BE49-F238E27FC236}">
                    <a16:creationId xmlns:a16="http://schemas.microsoft.com/office/drawing/2014/main" id="{80CAD400-DCAB-DA9D-808B-563DFA3C6426}"/>
                  </a:ext>
                </a:extLst>
              </p:cNvPr>
              <p:cNvSpPr txBox="1"/>
              <p:nvPr/>
            </p:nvSpPr>
            <p:spPr>
              <a:xfrm>
                <a:off x="8917573" y="1534874"/>
                <a:ext cx="1271091" cy="788677"/>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التركيز على الأولويات</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6" name="TextBox 15">
              <a:extLst>
                <a:ext uri="{FF2B5EF4-FFF2-40B4-BE49-F238E27FC236}">
                  <a16:creationId xmlns:a16="http://schemas.microsoft.com/office/drawing/2014/main" id="{B616CD9E-7B9F-6B96-37E0-D17EAA42C819}"/>
                </a:ext>
              </a:extLst>
            </p:cNvPr>
            <p:cNvSpPr txBox="1"/>
            <p:nvPr/>
          </p:nvSpPr>
          <p:spPr>
            <a:xfrm>
              <a:off x="8947685" y="795655"/>
              <a:ext cx="441146" cy="369332"/>
            </a:xfrm>
            <a:prstGeom prst="rect">
              <a:avLst/>
            </a:prstGeom>
            <a:noFill/>
          </p:spPr>
          <p:txBody>
            <a:bodyPr wrap="none" rtlCol="0">
              <a:spAutoFit/>
            </a:bodyPr>
            <a:lstStyle/>
            <a:p>
              <a:pPr algn="l"/>
              <a:r>
                <a:rPr lang="en-US" spc="0" baseline="0" dirty="0">
                  <a:ln/>
                  <a:latin typeface="Montserrat Black"/>
                  <a:sym typeface="Montserrat Black"/>
                  <a:rtl val="0"/>
                </a:rPr>
                <a:t>01</a:t>
              </a:r>
            </a:p>
          </p:txBody>
        </p:sp>
      </p:grpSp>
      <p:grpSp>
        <p:nvGrpSpPr>
          <p:cNvPr id="19" name="Group 18">
            <a:extLst>
              <a:ext uri="{FF2B5EF4-FFF2-40B4-BE49-F238E27FC236}">
                <a16:creationId xmlns:a16="http://schemas.microsoft.com/office/drawing/2014/main" id="{8A16D688-85E5-4507-F38D-11B4C3410390}"/>
              </a:ext>
            </a:extLst>
          </p:cNvPr>
          <p:cNvGrpSpPr/>
          <p:nvPr/>
        </p:nvGrpSpPr>
        <p:grpSpPr>
          <a:xfrm>
            <a:off x="6321900" y="2802424"/>
            <a:ext cx="2290832" cy="2034540"/>
            <a:chOff x="6861400" y="668552"/>
            <a:chExt cx="2290832" cy="2034540"/>
          </a:xfrm>
        </p:grpSpPr>
        <p:grpSp>
          <p:nvGrpSpPr>
            <p:cNvPr id="20" name="Group 19">
              <a:extLst>
                <a:ext uri="{FF2B5EF4-FFF2-40B4-BE49-F238E27FC236}">
                  <a16:creationId xmlns:a16="http://schemas.microsoft.com/office/drawing/2014/main" id="{7CCFE7AB-994D-55FA-BFC0-9E3F6B938C4D}"/>
                </a:ext>
              </a:extLst>
            </p:cNvPr>
            <p:cNvGrpSpPr/>
            <p:nvPr/>
          </p:nvGrpSpPr>
          <p:grpSpPr>
            <a:xfrm>
              <a:off x="6861400" y="668552"/>
              <a:ext cx="2290832" cy="2034540"/>
              <a:chOff x="6861400" y="668552"/>
              <a:chExt cx="2290832" cy="2034540"/>
            </a:xfrm>
          </p:grpSpPr>
          <p:sp>
            <p:nvSpPr>
              <p:cNvPr id="22" name="Shape">
                <a:extLst>
                  <a:ext uri="{FF2B5EF4-FFF2-40B4-BE49-F238E27FC236}">
                    <a16:creationId xmlns:a16="http://schemas.microsoft.com/office/drawing/2014/main" id="{2788DA69-411C-8787-4B47-37A15359DCC4}"/>
                  </a:ext>
                </a:extLst>
              </p:cNvPr>
              <p:cNvSpPr/>
              <p:nvPr/>
            </p:nvSpPr>
            <p:spPr>
              <a:xfrm>
                <a:off x="6861400" y="668552"/>
                <a:ext cx="2290832" cy="2034540"/>
              </a:xfrm>
              <a:custGeom>
                <a:avLst/>
                <a:gdLst/>
                <a:ahLst/>
                <a:cxnLst>
                  <a:cxn ang="0">
                    <a:pos x="wd2" y="hd2"/>
                  </a:cxn>
                  <a:cxn ang="5400000">
                    <a:pos x="wd2" y="hd2"/>
                  </a:cxn>
                  <a:cxn ang="10800000">
                    <a:pos x="wd2" y="hd2"/>
                  </a:cxn>
                  <a:cxn ang="16200000">
                    <a:pos x="wd2" y="hd2"/>
                  </a:cxn>
                </a:cxnLst>
                <a:rect l="0" t="0" r="r" b="b"/>
                <a:pathLst>
                  <a:path w="21600" h="21600" extrusionOk="0">
                    <a:moveTo>
                      <a:pt x="14425" y="13479"/>
                    </a:moveTo>
                    <a:cubicBezTo>
                      <a:pt x="14425" y="9000"/>
                      <a:pt x="11190" y="5358"/>
                      <a:pt x="7212" y="5358"/>
                    </a:cubicBezTo>
                    <a:cubicBezTo>
                      <a:pt x="6841" y="5358"/>
                      <a:pt x="6506" y="5400"/>
                      <a:pt x="6134" y="5442"/>
                    </a:cubicBezTo>
                    <a:cubicBezTo>
                      <a:pt x="6395" y="4898"/>
                      <a:pt x="6543" y="4312"/>
                      <a:pt x="6543" y="3684"/>
                    </a:cubicBezTo>
                    <a:cubicBezTo>
                      <a:pt x="6543" y="1633"/>
                      <a:pt x="5093" y="0"/>
                      <a:pt x="3272" y="0"/>
                    </a:cubicBezTo>
                    <a:cubicBezTo>
                      <a:pt x="1450" y="0"/>
                      <a:pt x="0" y="1633"/>
                      <a:pt x="0" y="3684"/>
                    </a:cubicBezTo>
                    <a:cubicBezTo>
                      <a:pt x="0" y="5442"/>
                      <a:pt x="1078" y="6907"/>
                      <a:pt x="2565" y="7284"/>
                    </a:cubicBezTo>
                    <a:cubicBezTo>
                      <a:pt x="1004" y="8791"/>
                      <a:pt x="0" y="10967"/>
                      <a:pt x="0" y="13479"/>
                    </a:cubicBezTo>
                    <a:cubicBezTo>
                      <a:pt x="0" y="17958"/>
                      <a:pt x="3234" y="21600"/>
                      <a:pt x="7212" y="21600"/>
                    </a:cubicBezTo>
                    <a:lnTo>
                      <a:pt x="21600" y="21600"/>
                    </a:lnTo>
                    <a:cubicBezTo>
                      <a:pt x="17622" y="21600"/>
                      <a:pt x="14425" y="17958"/>
                      <a:pt x="14425" y="13479"/>
                    </a:cubicBezTo>
                    <a:close/>
                    <a:moveTo>
                      <a:pt x="892" y="3726"/>
                    </a:moveTo>
                    <a:cubicBezTo>
                      <a:pt x="892" y="2219"/>
                      <a:pt x="1971" y="1005"/>
                      <a:pt x="3309" y="1005"/>
                    </a:cubicBezTo>
                    <a:cubicBezTo>
                      <a:pt x="4647" y="1005"/>
                      <a:pt x="5725" y="2219"/>
                      <a:pt x="5725" y="3726"/>
                    </a:cubicBezTo>
                    <a:cubicBezTo>
                      <a:pt x="5725" y="5233"/>
                      <a:pt x="4647" y="6447"/>
                      <a:pt x="3309" y="6447"/>
                    </a:cubicBezTo>
                    <a:cubicBezTo>
                      <a:pt x="1971" y="6447"/>
                      <a:pt x="892" y="5191"/>
                      <a:pt x="892" y="3726"/>
                    </a:cubicBezTo>
                    <a:close/>
                    <a:moveTo>
                      <a:pt x="7212" y="20260"/>
                    </a:moveTo>
                    <a:cubicBezTo>
                      <a:pt x="3904" y="20260"/>
                      <a:pt x="1190" y="17205"/>
                      <a:pt x="1190" y="13479"/>
                    </a:cubicBezTo>
                    <a:cubicBezTo>
                      <a:pt x="1190" y="9753"/>
                      <a:pt x="3904" y="6698"/>
                      <a:pt x="7212" y="6698"/>
                    </a:cubicBezTo>
                    <a:cubicBezTo>
                      <a:pt x="10521" y="6698"/>
                      <a:pt x="13235" y="9753"/>
                      <a:pt x="13235" y="13479"/>
                    </a:cubicBezTo>
                    <a:cubicBezTo>
                      <a:pt x="13235" y="17247"/>
                      <a:pt x="10558" y="20260"/>
                      <a:pt x="7212" y="20260"/>
                    </a:cubicBezTo>
                    <a:close/>
                  </a:path>
                </a:pathLst>
              </a:custGeom>
              <a:solidFill>
                <a:schemeClr val="bg1">
                  <a:lumMod val="65000"/>
                </a:schemeClr>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23" name="TextBox 22">
                <a:extLst>
                  <a:ext uri="{FF2B5EF4-FFF2-40B4-BE49-F238E27FC236}">
                    <a16:creationId xmlns:a16="http://schemas.microsoft.com/office/drawing/2014/main" id="{991BC988-751D-E80F-AEB6-086F3800D59A}"/>
                  </a:ext>
                </a:extLst>
              </p:cNvPr>
              <p:cNvSpPr txBox="1"/>
              <p:nvPr/>
            </p:nvSpPr>
            <p:spPr>
              <a:xfrm>
                <a:off x="6893607" y="1557043"/>
                <a:ext cx="1413316" cy="788677"/>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مبني على البيانات والمعلومات</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1" name="TextBox 20">
              <a:extLst>
                <a:ext uri="{FF2B5EF4-FFF2-40B4-BE49-F238E27FC236}">
                  <a16:creationId xmlns:a16="http://schemas.microsoft.com/office/drawing/2014/main" id="{B0358E8D-1F87-5129-5D0C-04C66855E5DD}"/>
                </a:ext>
              </a:extLst>
            </p:cNvPr>
            <p:cNvSpPr txBox="1"/>
            <p:nvPr/>
          </p:nvSpPr>
          <p:spPr>
            <a:xfrm>
              <a:off x="6964023" y="817822"/>
              <a:ext cx="486030" cy="369332"/>
            </a:xfrm>
            <a:prstGeom prst="rect">
              <a:avLst/>
            </a:prstGeom>
            <a:noFill/>
          </p:spPr>
          <p:txBody>
            <a:bodyPr wrap="none" rtlCol="0">
              <a:spAutoFit/>
            </a:bodyPr>
            <a:lstStyle/>
            <a:p>
              <a:pPr algn="l"/>
              <a:r>
                <a:rPr lang="en-US" dirty="0">
                  <a:ln/>
                  <a:latin typeface="Montserrat Black"/>
                  <a:sym typeface="Montserrat Black"/>
                  <a:rtl val="0"/>
                </a:rPr>
                <a:t>02</a:t>
              </a:r>
              <a:endParaRPr lang="en-US" spc="0" baseline="0" dirty="0">
                <a:ln/>
                <a:latin typeface="Montserrat Black"/>
                <a:sym typeface="Montserrat Black"/>
                <a:rtl val="0"/>
              </a:endParaRPr>
            </a:p>
          </p:txBody>
        </p:sp>
      </p:grpSp>
      <p:grpSp>
        <p:nvGrpSpPr>
          <p:cNvPr id="24" name="Group 23">
            <a:extLst>
              <a:ext uri="{FF2B5EF4-FFF2-40B4-BE49-F238E27FC236}">
                <a16:creationId xmlns:a16="http://schemas.microsoft.com/office/drawing/2014/main" id="{699D856C-595C-CEAA-BC7C-A731E75A9054}"/>
              </a:ext>
            </a:extLst>
          </p:cNvPr>
          <p:cNvGrpSpPr/>
          <p:nvPr/>
        </p:nvGrpSpPr>
        <p:grpSpPr>
          <a:xfrm>
            <a:off x="4387302" y="2802424"/>
            <a:ext cx="2290832" cy="2034540"/>
            <a:chOff x="4916207" y="668552"/>
            <a:chExt cx="2290832" cy="2034540"/>
          </a:xfrm>
        </p:grpSpPr>
        <p:grpSp>
          <p:nvGrpSpPr>
            <p:cNvPr id="25" name="Group 24">
              <a:extLst>
                <a:ext uri="{FF2B5EF4-FFF2-40B4-BE49-F238E27FC236}">
                  <a16:creationId xmlns:a16="http://schemas.microsoft.com/office/drawing/2014/main" id="{8DDBB738-9EEE-997F-669D-3ECD5C798065}"/>
                </a:ext>
              </a:extLst>
            </p:cNvPr>
            <p:cNvGrpSpPr/>
            <p:nvPr/>
          </p:nvGrpSpPr>
          <p:grpSpPr>
            <a:xfrm>
              <a:off x="4916207" y="668552"/>
              <a:ext cx="2290832" cy="2034540"/>
              <a:chOff x="4916207" y="668552"/>
              <a:chExt cx="2290832" cy="2034540"/>
            </a:xfrm>
          </p:grpSpPr>
          <p:sp>
            <p:nvSpPr>
              <p:cNvPr id="27" name="Shape">
                <a:extLst>
                  <a:ext uri="{FF2B5EF4-FFF2-40B4-BE49-F238E27FC236}">
                    <a16:creationId xmlns:a16="http://schemas.microsoft.com/office/drawing/2014/main" id="{A2864C39-650D-3E18-AC5F-F6EF0FC48D37}"/>
                  </a:ext>
                </a:extLst>
              </p:cNvPr>
              <p:cNvSpPr/>
              <p:nvPr/>
            </p:nvSpPr>
            <p:spPr>
              <a:xfrm>
                <a:off x="4916207" y="668552"/>
                <a:ext cx="2290832" cy="2034540"/>
              </a:xfrm>
              <a:custGeom>
                <a:avLst/>
                <a:gdLst/>
                <a:ahLst/>
                <a:cxnLst>
                  <a:cxn ang="0">
                    <a:pos x="wd2" y="hd2"/>
                  </a:cxn>
                  <a:cxn ang="5400000">
                    <a:pos x="wd2" y="hd2"/>
                  </a:cxn>
                  <a:cxn ang="10800000">
                    <a:pos x="wd2" y="hd2"/>
                  </a:cxn>
                  <a:cxn ang="16200000">
                    <a:pos x="wd2" y="hd2"/>
                  </a:cxn>
                </a:cxnLst>
                <a:rect l="0" t="0" r="r" b="b"/>
                <a:pathLst>
                  <a:path w="21600" h="21600" extrusionOk="0">
                    <a:moveTo>
                      <a:pt x="14425" y="13479"/>
                    </a:moveTo>
                    <a:cubicBezTo>
                      <a:pt x="14425" y="9000"/>
                      <a:pt x="11190" y="5358"/>
                      <a:pt x="7212" y="5358"/>
                    </a:cubicBezTo>
                    <a:cubicBezTo>
                      <a:pt x="6841" y="5358"/>
                      <a:pt x="6506" y="5400"/>
                      <a:pt x="6134" y="5442"/>
                    </a:cubicBezTo>
                    <a:cubicBezTo>
                      <a:pt x="6395" y="4898"/>
                      <a:pt x="6543" y="4312"/>
                      <a:pt x="6543" y="3684"/>
                    </a:cubicBezTo>
                    <a:cubicBezTo>
                      <a:pt x="6543" y="1633"/>
                      <a:pt x="5093" y="0"/>
                      <a:pt x="3272" y="0"/>
                    </a:cubicBezTo>
                    <a:cubicBezTo>
                      <a:pt x="1450" y="0"/>
                      <a:pt x="0" y="1633"/>
                      <a:pt x="0" y="3684"/>
                    </a:cubicBezTo>
                    <a:cubicBezTo>
                      <a:pt x="0" y="5442"/>
                      <a:pt x="1078" y="6907"/>
                      <a:pt x="2565" y="7284"/>
                    </a:cubicBezTo>
                    <a:cubicBezTo>
                      <a:pt x="1004" y="8791"/>
                      <a:pt x="0" y="10967"/>
                      <a:pt x="0" y="13479"/>
                    </a:cubicBezTo>
                    <a:cubicBezTo>
                      <a:pt x="0" y="17958"/>
                      <a:pt x="3234" y="21600"/>
                      <a:pt x="7212" y="21600"/>
                    </a:cubicBezTo>
                    <a:lnTo>
                      <a:pt x="21600" y="21600"/>
                    </a:lnTo>
                    <a:cubicBezTo>
                      <a:pt x="17622" y="21600"/>
                      <a:pt x="14425" y="17958"/>
                      <a:pt x="14425" y="13479"/>
                    </a:cubicBezTo>
                    <a:close/>
                    <a:moveTo>
                      <a:pt x="892" y="3726"/>
                    </a:moveTo>
                    <a:cubicBezTo>
                      <a:pt x="892" y="2219"/>
                      <a:pt x="1970" y="1005"/>
                      <a:pt x="3309" y="1005"/>
                    </a:cubicBezTo>
                    <a:cubicBezTo>
                      <a:pt x="4647" y="1005"/>
                      <a:pt x="5725" y="2219"/>
                      <a:pt x="5725" y="3726"/>
                    </a:cubicBezTo>
                    <a:cubicBezTo>
                      <a:pt x="5725" y="5233"/>
                      <a:pt x="4647" y="6447"/>
                      <a:pt x="3309" y="6447"/>
                    </a:cubicBezTo>
                    <a:cubicBezTo>
                      <a:pt x="1970" y="6447"/>
                      <a:pt x="892" y="5191"/>
                      <a:pt x="892" y="3726"/>
                    </a:cubicBezTo>
                    <a:close/>
                    <a:moveTo>
                      <a:pt x="7212" y="20260"/>
                    </a:moveTo>
                    <a:cubicBezTo>
                      <a:pt x="3904" y="20260"/>
                      <a:pt x="1190" y="17205"/>
                      <a:pt x="1190" y="13479"/>
                    </a:cubicBezTo>
                    <a:cubicBezTo>
                      <a:pt x="1190" y="9753"/>
                      <a:pt x="3904" y="6698"/>
                      <a:pt x="7212" y="6698"/>
                    </a:cubicBezTo>
                    <a:cubicBezTo>
                      <a:pt x="10521" y="6698"/>
                      <a:pt x="13235" y="9753"/>
                      <a:pt x="13235" y="13479"/>
                    </a:cubicBezTo>
                    <a:cubicBezTo>
                      <a:pt x="13235" y="17247"/>
                      <a:pt x="10558" y="20260"/>
                      <a:pt x="7212" y="20260"/>
                    </a:cubicBezTo>
                    <a:close/>
                  </a:path>
                </a:pathLst>
              </a:custGeom>
              <a:solidFill>
                <a:srgbClr val="9ACCC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28" name="TextBox 27">
                <a:extLst>
                  <a:ext uri="{FF2B5EF4-FFF2-40B4-BE49-F238E27FC236}">
                    <a16:creationId xmlns:a16="http://schemas.microsoft.com/office/drawing/2014/main" id="{A55671C6-4B81-F4EE-6617-C1E1594DF81A}"/>
                  </a:ext>
                </a:extLst>
              </p:cNvPr>
              <p:cNvSpPr txBox="1"/>
              <p:nvPr/>
            </p:nvSpPr>
            <p:spPr>
              <a:xfrm>
                <a:off x="5104658" y="1547079"/>
                <a:ext cx="1181385" cy="788677"/>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مشاركة الأطراف المعنية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6" name="TextBox 25">
              <a:extLst>
                <a:ext uri="{FF2B5EF4-FFF2-40B4-BE49-F238E27FC236}">
                  <a16:creationId xmlns:a16="http://schemas.microsoft.com/office/drawing/2014/main" id="{0797B9FD-0BA2-0755-71ED-9F61FE57A49E}"/>
                </a:ext>
              </a:extLst>
            </p:cNvPr>
            <p:cNvSpPr txBox="1"/>
            <p:nvPr/>
          </p:nvSpPr>
          <p:spPr>
            <a:xfrm>
              <a:off x="5012417" y="817822"/>
              <a:ext cx="486030" cy="369332"/>
            </a:xfrm>
            <a:prstGeom prst="rect">
              <a:avLst/>
            </a:prstGeom>
            <a:noFill/>
          </p:spPr>
          <p:txBody>
            <a:bodyPr wrap="none" rtlCol="0">
              <a:spAutoFit/>
            </a:bodyPr>
            <a:lstStyle/>
            <a:p>
              <a:pPr algn="l"/>
              <a:r>
                <a:rPr lang="en-US" spc="0" baseline="0" dirty="0">
                  <a:ln/>
                  <a:latin typeface="Montserrat Black"/>
                  <a:sym typeface="Montserrat Black"/>
                  <a:rtl val="0"/>
                </a:rPr>
                <a:t>03</a:t>
              </a:r>
            </a:p>
          </p:txBody>
        </p:sp>
      </p:grpSp>
      <p:grpSp>
        <p:nvGrpSpPr>
          <p:cNvPr id="29" name="Group 28">
            <a:extLst>
              <a:ext uri="{FF2B5EF4-FFF2-40B4-BE49-F238E27FC236}">
                <a16:creationId xmlns:a16="http://schemas.microsoft.com/office/drawing/2014/main" id="{B600D1C1-9A86-D104-12E6-739F6C38E5B5}"/>
              </a:ext>
            </a:extLst>
          </p:cNvPr>
          <p:cNvGrpSpPr/>
          <p:nvPr/>
        </p:nvGrpSpPr>
        <p:grpSpPr>
          <a:xfrm>
            <a:off x="2470954" y="2802424"/>
            <a:ext cx="2290832" cy="2034540"/>
            <a:chOff x="2971015" y="668552"/>
            <a:chExt cx="2290832" cy="2034540"/>
          </a:xfrm>
        </p:grpSpPr>
        <p:grpSp>
          <p:nvGrpSpPr>
            <p:cNvPr id="30" name="Group 29">
              <a:extLst>
                <a:ext uri="{FF2B5EF4-FFF2-40B4-BE49-F238E27FC236}">
                  <a16:creationId xmlns:a16="http://schemas.microsoft.com/office/drawing/2014/main" id="{0CCD2F89-EBDE-8DD6-7164-6902AA500A2F}"/>
                </a:ext>
              </a:extLst>
            </p:cNvPr>
            <p:cNvGrpSpPr/>
            <p:nvPr/>
          </p:nvGrpSpPr>
          <p:grpSpPr>
            <a:xfrm>
              <a:off x="2971015" y="668552"/>
              <a:ext cx="2290832" cy="2034540"/>
              <a:chOff x="2971015" y="668552"/>
              <a:chExt cx="2290832" cy="2034540"/>
            </a:xfrm>
          </p:grpSpPr>
          <p:sp>
            <p:nvSpPr>
              <p:cNvPr id="32" name="Shape">
                <a:extLst>
                  <a:ext uri="{FF2B5EF4-FFF2-40B4-BE49-F238E27FC236}">
                    <a16:creationId xmlns:a16="http://schemas.microsoft.com/office/drawing/2014/main" id="{8F77E8C0-52EE-3C2C-CFF8-8440A1611A28}"/>
                  </a:ext>
                </a:extLst>
              </p:cNvPr>
              <p:cNvSpPr/>
              <p:nvPr/>
            </p:nvSpPr>
            <p:spPr>
              <a:xfrm>
                <a:off x="2971015" y="668552"/>
                <a:ext cx="2290832" cy="2034540"/>
              </a:xfrm>
              <a:custGeom>
                <a:avLst/>
                <a:gdLst/>
                <a:ahLst/>
                <a:cxnLst>
                  <a:cxn ang="0">
                    <a:pos x="wd2" y="hd2"/>
                  </a:cxn>
                  <a:cxn ang="5400000">
                    <a:pos x="wd2" y="hd2"/>
                  </a:cxn>
                  <a:cxn ang="10800000">
                    <a:pos x="wd2" y="hd2"/>
                  </a:cxn>
                  <a:cxn ang="16200000">
                    <a:pos x="wd2" y="hd2"/>
                  </a:cxn>
                </a:cxnLst>
                <a:rect l="0" t="0" r="r" b="b"/>
                <a:pathLst>
                  <a:path w="21600" h="21600" extrusionOk="0">
                    <a:moveTo>
                      <a:pt x="14425" y="13479"/>
                    </a:moveTo>
                    <a:cubicBezTo>
                      <a:pt x="14425" y="9000"/>
                      <a:pt x="11190" y="5358"/>
                      <a:pt x="7212" y="5358"/>
                    </a:cubicBezTo>
                    <a:cubicBezTo>
                      <a:pt x="6841" y="5358"/>
                      <a:pt x="6506" y="5400"/>
                      <a:pt x="6134" y="5442"/>
                    </a:cubicBezTo>
                    <a:cubicBezTo>
                      <a:pt x="6395" y="4898"/>
                      <a:pt x="6543" y="4312"/>
                      <a:pt x="6543" y="3684"/>
                    </a:cubicBezTo>
                    <a:cubicBezTo>
                      <a:pt x="6543" y="1633"/>
                      <a:pt x="5093" y="0"/>
                      <a:pt x="3272" y="0"/>
                    </a:cubicBezTo>
                    <a:cubicBezTo>
                      <a:pt x="1450" y="0"/>
                      <a:pt x="0" y="1633"/>
                      <a:pt x="0" y="3684"/>
                    </a:cubicBezTo>
                    <a:cubicBezTo>
                      <a:pt x="0" y="5442"/>
                      <a:pt x="1078" y="6907"/>
                      <a:pt x="2565" y="7284"/>
                    </a:cubicBezTo>
                    <a:cubicBezTo>
                      <a:pt x="1004" y="8791"/>
                      <a:pt x="0" y="10967"/>
                      <a:pt x="0" y="13479"/>
                    </a:cubicBezTo>
                    <a:cubicBezTo>
                      <a:pt x="0" y="17958"/>
                      <a:pt x="3234" y="21600"/>
                      <a:pt x="7212" y="21600"/>
                    </a:cubicBezTo>
                    <a:lnTo>
                      <a:pt x="21600" y="21600"/>
                    </a:lnTo>
                    <a:cubicBezTo>
                      <a:pt x="17659" y="21600"/>
                      <a:pt x="14425" y="17958"/>
                      <a:pt x="14425" y="13479"/>
                    </a:cubicBezTo>
                    <a:close/>
                    <a:moveTo>
                      <a:pt x="892" y="3726"/>
                    </a:moveTo>
                    <a:cubicBezTo>
                      <a:pt x="892" y="2219"/>
                      <a:pt x="1970" y="1005"/>
                      <a:pt x="3309" y="1005"/>
                    </a:cubicBezTo>
                    <a:cubicBezTo>
                      <a:pt x="4647" y="1005"/>
                      <a:pt x="5725" y="2219"/>
                      <a:pt x="5725" y="3726"/>
                    </a:cubicBezTo>
                    <a:cubicBezTo>
                      <a:pt x="5725" y="5233"/>
                      <a:pt x="4647" y="6447"/>
                      <a:pt x="3309" y="6447"/>
                    </a:cubicBezTo>
                    <a:cubicBezTo>
                      <a:pt x="1970" y="6447"/>
                      <a:pt x="892" y="5191"/>
                      <a:pt x="892" y="3726"/>
                    </a:cubicBezTo>
                    <a:close/>
                    <a:moveTo>
                      <a:pt x="7250" y="20260"/>
                    </a:moveTo>
                    <a:cubicBezTo>
                      <a:pt x="3941" y="20260"/>
                      <a:pt x="1227" y="17205"/>
                      <a:pt x="1227" y="13479"/>
                    </a:cubicBezTo>
                    <a:cubicBezTo>
                      <a:pt x="1227" y="9753"/>
                      <a:pt x="3941" y="6698"/>
                      <a:pt x="7250" y="6698"/>
                    </a:cubicBezTo>
                    <a:cubicBezTo>
                      <a:pt x="10558" y="6698"/>
                      <a:pt x="13272" y="9753"/>
                      <a:pt x="13272" y="13479"/>
                    </a:cubicBezTo>
                    <a:cubicBezTo>
                      <a:pt x="13272" y="17247"/>
                      <a:pt x="10558" y="20260"/>
                      <a:pt x="7250" y="20260"/>
                    </a:cubicBezTo>
                    <a:close/>
                  </a:path>
                </a:pathLst>
              </a:custGeom>
              <a:solidFill>
                <a:srgbClr val="FFCC5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dirty="0">
                  <a:ln>
                    <a:noFill/>
                  </a:ln>
                  <a:solidFill>
                    <a:srgbClr val="FFFFFF"/>
                  </a:solidFill>
                  <a:effectLst/>
                  <a:uLnTx/>
                  <a:uFillTx/>
                </a:endParaRPr>
              </a:p>
            </p:txBody>
          </p:sp>
          <p:sp>
            <p:nvSpPr>
              <p:cNvPr id="33" name="TextBox 32">
                <a:extLst>
                  <a:ext uri="{FF2B5EF4-FFF2-40B4-BE49-F238E27FC236}">
                    <a16:creationId xmlns:a16="http://schemas.microsoft.com/office/drawing/2014/main" id="{600CA199-0125-8786-3853-604CFCA04A76}"/>
                  </a:ext>
                </a:extLst>
              </p:cNvPr>
              <p:cNvSpPr txBox="1"/>
              <p:nvPr/>
            </p:nvSpPr>
            <p:spPr>
              <a:xfrm>
                <a:off x="3125513" y="1577896"/>
                <a:ext cx="1175320" cy="788677"/>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التركيز على النتائج النهائية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1" name="TextBox 30">
              <a:extLst>
                <a:ext uri="{FF2B5EF4-FFF2-40B4-BE49-F238E27FC236}">
                  <a16:creationId xmlns:a16="http://schemas.microsoft.com/office/drawing/2014/main" id="{671A5821-0F94-15B5-990D-53B4EABF0ECE}"/>
                </a:ext>
              </a:extLst>
            </p:cNvPr>
            <p:cNvSpPr txBox="1"/>
            <p:nvPr/>
          </p:nvSpPr>
          <p:spPr>
            <a:xfrm>
              <a:off x="3043178" y="817822"/>
              <a:ext cx="510076" cy="369332"/>
            </a:xfrm>
            <a:prstGeom prst="rect">
              <a:avLst/>
            </a:prstGeom>
            <a:noFill/>
          </p:spPr>
          <p:txBody>
            <a:bodyPr wrap="none" rtlCol="0">
              <a:spAutoFit/>
            </a:bodyPr>
            <a:lstStyle/>
            <a:p>
              <a:pPr algn="l"/>
              <a:r>
                <a:rPr lang="en-US" spc="0" baseline="0" dirty="0">
                  <a:ln/>
                  <a:latin typeface="Montserrat Black"/>
                  <a:sym typeface="Montserrat Black"/>
                  <a:rtl val="0"/>
                </a:rPr>
                <a:t>04</a:t>
              </a:r>
            </a:p>
          </p:txBody>
        </p:sp>
      </p:grpSp>
    </p:spTree>
    <p:extLst>
      <p:ext uri="{BB962C8B-B14F-4D97-AF65-F5344CB8AC3E}">
        <p14:creationId xmlns:p14="http://schemas.microsoft.com/office/powerpoint/2010/main" val="666517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الخطوات الرئيسية في عملية التخطيط</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71" name="Group 70">
            <a:extLst>
              <a:ext uri="{FF2B5EF4-FFF2-40B4-BE49-F238E27FC236}">
                <a16:creationId xmlns:a16="http://schemas.microsoft.com/office/drawing/2014/main" id="{98A7AD47-2E11-E4CD-4CFC-022CB4DE70C1}"/>
              </a:ext>
            </a:extLst>
          </p:cNvPr>
          <p:cNvGrpSpPr/>
          <p:nvPr/>
        </p:nvGrpSpPr>
        <p:grpSpPr>
          <a:xfrm>
            <a:off x="1109856" y="2461300"/>
            <a:ext cx="2645013" cy="2509672"/>
            <a:chOff x="1019075" y="2819395"/>
            <a:chExt cx="2645013" cy="2509672"/>
          </a:xfrm>
        </p:grpSpPr>
        <p:grpSp>
          <p:nvGrpSpPr>
            <p:cNvPr id="72" name="Group 71">
              <a:extLst>
                <a:ext uri="{FF2B5EF4-FFF2-40B4-BE49-F238E27FC236}">
                  <a16:creationId xmlns:a16="http://schemas.microsoft.com/office/drawing/2014/main" id="{331006FE-5603-2761-A9B0-0DF782054A08}"/>
                </a:ext>
              </a:extLst>
            </p:cNvPr>
            <p:cNvGrpSpPr/>
            <p:nvPr/>
          </p:nvGrpSpPr>
          <p:grpSpPr>
            <a:xfrm>
              <a:off x="1019075" y="2819395"/>
              <a:ext cx="2645013" cy="2509672"/>
              <a:chOff x="2863560" y="2976520"/>
              <a:chExt cx="1948543" cy="1848839"/>
            </a:xfrm>
          </p:grpSpPr>
          <p:sp>
            <p:nvSpPr>
              <p:cNvPr id="74" name="Freeform: Shape 73">
                <a:extLst>
                  <a:ext uri="{FF2B5EF4-FFF2-40B4-BE49-F238E27FC236}">
                    <a16:creationId xmlns:a16="http://schemas.microsoft.com/office/drawing/2014/main" id="{85A5F094-7F73-5F27-F04C-E25FC7C7CF51}"/>
                  </a:ext>
                </a:extLst>
              </p:cNvPr>
              <p:cNvSpPr/>
              <p:nvPr/>
            </p:nvSpPr>
            <p:spPr>
              <a:xfrm>
                <a:off x="2972486" y="2976520"/>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75" name="Freeform: Shape 74">
                <a:extLst>
                  <a:ext uri="{FF2B5EF4-FFF2-40B4-BE49-F238E27FC236}">
                    <a16:creationId xmlns:a16="http://schemas.microsoft.com/office/drawing/2014/main" id="{38C07A0F-9A37-22FC-B80C-238B7199C4ED}"/>
                  </a:ext>
                </a:extLst>
              </p:cNvPr>
              <p:cNvSpPr/>
              <p:nvPr/>
            </p:nvSpPr>
            <p:spPr>
              <a:xfrm>
                <a:off x="3060132" y="3064166"/>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76" name="Freeform: Shape 75">
                <a:extLst>
                  <a:ext uri="{FF2B5EF4-FFF2-40B4-BE49-F238E27FC236}">
                    <a16:creationId xmlns:a16="http://schemas.microsoft.com/office/drawing/2014/main" id="{DF269A5B-CA3B-EAB0-88E8-7ED54018DCE1}"/>
                  </a:ext>
                </a:extLst>
              </p:cNvPr>
              <p:cNvSpPr/>
              <p:nvPr/>
            </p:nvSpPr>
            <p:spPr>
              <a:xfrm>
                <a:off x="2972486" y="4079306"/>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77" name="Freeform: Shape 76">
                <a:extLst>
                  <a:ext uri="{FF2B5EF4-FFF2-40B4-BE49-F238E27FC236}">
                    <a16:creationId xmlns:a16="http://schemas.microsoft.com/office/drawing/2014/main" id="{5F02E1C8-3B8D-30E7-2785-53E4D6D8A7AC}"/>
                  </a:ext>
                </a:extLst>
              </p:cNvPr>
              <p:cNvSpPr/>
              <p:nvPr/>
            </p:nvSpPr>
            <p:spPr>
              <a:xfrm rot="18900000">
                <a:off x="3719768" y="4589231"/>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78" name="TextBox 77">
                <a:extLst>
                  <a:ext uri="{FF2B5EF4-FFF2-40B4-BE49-F238E27FC236}">
                    <a16:creationId xmlns:a16="http://schemas.microsoft.com/office/drawing/2014/main" id="{F95E2AC0-0771-1F3D-2745-C7C372F1C12B}"/>
                  </a:ext>
                </a:extLst>
              </p:cNvPr>
              <p:cNvSpPr txBox="1"/>
              <p:nvPr/>
            </p:nvSpPr>
            <p:spPr>
              <a:xfrm>
                <a:off x="3729224" y="4614104"/>
                <a:ext cx="200991" cy="178553"/>
              </a:xfrm>
              <a:prstGeom prst="rect">
                <a:avLst/>
              </a:prstGeom>
              <a:noFill/>
            </p:spPr>
            <p:txBody>
              <a:bodyPr wrap="none" rtlCol="0">
                <a:spAutoFit/>
              </a:bodyPr>
              <a:lstStyle/>
              <a:p>
                <a:pPr algn="l"/>
                <a:r>
                  <a:rPr lang="en-US" sz="975" dirty="0">
                    <a:ln/>
                    <a:solidFill>
                      <a:srgbClr val="FFC84B"/>
                    </a:solidFill>
                    <a:latin typeface="Montserrat ExtraBold"/>
                    <a:sym typeface="Montserrat ExtraBold"/>
                    <a:rtl val="0"/>
                  </a:rPr>
                  <a:t>4</a:t>
                </a:r>
                <a:endParaRPr lang="ar-SY" sz="975" dirty="0">
                  <a:ln/>
                  <a:solidFill>
                    <a:srgbClr val="FFC84B"/>
                  </a:solidFill>
                  <a:latin typeface="Montserrat ExtraBold"/>
                  <a:sym typeface="Montserrat ExtraBold"/>
                  <a:rtl val="0"/>
                </a:endParaRPr>
              </a:p>
            </p:txBody>
          </p:sp>
          <p:sp>
            <p:nvSpPr>
              <p:cNvPr id="79" name="TextBox 78">
                <a:extLst>
                  <a:ext uri="{FF2B5EF4-FFF2-40B4-BE49-F238E27FC236}">
                    <a16:creationId xmlns:a16="http://schemas.microsoft.com/office/drawing/2014/main" id="{59502810-B8F1-1EA8-C987-9661CE24DE2F}"/>
                  </a:ext>
                </a:extLst>
              </p:cNvPr>
              <p:cNvSpPr txBox="1"/>
              <p:nvPr/>
            </p:nvSpPr>
            <p:spPr>
              <a:xfrm>
                <a:off x="2863560" y="4082066"/>
                <a:ext cx="1948543" cy="644163"/>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تحديد البدائل</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73" name="Picture 72">
              <a:extLst>
                <a:ext uri="{FF2B5EF4-FFF2-40B4-BE49-F238E27FC236}">
                  <a16:creationId xmlns:a16="http://schemas.microsoft.com/office/drawing/2014/main" id="{46975F1D-CADD-EBD1-8A50-4DCED9AC306F}"/>
                </a:ext>
              </a:extLst>
            </p:cNvPr>
            <p:cNvPicPr>
              <a:picLocks noChangeAspect="1"/>
            </p:cNvPicPr>
            <p:nvPr/>
          </p:nvPicPr>
          <p:blipFill>
            <a:blip r:embed="rId2"/>
            <a:stretch>
              <a:fillRect/>
            </a:stretch>
          </p:blipFill>
          <p:spPr>
            <a:xfrm>
              <a:off x="1738810" y="3128260"/>
              <a:ext cx="1133828" cy="1133828"/>
            </a:xfrm>
            <a:prstGeom prst="rect">
              <a:avLst/>
            </a:prstGeom>
          </p:spPr>
        </p:pic>
      </p:grpSp>
      <p:grpSp>
        <p:nvGrpSpPr>
          <p:cNvPr id="80" name="Group 79">
            <a:extLst>
              <a:ext uri="{FF2B5EF4-FFF2-40B4-BE49-F238E27FC236}">
                <a16:creationId xmlns:a16="http://schemas.microsoft.com/office/drawing/2014/main" id="{BC0F3E38-337F-9578-D34E-C379EA48BBD6}"/>
              </a:ext>
            </a:extLst>
          </p:cNvPr>
          <p:cNvGrpSpPr/>
          <p:nvPr/>
        </p:nvGrpSpPr>
        <p:grpSpPr>
          <a:xfrm>
            <a:off x="6335225" y="2495119"/>
            <a:ext cx="2645013" cy="2509672"/>
            <a:chOff x="6212984" y="1142477"/>
            <a:chExt cx="2645013" cy="2509672"/>
          </a:xfrm>
        </p:grpSpPr>
        <p:grpSp>
          <p:nvGrpSpPr>
            <p:cNvPr id="81" name="Group 80">
              <a:extLst>
                <a:ext uri="{FF2B5EF4-FFF2-40B4-BE49-F238E27FC236}">
                  <a16:creationId xmlns:a16="http://schemas.microsoft.com/office/drawing/2014/main" id="{F364BBC1-036C-8713-9EDE-E20CB6AAA247}"/>
                </a:ext>
              </a:extLst>
            </p:cNvPr>
            <p:cNvGrpSpPr/>
            <p:nvPr/>
          </p:nvGrpSpPr>
          <p:grpSpPr>
            <a:xfrm>
              <a:off x="6212984" y="1142477"/>
              <a:ext cx="2645013" cy="2509672"/>
              <a:chOff x="7497030" y="2192748"/>
              <a:chExt cx="1948543" cy="1848839"/>
            </a:xfrm>
          </p:grpSpPr>
          <p:sp>
            <p:nvSpPr>
              <p:cNvPr id="83" name="Freeform: Shape 82">
                <a:extLst>
                  <a:ext uri="{FF2B5EF4-FFF2-40B4-BE49-F238E27FC236}">
                    <a16:creationId xmlns:a16="http://schemas.microsoft.com/office/drawing/2014/main" id="{2D0FC722-22A3-5267-07BC-28274835CC42}"/>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9DBFC8B8-07E4-7C68-0B98-D0919ED653C0}"/>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ADBBE6F6-89E6-015B-980C-97E4515803F9}"/>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86" name="Freeform: Shape 85">
                <a:extLst>
                  <a:ext uri="{FF2B5EF4-FFF2-40B4-BE49-F238E27FC236}">
                    <a16:creationId xmlns:a16="http://schemas.microsoft.com/office/drawing/2014/main" id="{6CBE2420-83F7-F702-9D0D-3E14E02EBE37}"/>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87" name="TextBox 86">
                <a:extLst>
                  <a:ext uri="{FF2B5EF4-FFF2-40B4-BE49-F238E27FC236}">
                    <a16:creationId xmlns:a16="http://schemas.microsoft.com/office/drawing/2014/main" id="{90542C12-86EF-79D0-5030-FF0CFAF37F1B}"/>
                  </a:ext>
                </a:extLst>
              </p:cNvPr>
              <p:cNvSpPr txBox="1"/>
              <p:nvPr/>
            </p:nvSpPr>
            <p:spPr>
              <a:xfrm>
                <a:off x="8357019" y="3819979"/>
                <a:ext cx="191544"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2</a:t>
                </a:r>
              </a:p>
            </p:txBody>
          </p:sp>
          <p:sp>
            <p:nvSpPr>
              <p:cNvPr id="88" name="TextBox 87">
                <a:extLst>
                  <a:ext uri="{FF2B5EF4-FFF2-40B4-BE49-F238E27FC236}">
                    <a16:creationId xmlns:a16="http://schemas.microsoft.com/office/drawing/2014/main" id="{1802981F-AF7A-6027-FBFA-80919F8A1437}"/>
                  </a:ext>
                </a:extLst>
              </p:cNvPr>
              <p:cNvSpPr txBox="1"/>
              <p:nvPr/>
            </p:nvSpPr>
            <p:spPr>
              <a:xfrm>
                <a:off x="7497030" y="3368834"/>
                <a:ext cx="1948543" cy="644163"/>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جمع وتحليل المعلومات</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a:p>
                <a:pPr algn="ctr">
                  <a:lnSpc>
                    <a:spcPct val="115000"/>
                  </a:lnSpc>
                  <a:spcAft>
                    <a:spcPts val="800"/>
                  </a:spcAft>
                </a:pP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82" name="Picture 81">
              <a:extLst>
                <a:ext uri="{FF2B5EF4-FFF2-40B4-BE49-F238E27FC236}">
                  <a16:creationId xmlns:a16="http://schemas.microsoft.com/office/drawing/2014/main" id="{1769F728-EAA1-5463-312B-4CB3B484991A}"/>
                </a:ext>
              </a:extLst>
            </p:cNvPr>
            <p:cNvPicPr>
              <a:picLocks noChangeAspect="1"/>
            </p:cNvPicPr>
            <p:nvPr/>
          </p:nvPicPr>
          <p:blipFill>
            <a:blip r:embed="rId3"/>
            <a:stretch>
              <a:fillRect/>
            </a:stretch>
          </p:blipFill>
          <p:spPr>
            <a:xfrm>
              <a:off x="7165271" y="1550812"/>
              <a:ext cx="888451" cy="888451"/>
            </a:xfrm>
            <a:prstGeom prst="rect">
              <a:avLst/>
            </a:prstGeom>
          </p:spPr>
        </p:pic>
      </p:grpSp>
      <p:grpSp>
        <p:nvGrpSpPr>
          <p:cNvPr id="89" name="Group 88">
            <a:extLst>
              <a:ext uri="{FF2B5EF4-FFF2-40B4-BE49-F238E27FC236}">
                <a16:creationId xmlns:a16="http://schemas.microsoft.com/office/drawing/2014/main" id="{13B50831-70BD-1009-31F3-22F9F8069605}"/>
              </a:ext>
            </a:extLst>
          </p:cNvPr>
          <p:cNvGrpSpPr/>
          <p:nvPr/>
        </p:nvGrpSpPr>
        <p:grpSpPr>
          <a:xfrm>
            <a:off x="8938018" y="2495119"/>
            <a:ext cx="2645013" cy="2509672"/>
            <a:chOff x="8792628" y="193353"/>
            <a:chExt cx="2645013" cy="2509672"/>
          </a:xfrm>
        </p:grpSpPr>
        <p:grpSp>
          <p:nvGrpSpPr>
            <p:cNvPr id="90" name="Group 89">
              <a:extLst>
                <a:ext uri="{FF2B5EF4-FFF2-40B4-BE49-F238E27FC236}">
                  <a16:creationId xmlns:a16="http://schemas.microsoft.com/office/drawing/2014/main" id="{E852210D-F553-F3E4-5BB7-D7A84F325562}"/>
                </a:ext>
              </a:extLst>
            </p:cNvPr>
            <p:cNvGrpSpPr/>
            <p:nvPr/>
          </p:nvGrpSpPr>
          <p:grpSpPr>
            <a:xfrm>
              <a:off x="8792628" y="193353"/>
              <a:ext cx="2645013" cy="2509672"/>
              <a:chOff x="7487382" y="2192748"/>
              <a:chExt cx="1948543" cy="1848839"/>
            </a:xfrm>
          </p:grpSpPr>
          <p:sp>
            <p:nvSpPr>
              <p:cNvPr id="92" name="Freeform: Shape 91">
                <a:extLst>
                  <a:ext uri="{FF2B5EF4-FFF2-40B4-BE49-F238E27FC236}">
                    <a16:creationId xmlns:a16="http://schemas.microsoft.com/office/drawing/2014/main" id="{36571C7D-20E5-2DF7-747E-9CEC7B9BE1D5}"/>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93" name="Freeform: Shape 92">
                <a:extLst>
                  <a:ext uri="{FF2B5EF4-FFF2-40B4-BE49-F238E27FC236}">
                    <a16:creationId xmlns:a16="http://schemas.microsoft.com/office/drawing/2014/main" id="{BF50DB3B-3147-43CC-4895-6CE66D7DBDBE}"/>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94" name="Freeform: Shape 93">
                <a:extLst>
                  <a:ext uri="{FF2B5EF4-FFF2-40B4-BE49-F238E27FC236}">
                    <a16:creationId xmlns:a16="http://schemas.microsoft.com/office/drawing/2014/main" id="{CEF5A53C-81B7-303A-902E-8A5841D430C1}"/>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95" name="Freeform: Shape 94">
                <a:extLst>
                  <a:ext uri="{FF2B5EF4-FFF2-40B4-BE49-F238E27FC236}">
                    <a16:creationId xmlns:a16="http://schemas.microsoft.com/office/drawing/2014/main" id="{50BE3D78-F1C3-E809-D86D-EBCB7427B8D1}"/>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96" name="TextBox 95">
                <a:extLst>
                  <a:ext uri="{FF2B5EF4-FFF2-40B4-BE49-F238E27FC236}">
                    <a16:creationId xmlns:a16="http://schemas.microsoft.com/office/drawing/2014/main" id="{A63E2E43-D43A-73F6-6D26-68DD50DA38A1}"/>
                  </a:ext>
                </a:extLst>
              </p:cNvPr>
              <p:cNvSpPr txBox="1"/>
              <p:nvPr/>
            </p:nvSpPr>
            <p:spPr>
              <a:xfrm>
                <a:off x="8355397" y="3843207"/>
                <a:ext cx="173830"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1</a:t>
                </a:r>
              </a:p>
            </p:txBody>
          </p:sp>
          <p:sp>
            <p:nvSpPr>
              <p:cNvPr id="97" name="TextBox 96">
                <a:extLst>
                  <a:ext uri="{FF2B5EF4-FFF2-40B4-BE49-F238E27FC236}">
                    <a16:creationId xmlns:a16="http://schemas.microsoft.com/office/drawing/2014/main" id="{FB604863-BD18-DD2A-1BB3-9D41A00B314B}"/>
                  </a:ext>
                </a:extLst>
              </p:cNvPr>
              <p:cNvSpPr txBox="1"/>
              <p:nvPr/>
            </p:nvSpPr>
            <p:spPr>
              <a:xfrm>
                <a:off x="7487382" y="3351073"/>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تحديد الأهداف</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91" name="Graphic 90" descr="Bullseye with solid fill">
              <a:extLst>
                <a:ext uri="{FF2B5EF4-FFF2-40B4-BE49-F238E27FC236}">
                  <a16:creationId xmlns:a16="http://schemas.microsoft.com/office/drawing/2014/main" id="{F3E78990-9B13-15C5-C3BE-D5047E6E42C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764380" y="601688"/>
              <a:ext cx="917033" cy="917033"/>
            </a:xfrm>
            <a:prstGeom prst="rect">
              <a:avLst/>
            </a:prstGeom>
          </p:spPr>
        </p:pic>
      </p:grpSp>
      <p:grpSp>
        <p:nvGrpSpPr>
          <p:cNvPr id="98" name="Group 97">
            <a:extLst>
              <a:ext uri="{FF2B5EF4-FFF2-40B4-BE49-F238E27FC236}">
                <a16:creationId xmlns:a16="http://schemas.microsoft.com/office/drawing/2014/main" id="{34408B87-8ADD-116A-FCFD-823C4812D687}"/>
              </a:ext>
            </a:extLst>
          </p:cNvPr>
          <p:cNvGrpSpPr/>
          <p:nvPr/>
        </p:nvGrpSpPr>
        <p:grpSpPr>
          <a:xfrm>
            <a:off x="3339803" y="2500666"/>
            <a:ext cx="2911269" cy="2509672"/>
            <a:chOff x="3194413" y="198900"/>
            <a:chExt cx="2911269" cy="2509672"/>
          </a:xfrm>
        </p:grpSpPr>
        <p:grpSp>
          <p:nvGrpSpPr>
            <p:cNvPr id="99" name="Group 98">
              <a:extLst>
                <a:ext uri="{FF2B5EF4-FFF2-40B4-BE49-F238E27FC236}">
                  <a16:creationId xmlns:a16="http://schemas.microsoft.com/office/drawing/2014/main" id="{0B2E1564-A91E-E800-06D2-43AEEEC136B0}"/>
                </a:ext>
              </a:extLst>
            </p:cNvPr>
            <p:cNvGrpSpPr/>
            <p:nvPr/>
          </p:nvGrpSpPr>
          <p:grpSpPr>
            <a:xfrm>
              <a:off x="3194413" y="198900"/>
              <a:ext cx="2911269" cy="2509672"/>
              <a:chOff x="4467992" y="2977173"/>
              <a:chExt cx="2144690" cy="1848839"/>
            </a:xfrm>
          </p:grpSpPr>
          <p:grpSp>
            <p:nvGrpSpPr>
              <p:cNvPr id="101" name="Group 100">
                <a:extLst>
                  <a:ext uri="{FF2B5EF4-FFF2-40B4-BE49-F238E27FC236}">
                    <a16:creationId xmlns:a16="http://schemas.microsoft.com/office/drawing/2014/main" id="{C65A660B-E415-FD4A-506A-F08C88C5777F}"/>
                  </a:ext>
                </a:extLst>
              </p:cNvPr>
              <p:cNvGrpSpPr/>
              <p:nvPr/>
            </p:nvGrpSpPr>
            <p:grpSpPr>
              <a:xfrm>
                <a:off x="4467992" y="2977173"/>
                <a:ext cx="2144690" cy="1730855"/>
                <a:chOff x="5225067" y="2193401"/>
                <a:chExt cx="2144690" cy="1730855"/>
              </a:xfrm>
            </p:grpSpPr>
            <p:sp>
              <p:nvSpPr>
                <p:cNvPr id="104" name="Freeform: Shape 103">
                  <a:extLst>
                    <a:ext uri="{FF2B5EF4-FFF2-40B4-BE49-F238E27FC236}">
                      <a16:creationId xmlns:a16="http://schemas.microsoft.com/office/drawing/2014/main" id="{9F55902E-8C49-6E88-AA9B-794E1F89546C}"/>
                    </a:ext>
                  </a:extLst>
                </p:cNvPr>
                <p:cNvSpPr/>
                <p:nvPr/>
              </p:nvSpPr>
              <p:spPr>
                <a:xfrm>
                  <a:off x="5638902" y="2193401"/>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105" name="Freeform: Shape 104">
                  <a:extLst>
                    <a:ext uri="{FF2B5EF4-FFF2-40B4-BE49-F238E27FC236}">
                      <a16:creationId xmlns:a16="http://schemas.microsoft.com/office/drawing/2014/main" id="{778C1239-564E-F0A6-2BFF-EF6E682B28DF}"/>
                    </a:ext>
                  </a:extLst>
                </p:cNvPr>
                <p:cNvSpPr/>
                <p:nvPr/>
              </p:nvSpPr>
              <p:spPr>
                <a:xfrm>
                  <a:off x="5726548" y="2281047"/>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106" name="Freeform: Shape 105">
                  <a:extLst>
                    <a:ext uri="{FF2B5EF4-FFF2-40B4-BE49-F238E27FC236}">
                      <a16:creationId xmlns:a16="http://schemas.microsoft.com/office/drawing/2014/main" id="{A715E5A4-0BDC-2FD1-9269-76BBFD9F8E7B}"/>
                    </a:ext>
                  </a:extLst>
                </p:cNvPr>
                <p:cNvSpPr/>
                <p:nvPr/>
              </p:nvSpPr>
              <p:spPr>
                <a:xfrm>
                  <a:off x="5638902" y="3296187"/>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107" name="TextBox 106">
                  <a:extLst>
                    <a:ext uri="{FF2B5EF4-FFF2-40B4-BE49-F238E27FC236}">
                      <a16:creationId xmlns:a16="http://schemas.microsoft.com/office/drawing/2014/main" id="{938C7073-CE8F-079B-1FE3-1F704AAEE6E4}"/>
                    </a:ext>
                  </a:extLst>
                </p:cNvPr>
                <p:cNvSpPr txBox="1"/>
                <p:nvPr/>
              </p:nvSpPr>
              <p:spPr>
                <a:xfrm>
                  <a:off x="5225067" y="3357200"/>
                  <a:ext cx="1948543" cy="328765"/>
                </a:xfrm>
                <a:prstGeom prst="rect">
                  <a:avLst/>
                </a:prstGeom>
                <a:noFill/>
              </p:spPr>
              <p:txBody>
                <a:bodyPr wrap="square">
                  <a:spAutoFit/>
                </a:bodyPr>
                <a:lstStyle/>
                <a:p>
                  <a:pPr algn="just" rtl="1">
                    <a:lnSpc>
                      <a:spcPct val="115000"/>
                    </a:lnSpc>
                  </a:pPr>
                  <a:r>
                    <a:rPr lang="ar-EG" sz="20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تحليل البيئة </a:t>
                  </a:r>
                  <a:r>
                    <a:rPr lang="en-US" sz="1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SWOT)</a:t>
                  </a:r>
                  <a:r>
                    <a:rPr lang="ar-EG" sz="1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02" name="Freeform: Shape 101">
                <a:extLst>
                  <a:ext uri="{FF2B5EF4-FFF2-40B4-BE49-F238E27FC236}">
                    <a16:creationId xmlns:a16="http://schemas.microsoft.com/office/drawing/2014/main" id="{2BBA6BC3-65A9-815A-9F51-60DF7E31DB2B}"/>
                  </a:ext>
                </a:extLst>
              </p:cNvPr>
              <p:cNvSpPr/>
              <p:nvPr/>
            </p:nvSpPr>
            <p:spPr>
              <a:xfrm rot="18900000">
                <a:off x="5629109" y="4589884"/>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103" name="TextBox 102">
                <a:extLst>
                  <a:ext uri="{FF2B5EF4-FFF2-40B4-BE49-F238E27FC236}">
                    <a16:creationId xmlns:a16="http://schemas.microsoft.com/office/drawing/2014/main" id="{B92F7398-3D7C-B62D-BEB9-2C67FA962BD5}"/>
                  </a:ext>
                </a:extLst>
              </p:cNvPr>
              <p:cNvSpPr txBox="1"/>
              <p:nvPr/>
            </p:nvSpPr>
            <p:spPr>
              <a:xfrm>
                <a:off x="5670779" y="4627467"/>
                <a:ext cx="191544"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3</a:t>
                </a:r>
              </a:p>
            </p:txBody>
          </p:sp>
        </p:grpSp>
        <p:sp>
          <p:nvSpPr>
            <p:cNvPr id="100" name="Parallelogram 30">
              <a:extLst>
                <a:ext uri="{FF2B5EF4-FFF2-40B4-BE49-F238E27FC236}">
                  <a16:creationId xmlns:a16="http://schemas.microsoft.com/office/drawing/2014/main" id="{8E8F3954-85A9-DAA6-C011-48AA5C800FA1}"/>
                </a:ext>
              </a:extLst>
            </p:cNvPr>
            <p:cNvSpPr/>
            <p:nvPr/>
          </p:nvSpPr>
          <p:spPr>
            <a:xfrm flipH="1">
              <a:off x="4624609" y="641163"/>
              <a:ext cx="749487" cy="751341"/>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spTree>
    <p:extLst>
      <p:ext uri="{BB962C8B-B14F-4D97-AF65-F5344CB8AC3E}">
        <p14:creationId xmlns:p14="http://schemas.microsoft.com/office/powerpoint/2010/main" val="2702472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1000"/>
                                        <p:tgtEl>
                                          <p:spTgt spid="89"/>
                                        </p:tgtEl>
                                      </p:cBhvr>
                                    </p:animEffect>
                                    <p:anim calcmode="lin" valueType="num">
                                      <p:cBhvr>
                                        <p:cTn id="8" dur="1000" fill="hold"/>
                                        <p:tgtEl>
                                          <p:spTgt spid="89"/>
                                        </p:tgtEl>
                                        <p:attrNameLst>
                                          <p:attrName>ppt_x</p:attrName>
                                        </p:attrNameLst>
                                      </p:cBhvr>
                                      <p:tavLst>
                                        <p:tav tm="0">
                                          <p:val>
                                            <p:strVal val="#ppt_x"/>
                                          </p:val>
                                        </p:tav>
                                        <p:tav tm="100000">
                                          <p:val>
                                            <p:strVal val="#ppt_x"/>
                                          </p:val>
                                        </p:tav>
                                      </p:tavLst>
                                    </p:anim>
                                    <p:anim calcmode="lin" valueType="num">
                                      <p:cBhvr>
                                        <p:cTn id="9"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0"/>
                                        </p:tgtEl>
                                        <p:attrNameLst>
                                          <p:attrName>style.visibility</p:attrName>
                                        </p:attrNameLst>
                                      </p:cBhvr>
                                      <p:to>
                                        <p:strVal val="visible"/>
                                      </p:to>
                                    </p:set>
                                    <p:animEffect transition="in" filter="fade">
                                      <p:cBhvr>
                                        <p:cTn id="14" dur="1000"/>
                                        <p:tgtEl>
                                          <p:spTgt spid="80"/>
                                        </p:tgtEl>
                                      </p:cBhvr>
                                    </p:animEffect>
                                    <p:anim calcmode="lin" valueType="num">
                                      <p:cBhvr>
                                        <p:cTn id="15" dur="1000" fill="hold"/>
                                        <p:tgtEl>
                                          <p:spTgt spid="80"/>
                                        </p:tgtEl>
                                        <p:attrNameLst>
                                          <p:attrName>ppt_x</p:attrName>
                                        </p:attrNameLst>
                                      </p:cBhvr>
                                      <p:tavLst>
                                        <p:tav tm="0">
                                          <p:val>
                                            <p:strVal val="#ppt_x"/>
                                          </p:val>
                                        </p:tav>
                                        <p:tav tm="100000">
                                          <p:val>
                                            <p:strVal val="#ppt_x"/>
                                          </p:val>
                                        </p:tav>
                                      </p:tavLst>
                                    </p:anim>
                                    <p:anim calcmode="lin" valueType="num">
                                      <p:cBhvr>
                                        <p:cTn id="16"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8"/>
                                        </p:tgtEl>
                                        <p:attrNameLst>
                                          <p:attrName>style.visibility</p:attrName>
                                        </p:attrNameLst>
                                      </p:cBhvr>
                                      <p:to>
                                        <p:strVal val="visible"/>
                                      </p:to>
                                    </p:set>
                                    <p:animEffect transition="in" filter="fade">
                                      <p:cBhvr>
                                        <p:cTn id="21" dur="1000"/>
                                        <p:tgtEl>
                                          <p:spTgt spid="98"/>
                                        </p:tgtEl>
                                      </p:cBhvr>
                                    </p:animEffect>
                                    <p:anim calcmode="lin" valueType="num">
                                      <p:cBhvr>
                                        <p:cTn id="22" dur="1000" fill="hold"/>
                                        <p:tgtEl>
                                          <p:spTgt spid="98"/>
                                        </p:tgtEl>
                                        <p:attrNameLst>
                                          <p:attrName>ppt_x</p:attrName>
                                        </p:attrNameLst>
                                      </p:cBhvr>
                                      <p:tavLst>
                                        <p:tav tm="0">
                                          <p:val>
                                            <p:strVal val="#ppt_x"/>
                                          </p:val>
                                        </p:tav>
                                        <p:tav tm="100000">
                                          <p:val>
                                            <p:strVal val="#ppt_x"/>
                                          </p:val>
                                        </p:tav>
                                      </p:tavLst>
                                    </p:anim>
                                    <p:anim calcmode="lin" valueType="num">
                                      <p:cBhvr>
                                        <p:cTn id="23"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000"/>
                                        <p:tgtEl>
                                          <p:spTgt spid="71"/>
                                        </p:tgtEl>
                                      </p:cBhvr>
                                    </p:animEffect>
                                    <p:anim calcmode="lin" valueType="num">
                                      <p:cBhvr>
                                        <p:cTn id="29" dur="1000" fill="hold"/>
                                        <p:tgtEl>
                                          <p:spTgt spid="71"/>
                                        </p:tgtEl>
                                        <p:attrNameLst>
                                          <p:attrName>ppt_x</p:attrName>
                                        </p:attrNameLst>
                                      </p:cBhvr>
                                      <p:tavLst>
                                        <p:tav tm="0">
                                          <p:val>
                                            <p:strVal val="#ppt_x"/>
                                          </p:val>
                                        </p:tav>
                                        <p:tav tm="100000">
                                          <p:val>
                                            <p:strVal val="#ppt_x"/>
                                          </p:val>
                                        </p:tav>
                                      </p:tavLst>
                                    </p:anim>
                                    <p:anim calcmode="lin" valueType="num">
                                      <p:cBhvr>
                                        <p:cTn id="30"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الخطوات الرئيسية في عملية التخطيط</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A04C6D34-11EB-8F64-069C-62B579C2E6E9}"/>
              </a:ext>
            </a:extLst>
          </p:cNvPr>
          <p:cNvGrpSpPr/>
          <p:nvPr/>
        </p:nvGrpSpPr>
        <p:grpSpPr>
          <a:xfrm>
            <a:off x="7737551" y="2474329"/>
            <a:ext cx="2645013" cy="2509672"/>
            <a:chOff x="7737551" y="2474329"/>
            <a:chExt cx="2645013" cy="2509672"/>
          </a:xfrm>
        </p:grpSpPr>
        <p:grpSp>
          <p:nvGrpSpPr>
            <p:cNvPr id="15" name="Group 14">
              <a:extLst>
                <a:ext uri="{FF2B5EF4-FFF2-40B4-BE49-F238E27FC236}">
                  <a16:creationId xmlns:a16="http://schemas.microsoft.com/office/drawing/2014/main" id="{ECD24D44-96FA-9118-58E8-1193F912A801}"/>
                </a:ext>
              </a:extLst>
            </p:cNvPr>
            <p:cNvGrpSpPr/>
            <p:nvPr/>
          </p:nvGrpSpPr>
          <p:grpSpPr>
            <a:xfrm>
              <a:off x="7737551" y="2474329"/>
              <a:ext cx="2645013" cy="2509672"/>
              <a:chOff x="7487382" y="2192748"/>
              <a:chExt cx="1948543" cy="1848839"/>
            </a:xfrm>
          </p:grpSpPr>
          <p:sp>
            <p:nvSpPr>
              <p:cNvPr id="17" name="Freeform: Shape 16">
                <a:extLst>
                  <a:ext uri="{FF2B5EF4-FFF2-40B4-BE49-F238E27FC236}">
                    <a16:creationId xmlns:a16="http://schemas.microsoft.com/office/drawing/2014/main" id="{42602B55-7431-E9C1-C505-DAB90D4ACAA5}"/>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id="{669277D1-A091-0A09-C31D-2888FF3004E0}"/>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4B9379B3-CC1B-70C3-EBC1-C8572BC498F9}"/>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0F980AA0-B580-78A2-6D9D-0256DAD0C415}"/>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21" name="TextBox 20">
                <a:extLst>
                  <a:ext uri="{FF2B5EF4-FFF2-40B4-BE49-F238E27FC236}">
                    <a16:creationId xmlns:a16="http://schemas.microsoft.com/office/drawing/2014/main" id="{35695985-B965-02C0-DC4E-EFAEB61AEB69}"/>
                  </a:ext>
                </a:extLst>
              </p:cNvPr>
              <p:cNvSpPr txBox="1"/>
              <p:nvPr/>
            </p:nvSpPr>
            <p:spPr>
              <a:xfrm>
                <a:off x="8355397" y="3843207"/>
                <a:ext cx="191544"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5</a:t>
                </a:r>
              </a:p>
            </p:txBody>
          </p:sp>
          <p:sp>
            <p:nvSpPr>
              <p:cNvPr id="22" name="TextBox 21">
                <a:extLst>
                  <a:ext uri="{FF2B5EF4-FFF2-40B4-BE49-F238E27FC236}">
                    <a16:creationId xmlns:a16="http://schemas.microsoft.com/office/drawing/2014/main" id="{707C29EE-E1B7-66ED-46C0-D1518A89829D}"/>
                  </a:ext>
                </a:extLst>
              </p:cNvPr>
              <p:cNvSpPr txBox="1"/>
              <p:nvPr/>
            </p:nvSpPr>
            <p:spPr>
              <a:xfrm>
                <a:off x="7487382" y="3351073"/>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تقييم البدائل واختيار الأفضل</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6" name="Picture 15">
              <a:extLst>
                <a:ext uri="{FF2B5EF4-FFF2-40B4-BE49-F238E27FC236}">
                  <a16:creationId xmlns:a16="http://schemas.microsoft.com/office/drawing/2014/main" id="{BF7ECE07-EEB0-6F53-F268-8032430CD90E}"/>
                </a:ext>
              </a:extLst>
            </p:cNvPr>
            <p:cNvPicPr>
              <a:picLocks noChangeAspect="1"/>
            </p:cNvPicPr>
            <p:nvPr/>
          </p:nvPicPr>
          <p:blipFill>
            <a:blip r:embed="rId3">
              <a:biLevel thresh="75000"/>
            </a:blip>
            <a:stretch>
              <a:fillRect/>
            </a:stretch>
          </p:blipFill>
          <p:spPr>
            <a:xfrm>
              <a:off x="8631412" y="2977527"/>
              <a:ext cx="828828" cy="828828"/>
            </a:xfrm>
            <a:prstGeom prst="rect">
              <a:avLst/>
            </a:prstGeom>
          </p:spPr>
        </p:pic>
      </p:grpSp>
      <p:grpSp>
        <p:nvGrpSpPr>
          <p:cNvPr id="23" name="Group 22">
            <a:extLst>
              <a:ext uri="{FF2B5EF4-FFF2-40B4-BE49-F238E27FC236}">
                <a16:creationId xmlns:a16="http://schemas.microsoft.com/office/drawing/2014/main" id="{DB1D6AC5-6448-3D5D-63FA-62A5357C9512}"/>
              </a:ext>
            </a:extLst>
          </p:cNvPr>
          <p:cNvGrpSpPr/>
          <p:nvPr/>
        </p:nvGrpSpPr>
        <p:grpSpPr>
          <a:xfrm>
            <a:off x="5134758" y="2474329"/>
            <a:ext cx="2645013" cy="2509672"/>
            <a:chOff x="5134758" y="2474329"/>
            <a:chExt cx="2645013" cy="2509672"/>
          </a:xfrm>
        </p:grpSpPr>
        <p:grpSp>
          <p:nvGrpSpPr>
            <p:cNvPr id="24" name="Group 23">
              <a:extLst>
                <a:ext uri="{FF2B5EF4-FFF2-40B4-BE49-F238E27FC236}">
                  <a16:creationId xmlns:a16="http://schemas.microsoft.com/office/drawing/2014/main" id="{FC79789F-71F8-8E71-DBB0-C4B89F0AC3D2}"/>
                </a:ext>
              </a:extLst>
            </p:cNvPr>
            <p:cNvGrpSpPr/>
            <p:nvPr/>
          </p:nvGrpSpPr>
          <p:grpSpPr>
            <a:xfrm>
              <a:off x="5134758" y="2474329"/>
              <a:ext cx="2645013" cy="2509672"/>
              <a:chOff x="7497030" y="2192748"/>
              <a:chExt cx="1948543" cy="1848839"/>
            </a:xfrm>
          </p:grpSpPr>
          <p:sp>
            <p:nvSpPr>
              <p:cNvPr id="26" name="Freeform: Shape 25">
                <a:extLst>
                  <a:ext uri="{FF2B5EF4-FFF2-40B4-BE49-F238E27FC236}">
                    <a16:creationId xmlns:a16="http://schemas.microsoft.com/office/drawing/2014/main" id="{5FC04367-0DE1-2929-690F-F303A3147256}"/>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9288A8EC-ADAA-BEDF-FF28-EE5936E50A57}"/>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C8FD84AD-8A7E-D371-16AA-2CD4CA182CAC}"/>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7B238B2F-E593-457D-1452-B75DAA4246CC}"/>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30" name="TextBox 29">
                <a:extLst>
                  <a:ext uri="{FF2B5EF4-FFF2-40B4-BE49-F238E27FC236}">
                    <a16:creationId xmlns:a16="http://schemas.microsoft.com/office/drawing/2014/main" id="{02D69DB1-A118-BFA4-C30E-1347C311C61F}"/>
                  </a:ext>
                </a:extLst>
              </p:cNvPr>
              <p:cNvSpPr txBox="1"/>
              <p:nvPr/>
            </p:nvSpPr>
            <p:spPr>
              <a:xfrm>
                <a:off x="8357019" y="3819979"/>
                <a:ext cx="196268"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6</a:t>
                </a:r>
              </a:p>
            </p:txBody>
          </p:sp>
          <p:sp>
            <p:nvSpPr>
              <p:cNvPr id="31" name="TextBox 30">
                <a:extLst>
                  <a:ext uri="{FF2B5EF4-FFF2-40B4-BE49-F238E27FC236}">
                    <a16:creationId xmlns:a16="http://schemas.microsoft.com/office/drawing/2014/main" id="{A5BF860E-F2BE-AE4F-F35E-13426417BBBF}"/>
                  </a:ext>
                </a:extLst>
              </p:cNvPr>
              <p:cNvSpPr txBox="1"/>
              <p:nvPr/>
            </p:nvSpPr>
            <p:spPr>
              <a:xfrm>
                <a:off x="7497030" y="3368834"/>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تطوير الخطة التفصيلية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25" name="Picture 24">
              <a:extLst>
                <a:ext uri="{FF2B5EF4-FFF2-40B4-BE49-F238E27FC236}">
                  <a16:creationId xmlns:a16="http://schemas.microsoft.com/office/drawing/2014/main" id="{33FA0E33-A6C8-5416-E465-6D5289C044DF}"/>
                </a:ext>
              </a:extLst>
            </p:cNvPr>
            <p:cNvPicPr>
              <a:picLocks noChangeAspect="1"/>
            </p:cNvPicPr>
            <p:nvPr/>
          </p:nvPicPr>
          <p:blipFill>
            <a:blip r:embed="rId4">
              <a:biLevel thresh="75000"/>
            </a:blip>
            <a:stretch>
              <a:fillRect/>
            </a:stretch>
          </p:blipFill>
          <p:spPr>
            <a:xfrm>
              <a:off x="6010005" y="2990029"/>
              <a:ext cx="850678" cy="850678"/>
            </a:xfrm>
            <a:prstGeom prst="rect">
              <a:avLst/>
            </a:prstGeom>
          </p:spPr>
        </p:pic>
      </p:grpSp>
      <p:grpSp>
        <p:nvGrpSpPr>
          <p:cNvPr id="32" name="Group 31">
            <a:extLst>
              <a:ext uri="{FF2B5EF4-FFF2-40B4-BE49-F238E27FC236}">
                <a16:creationId xmlns:a16="http://schemas.microsoft.com/office/drawing/2014/main" id="{51FA1F70-8FB0-D9B8-6F03-DF5ACB2BE746}"/>
              </a:ext>
            </a:extLst>
          </p:cNvPr>
          <p:cNvGrpSpPr/>
          <p:nvPr/>
        </p:nvGrpSpPr>
        <p:grpSpPr>
          <a:xfrm>
            <a:off x="2505773" y="2479876"/>
            <a:ext cx="2645013" cy="2509672"/>
            <a:chOff x="2505773" y="2479876"/>
            <a:chExt cx="2645013" cy="2509672"/>
          </a:xfrm>
        </p:grpSpPr>
        <p:grpSp>
          <p:nvGrpSpPr>
            <p:cNvPr id="33" name="Group 32">
              <a:extLst>
                <a:ext uri="{FF2B5EF4-FFF2-40B4-BE49-F238E27FC236}">
                  <a16:creationId xmlns:a16="http://schemas.microsoft.com/office/drawing/2014/main" id="{0A8655B1-D638-4B86-5DA2-4E1022F79CA1}"/>
                </a:ext>
              </a:extLst>
            </p:cNvPr>
            <p:cNvGrpSpPr/>
            <p:nvPr/>
          </p:nvGrpSpPr>
          <p:grpSpPr>
            <a:xfrm>
              <a:off x="2505773" y="2479876"/>
              <a:ext cx="2645013" cy="2509672"/>
              <a:chOff x="4737941" y="2977173"/>
              <a:chExt cx="1948543" cy="1848839"/>
            </a:xfrm>
          </p:grpSpPr>
          <p:grpSp>
            <p:nvGrpSpPr>
              <p:cNvPr id="35" name="Group 34">
                <a:extLst>
                  <a:ext uri="{FF2B5EF4-FFF2-40B4-BE49-F238E27FC236}">
                    <a16:creationId xmlns:a16="http://schemas.microsoft.com/office/drawing/2014/main" id="{1714CD9C-205A-4EEC-F563-E202F90F4BD9}"/>
                  </a:ext>
                </a:extLst>
              </p:cNvPr>
              <p:cNvGrpSpPr/>
              <p:nvPr/>
            </p:nvGrpSpPr>
            <p:grpSpPr>
              <a:xfrm>
                <a:off x="4737941" y="2977173"/>
                <a:ext cx="1948543" cy="1730855"/>
                <a:chOff x="5495016" y="2193401"/>
                <a:chExt cx="1948543" cy="1730855"/>
              </a:xfrm>
            </p:grpSpPr>
            <p:sp>
              <p:nvSpPr>
                <p:cNvPr id="38" name="Freeform: Shape 37">
                  <a:extLst>
                    <a:ext uri="{FF2B5EF4-FFF2-40B4-BE49-F238E27FC236}">
                      <a16:creationId xmlns:a16="http://schemas.microsoft.com/office/drawing/2014/main" id="{C0AEE538-0436-3C79-54F0-70E2E2432FF0}"/>
                    </a:ext>
                  </a:extLst>
                </p:cNvPr>
                <p:cNvSpPr/>
                <p:nvPr/>
              </p:nvSpPr>
              <p:spPr>
                <a:xfrm>
                  <a:off x="5638902" y="2193401"/>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id="{55DD73DE-154B-6DFC-EB5E-D086A3BDEAE4}"/>
                    </a:ext>
                  </a:extLst>
                </p:cNvPr>
                <p:cNvSpPr/>
                <p:nvPr/>
              </p:nvSpPr>
              <p:spPr>
                <a:xfrm>
                  <a:off x="5726548" y="2281047"/>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40" name="Freeform: Shape 39">
                  <a:extLst>
                    <a:ext uri="{FF2B5EF4-FFF2-40B4-BE49-F238E27FC236}">
                      <a16:creationId xmlns:a16="http://schemas.microsoft.com/office/drawing/2014/main" id="{28DEC8B6-7E77-41D3-F26A-C3D996F683F8}"/>
                    </a:ext>
                  </a:extLst>
                </p:cNvPr>
                <p:cNvSpPr/>
                <p:nvPr/>
              </p:nvSpPr>
              <p:spPr>
                <a:xfrm>
                  <a:off x="5638902" y="3296187"/>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41" name="TextBox 40">
                  <a:extLst>
                    <a:ext uri="{FF2B5EF4-FFF2-40B4-BE49-F238E27FC236}">
                      <a16:creationId xmlns:a16="http://schemas.microsoft.com/office/drawing/2014/main" id="{30A54C5A-9235-6495-5538-93441194D372}"/>
                    </a:ext>
                  </a:extLst>
                </p:cNvPr>
                <p:cNvSpPr txBox="1"/>
                <p:nvPr/>
              </p:nvSpPr>
              <p:spPr>
                <a:xfrm>
                  <a:off x="5495016" y="3357288"/>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تنفيذ الخطة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6" name="Freeform: Shape 35">
                <a:extLst>
                  <a:ext uri="{FF2B5EF4-FFF2-40B4-BE49-F238E27FC236}">
                    <a16:creationId xmlns:a16="http://schemas.microsoft.com/office/drawing/2014/main" id="{F12FE533-214A-7342-F8AC-3A37C6BAA2FC}"/>
                  </a:ext>
                </a:extLst>
              </p:cNvPr>
              <p:cNvSpPr/>
              <p:nvPr/>
            </p:nvSpPr>
            <p:spPr>
              <a:xfrm rot="18900000">
                <a:off x="5629109" y="4589884"/>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37" name="TextBox 36">
                <a:extLst>
                  <a:ext uri="{FF2B5EF4-FFF2-40B4-BE49-F238E27FC236}">
                    <a16:creationId xmlns:a16="http://schemas.microsoft.com/office/drawing/2014/main" id="{16B5F89E-4F94-2B9F-AA8E-91BD275D1063}"/>
                  </a:ext>
                </a:extLst>
              </p:cNvPr>
              <p:cNvSpPr txBox="1"/>
              <p:nvPr/>
            </p:nvSpPr>
            <p:spPr>
              <a:xfrm>
                <a:off x="5670779" y="4627467"/>
                <a:ext cx="193906"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7</a:t>
                </a:r>
              </a:p>
            </p:txBody>
          </p:sp>
        </p:grpSp>
        <p:pic>
          <p:nvPicPr>
            <p:cNvPr id="34" name="Picture 33">
              <a:extLst>
                <a:ext uri="{FF2B5EF4-FFF2-40B4-BE49-F238E27FC236}">
                  <a16:creationId xmlns:a16="http://schemas.microsoft.com/office/drawing/2014/main" id="{19CC7C0C-A729-3DDB-9AF1-98E64892E127}"/>
                </a:ext>
              </a:extLst>
            </p:cNvPr>
            <p:cNvPicPr>
              <a:picLocks noChangeAspect="1"/>
            </p:cNvPicPr>
            <p:nvPr/>
          </p:nvPicPr>
          <p:blipFill>
            <a:blip r:embed="rId5">
              <a:biLevel thresh="25000"/>
            </a:blip>
            <a:stretch>
              <a:fillRect/>
            </a:stretch>
          </p:blipFill>
          <p:spPr>
            <a:xfrm>
              <a:off x="3553475" y="3041076"/>
              <a:ext cx="771506" cy="771506"/>
            </a:xfrm>
            <a:prstGeom prst="rect">
              <a:avLst/>
            </a:prstGeom>
          </p:spPr>
        </p:pic>
      </p:grpSp>
    </p:spTree>
    <p:extLst>
      <p:ext uri="{BB962C8B-B14F-4D97-AF65-F5344CB8AC3E}">
        <p14:creationId xmlns:p14="http://schemas.microsoft.com/office/powerpoint/2010/main" val="209971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الخطوات الرئيسية في عملية التخطيط</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EC76BD99-C6E2-54C5-7863-69888BBFABF0}"/>
              </a:ext>
            </a:extLst>
          </p:cNvPr>
          <p:cNvGrpSpPr/>
          <p:nvPr/>
        </p:nvGrpSpPr>
        <p:grpSpPr>
          <a:xfrm>
            <a:off x="7537924" y="2571419"/>
            <a:ext cx="2645013" cy="2509672"/>
            <a:chOff x="6431541" y="4807919"/>
            <a:chExt cx="2645013" cy="2509672"/>
          </a:xfrm>
        </p:grpSpPr>
        <p:grpSp>
          <p:nvGrpSpPr>
            <p:cNvPr id="15" name="Group 14">
              <a:extLst>
                <a:ext uri="{FF2B5EF4-FFF2-40B4-BE49-F238E27FC236}">
                  <a16:creationId xmlns:a16="http://schemas.microsoft.com/office/drawing/2014/main" id="{EC9E8456-8E39-FAEC-B68A-62000586D325}"/>
                </a:ext>
              </a:extLst>
            </p:cNvPr>
            <p:cNvGrpSpPr/>
            <p:nvPr/>
          </p:nvGrpSpPr>
          <p:grpSpPr>
            <a:xfrm>
              <a:off x="6431541" y="4807919"/>
              <a:ext cx="2645013" cy="2509672"/>
              <a:chOff x="7497030" y="2192748"/>
              <a:chExt cx="1948543" cy="1848839"/>
            </a:xfrm>
          </p:grpSpPr>
          <p:sp>
            <p:nvSpPr>
              <p:cNvPr id="17" name="Freeform: Shape 16">
                <a:extLst>
                  <a:ext uri="{FF2B5EF4-FFF2-40B4-BE49-F238E27FC236}">
                    <a16:creationId xmlns:a16="http://schemas.microsoft.com/office/drawing/2014/main" id="{9BDA6976-6B2D-CF1D-3FD5-959C21148981}"/>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id="{DF2E9290-0229-2324-1315-4C305699A5C6}"/>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0CB30506-FC23-4B2E-3A13-82A487FD83D4}"/>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5BA93CC5-ED50-24AD-9264-2A801B28EA34}"/>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21" name="TextBox 20">
                <a:extLst>
                  <a:ext uri="{FF2B5EF4-FFF2-40B4-BE49-F238E27FC236}">
                    <a16:creationId xmlns:a16="http://schemas.microsoft.com/office/drawing/2014/main" id="{801A26DF-95C0-68FE-C976-2C2D96DD23B4}"/>
                  </a:ext>
                </a:extLst>
              </p:cNvPr>
              <p:cNvSpPr txBox="1"/>
              <p:nvPr/>
            </p:nvSpPr>
            <p:spPr>
              <a:xfrm>
                <a:off x="8357019" y="3819979"/>
                <a:ext cx="196268"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8</a:t>
                </a:r>
              </a:p>
            </p:txBody>
          </p:sp>
          <p:sp>
            <p:nvSpPr>
              <p:cNvPr id="22" name="TextBox 21">
                <a:extLst>
                  <a:ext uri="{FF2B5EF4-FFF2-40B4-BE49-F238E27FC236}">
                    <a16:creationId xmlns:a16="http://schemas.microsoft.com/office/drawing/2014/main" id="{7D348968-5239-BB2D-9BB5-E1F961DF3E4E}"/>
                  </a:ext>
                </a:extLst>
              </p:cNvPr>
              <p:cNvSpPr txBox="1"/>
              <p:nvPr/>
            </p:nvSpPr>
            <p:spPr>
              <a:xfrm>
                <a:off x="7497030" y="3368834"/>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المتابعة والمراقبة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6" name="Picture 15">
              <a:extLst>
                <a:ext uri="{FF2B5EF4-FFF2-40B4-BE49-F238E27FC236}">
                  <a16:creationId xmlns:a16="http://schemas.microsoft.com/office/drawing/2014/main" id="{8DBCEEE1-9FD8-DDC6-45B3-5841A4A8FCC2}"/>
                </a:ext>
              </a:extLst>
            </p:cNvPr>
            <p:cNvPicPr>
              <a:picLocks noChangeAspect="1"/>
            </p:cNvPicPr>
            <p:nvPr/>
          </p:nvPicPr>
          <p:blipFill>
            <a:blip r:embed="rId2"/>
            <a:stretch>
              <a:fillRect/>
            </a:stretch>
          </p:blipFill>
          <p:spPr>
            <a:xfrm>
              <a:off x="7474626" y="5391760"/>
              <a:ext cx="754973" cy="754973"/>
            </a:xfrm>
            <a:prstGeom prst="rect">
              <a:avLst/>
            </a:prstGeom>
          </p:spPr>
        </p:pic>
      </p:grpSp>
      <p:grpSp>
        <p:nvGrpSpPr>
          <p:cNvPr id="23" name="Group 22">
            <a:extLst>
              <a:ext uri="{FF2B5EF4-FFF2-40B4-BE49-F238E27FC236}">
                <a16:creationId xmlns:a16="http://schemas.microsoft.com/office/drawing/2014/main" id="{326C1325-B9A8-0ADE-FB04-82E94DAC6F08}"/>
              </a:ext>
            </a:extLst>
          </p:cNvPr>
          <p:cNvGrpSpPr/>
          <p:nvPr/>
        </p:nvGrpSpPr>
        <p:grpSpPr>
          <a:xfrm>
            <a:off x="4894677" y="2618813"/>
            <a:ext cx="2645013" cy="2509672"/>
            <a:chOff x="3802556" y="4813466"/>
            <a:chExt cx="2645013" cy="2509672"/>
          </a:xfrm>
        </p:grpSpPr>
        <p:grpSp>
          <p:nvGrpSpPr>
            <p:cNvPr id="24" name="Group 23">
              <a:extLst>
                <a:ext uri="{FF2B5EF4-FFF2-40B4-BE49-F238E27FC236}">
                  <a16:creationId xmlns:a16="http://schemas.microsoft.com/office/drawing/2014/main" id="{5CC702FD-A5EA-2689-5AB3-DE9537FC8A82}"/>
                </a:ext>
              </a:extLst>
            </p:cNvPr>
            <p:cNvGrpSpPr/>
            <p:nvPr/>
          </p:nvGrpSpPr>
          <p:grpSpPr>
            <a:xfrm>
              <a:off x="3802556" y="4813466"/>
              <a:ext cx="2645013" cy="2509672"/>
              <a:chOff x="4737941" y="2977173"/>
              <a:chExt cx="1948543" cy="1848839"/>
            </a:xfrm>
          </p:grpSpPr>
          <p:grpSp>
            <p:nvGrpSpPr>
              <p:cNvPr id="26" name="Group 25">
                <a:extLst>
                  <a:ext uri="{FF2B5EF4-FFF2-40B4-BE49-F238E27FC236}">
                    <a16:creationId xmlns:a16="http://schemas.microsoft.com/office/drawing/2014/main" id="{335BD546-BB89-070B-FBFE-0DF25DA62606}"/>
                  </a:ext>
                </a:extLst>
              </p:cNvPr>
              <p:cNvGrpSpPr/>
              <p:nvPr/>
            </p:nvGrpSpPr>
            <p:grpSpPr>
              <a:xfrm>
                <a:off x="4737941" y="2977173"/>
                <a:ext cx="1948543" cy="1730855"/>
                <a:chOff x="5495016" y="2193401"/>
                <a:chExt cx="1948543" cy="1730855"/>
              </a:xfrm>
            </p:grpSpPr>
            <p:sp>
              <p:nvSpPr>
                <p:cNvPr id="29" name="Freeform: Shape 28">
                  <a:extLst>
                    <a:ext uri="{FF2B5EF4-FFF2-40B4-BE49-F238E27FC236}">
                      <a16:creationId xmlns:a16="http://schemas.microsoft.com/office/drawing/2014/main" id="{999A0322-B795-BB24-099E-79E61F252114}"/>
                    </a:ext>
                  </a:extLst>
                </p:cNvPr>
                <p:cNvSpPr/>
                <p:nvPr/>
              </p:nvSpPr>
              <p:spPr>
                <a:xfrm>
                  <a:off x="5638902" y="2193401"/>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30" name="Freeform: Shape 29">
                  <a:extLst>
                    <a:ext uri="{FF2B5EF4-FFF2-40B4-BE49-F238E27FC236}">
                      <a16:creationId xmlns:a16="http://schemas.microsoft.com/office/drawing/2014/main" id="{69245D7A-9946-F1EE-0463-807FD41F434C}"/>
                    </a:ext>
                  </a:extLst>
                </p:cNvPr>
                <p:cNvSpPr/>
                <p:nvPr/>
              </p:nvSpPr>
              <p:spPr>
                <a:xfrm>
                  <a:off x="5726548" y="2281047"/>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id="{8D8E1AAE-A9E7-2E04-2654-2D4802C4FD27}"/>
                    </a:ext>
                  </a:extLst>
                </p:cNvPr>
                <p:cNvSpPr/>
                <p:nvPr/>
              </p:nvSpPr>
              <p:spPr>
                <a:xfrm>
                  <a:off x="5638902" y="3296187"/>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32" name="TextBox 31">
                  <a:extLst>
                    <a:ext uri="{FF2B5EF4-FFF2-40B4-BE49-F238E27FC236}">
                      <a16:creationId xmlns:a16="http://schemas.microsoft.com/office/drawing/2014/main" id="{7DE7065A-F6ED-E1EB-7ABB-DD358C7112B7}"/>
                    </a:ext>
                  </a:extLst>
                </p:cNvPr>
                <p:cNvSpPr txBox="1"/>
                <p:nvPr/>
              </p:nvSpPr>
              <p:spPr>
                <a:xfrm>
                  <a:off x="5495016" y="3357288"/>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التقييم والتعديل</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7" name="Freeform: Shape 26">
                <a:extLst>
                  <a:ext uri="{FF2B5EF4-FFF2-40B4-BE49-F238E27FC236}">
                    <a16:creationId xmlns:a16="http://schemas.microsoft.com/office/drawing/2014/main" id="{20C0B9DC-1C6A-2B40-7C41-79E855D486C7}"/>
                  </a:ext>
                </a:extLst>
              </p:cNvPr>
              <p:cNvSpPr/>
              <p:nvPr/>
            </p:nvSpPr>
            <p:spPr>
              <a:xfrm rot="18900000">
                <a:off x="5629109" y="4589884"/>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28" name="TextBox 27">
                <a:extLst>
                  <a:ext uri="{FF2B5EF4-FFF2-40B4-BE49-F238E27FC236}">
                    <a16:creationId xmlns:a16="http://schemas.microsoft.com/office/drawing/2014/main" id="{02439EFB-C25A-2745-E7C3-832BD1E53B4B}"/>
                  </a:ext>
                </a:extLst>
              </p:cNvPr>
              <p:cNvSpPr txBox="1"/>
              <p:nvPr/>
            </p:nvSpPr>
            <p:spPr>
              <a:xfrm>
                <a:off x="5670779" y="4627467"/>
                <a:ext cx="196268"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9</a:t>
                </a:r>
              </a:p>
            </p:txBody>
          </p:sp>
        </p:grpSp>
        <p:pic>
          <p:nvPicPr>
            <p:cNvPr id="25" name="Picture 24">
              <a:extLst>
                <a:ext uri="{FF2B5EF4-FFF2-40B4-BE49-F238E27FC236}">
                  <a16:creationId xmlns:a16="http://schemas.microsoft.com/office/drawing/2014/main" id="{A49F0D4D-BA5D-71CB-0B90-41BD4C80636B}"/>
                </a:ext>
              </a:extLst>
            </p:cNvPr>
            <p:cNvPicPr>
              <a:picLocks noChangeAspect="1"/>
            </p:cNvPicPr>
            <p:nvPr/>
          </p:nvPicPr>
          <p:blipFill>
            <a:blip r:embed="rId3"/>
            <a:stretch>
              <a:fillRect/>
            </a:stretch>
          </p:blipFill>
          <p:spPr>
            <a:xfrm>
              <a:off x="4826804" y="5301066"/>
              <a:ext cx="789973" cy="789973"/>
            </a:xfrm>
            <a:prstGeom prst="rect">
              <a:avLst/>
            </a:prstGeom>
          </p:spPr>
        </p:pic>
      </p:grpSp>
      <p:grpSp>
        <p:nvGrpSpPr>
          <p:cNvPr id="33" name="Group 32">
            <a:extLst>
              <a:ext uri="{FF2B5EF4-FFF2-40B4-BE49-F238E27FC236}">
                <a16:creationId xmlns:a16="http://schemas.microsoft.com/office/drawing/2014/main" id="{157A5052-DB4F-B47D-9310-7CE154A6D562}"/>
              </a:ext>
            </a:extLst>
          </p:cNvPr>
          <p:cNvGrpSpPr/>
          <p:nvPr/>
        </p:nvGrpSpPr>
        <p:grpSpPr>
          <a:xfrm>
            <a:off x="2444667" y="2613266"/>
            <a:ext cx="2645013" cy="2509672"/>
            <a:chOff x="5105002" y="7356958"/>
            <a:chExt cx="2645013" cy="2509672"/>
          </a:xfrm>
        </p:grpSpPr>
        <p:grpSp>
          <p:nvGrpSpPr>
            <p:cNvPr id="34" name="Group 33">
              <a:extLst>
                <a:ext uri="{FF2B5EF4-FFF2-40B4-BE49-F238E27FC236}">
                  <a16:creationId xmlns:a16="http://schemas.microsoft.com/office/drawing/2014/main" id="{A49329CA-D842-F3D9-594D-44DA47F5BAB3}"/>
                </a:ext>
              </a:extLst>
            </p:cNvPr>
            <p:cNvGrpSpPr/>
            <p:nvPr/>
          </p:nvGrpSpPr>
          <p:grpSpPr>
            <a:xfrm>
              <a:off x="5105002" y="7356958"/>
              <a:ext cx="2645013" cy="2509672"/>
              <a:chOff x="7497030" y="2192748"/>
              <a:chExt cx="1948543" cy="1848839"/>
            </a:xfrm>
          </p:grpSpPr>
          <p:sp>
            <p:nvSpPr>
              <p:cNvPr id="36" name="Freeform: Shape 35">
                <a:extLst>
                  <a:ext uri="{FF2B5EF4-FFF2-40B4-BE49-F238E27FC236}">
                    <a16:creationId xmlns:a16="http://schemas.microsoft.com/office/drawing/2014/main" id="{1A2C9283-23E6-A1EB-BCEB-BA4E6858709A}"/>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4AB4520B-4FFF-2632-3B89-648F58215379}"/>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38" name="Freeform: Shape 37">
                <a:extLst>
                  <a:ext uri="{FF2B5EF4-FFF2-40B4-BE49-F238E27FC236}">
                    <a16:creationId xmlns:a16="http://schemas.microsoft.com/office/drawing/2014/main" id="{52A5D1A8-B42B-D5A4-BB63-58B1F9267AC4}"/>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id="{3090CA23-86AA-15A2-C302-A24FB94040EE}"/>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40" name="TextBox 39">
                <a:extLst>
                  <a:ext uri="{FF2B5EF4-FFF2-40B4-BE49-F238E27FC236}">
                    <a16:creationId xmlns:a16="http://schemas.microsoft.com/office/drawing/2014/main" id="{FCE2F72B-ECE1-5CCA-50A1-63F8C18BEE2E}"/>
                  </a:ext>
                </a:extLst>
              </p:cNvPr>
              <p:cNvSpPr txBox="1"/>
              <p:nvPr/>
            </p:nvSpPr>
            <p:spPr>
              <a:xfrm>
                <a:off x="8357019" y="3819979"/>
                <a:ext cx="236419"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10</a:t>
                </a:r>
              </a:p>
            </p:txBody>
          </p:sp>
          <p:sp>
            <p:nvSpPr>
              <p:cNvPr id="41" name="TextBox 40">
                <a:extLst>
                  <a:ext uri="{FF2B5EF4-FFF2-40B4-BE49-F238E27FC236}">
                    <a16:creationId xmlns:a16="http://schemas.microsoft.com/office/drawing/2014/main" id="{0B3D01CF-49AA-247D-2000-34584D3E1FD5}"/>
                  </a:ext>
                </a:extLst>
              </p:cNvPr>
              <p:cNvSpPr txBox="1"/>
              <p:nvPr/>
            </p:nvSpPr>
            <p:spPr>
              <a:xfrm>
                <a:off x="7497030" y="3368834"/>
                <a:ext cx="1948543" cy="320262"/>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التعلّم والتحسين المستمر</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5" name="Picture 34">
              <a:extLst>
                <a:ext uri="{FF2B5EF4-FFF2-40B4-BE49-F238E27FC236}">
                  <a16:creationId xmlns:a16="http://schemas.microsoft.com/office/drawing/2014/main" id="{EE002F9B-63FB-AB47-E497-BC7A7418FD9C}"/>
                </a:ext>
              </a:extLst>
            </p:cNvPr>
            <p:cNvPicPr>
              <a:picLocks noChangeAspect="1"/>
            </p:cNvPicPr>
            <p:nvPr/>
          </p:nvPicPr>
          <p:blipFill>
            <a:blip r:embed="rId4">
              <a:biLevel thresh="75000"/>
            </a:blip>
            <a:stretch>
              <a:fillRect/>
            </a:stretch>
          </p:blipFill>
          <p:spPr>
            <a:xfrm>
              <a:off x="6006906" y="7890063"/>
              <a:ext cx="777588" cy="777588"/>
            </a:xfrm>
            <a:prstGeom prst="rect">
              <a:avLst/>
            </a:prstGeom>
          </p:spPr>
        </p:pic>
      </p:grpSp>
    </p:spTree>
    <p:extLst>
      <p:ext uri="{BB962C8B-B14F-4D97-AF65-F5344CB8AC3E}">
        <p14:creationId xmlns:p14="http://schemas.microsoft.com/office/powerpoint/2010/main" val="2538962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2AEFB21-4776-3AB3-9558-0942928BAD1E}"/>
              </a:ext>
            </a:extLst>
          </p:cNvPr>
          <p:cNvGrpSpPr/>
          <p:nvPr/>
        </p:nvGrpSpPr>
        <p:grpSpPr>
          <a:xfrm>
            <a:off x="2698136" y="675008"/>
            <a:ext cx="6957150" cy="968852"/>
            <a:chOff x="2698136" y="519096"/>
            <a:chExt cx="6957150" cy="968852"/>
          </a:xfrm>
        </p:grpSpPr>
        <p:grpSp>
          <p:nvGrpSpPr>
            <p:cNvPr id="16" name="Group 15">
              <a:extLst>
                <a:ext uri="{FF2B5EF4-FFF2-40B4-BE49-F238E27FC236}">
                  <a16:creationId xmlns:a16="http://schemas.microsoft.com/office/drawing/2014/main" id="{81F70066-C722-AB02-E977-816C523EFE1B}"/>
                </a:ext>
              </a:extLst>
            </p:cNvPr>
            <p:cNvGrpSpPr/>
            <p:nvPr/>
          </p:nvGrpSpPr>
          <p:grpSpPr>
            <a:xfrm>
              <a:off x="2698136" y="1333654"/>
              <a:ext cx="6957150" cy="154294"/>
              <a:chOff x="2941058" y="1479627"/>
              <a:chExt cx="6957150" cy="154294"/>
            </a:xfrm>
          </p:grpSpPr>
          <p:sp>
            <p:nvSpPr>
              <p:cNvPr id="18" name="Oval 17">
                <a:extLst>
                  <a:ext uri="{FF2B5EF4-FFF2-40B4-BE49-F238E27FC236}">
                    <a16:creationId xmlns:a16="http://schemas.microsoft.com/office/drawing/2014/main" id="{B20E538A-2D69-0931-378C-C6F1C09A0E9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19" name="Group 18">
                <a:extLst>
                  <a:ext uri="{FF2B5EF4-FFF2-40B4-BE49-F238E27FC236}">
                    <a16:creationId xmlns:a16="http://schemas.microsoft.com/office/drawing/2014/main" id="{82430D74-68AE-8F72-EEED-053A03B0EA41}"/>
                  </a:ext>
                </a:extLst>
              </p:cNvPr>
              <p:cNvGrpSpPr/>
              <p:nvPr/>
            </p:nvGrpSpPr>
            <p:grpSpPr>
              <a:xfrm>
                <a:off x="9256541"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2F17A5D8-ACB1-12F8-5585-D2C74053874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0792B7D-9DA2-21FE-9E21-3DD852F730BB}"/>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D0EC03E8-F9E2-563E-DA83-99C3BF63A48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0" name="Group 19">
                <a:extLst>
                  <a:ext uri="{FF2B5EF4-FFF2-40B4-BE49-F238E27FC236}">
                    <a16:creationId xmlns:a16="http://schemas.microsoft.com/office/drawing/2014/main" id="{3C7B75F1-925F-A7D2-4B0F-1F3A484A79B0}"/>
                  </a:ext>
                </a:extLst>
              </p:cNvPr>
              <p:cNvGrpSpPr/>
              <p:nvPr/>
            </p:nvGrpSpPr>
            <p:grpSpPr>
              <a:xfrm>
                <a:off x="2941058" y="1479627"/>
                <a:ext cx="641667" cy="154294"/>
                <a:chOff x="9256541" y="1479627"/>
                <a:chExt cx="641667" cy="154294"/>
              </a:xfrm>
              <a:solidFill>
                <a:srgbClr val="627383"/>
              </a:solidFill>
            </p:grpSpPr>
            <p:sp>
              <p:nvSpPr>
                <p:cNvPr id="21" name="Arrow: Striped Right 20">
                  <a:extLst>
                    <a:ext uri="{FF2B5EF4-FFF2-40B4-BE49-F238E27FC236}">
                      <a16:creationId xmlns:a16="http://schemas.microsoft.com/office/drawing/2014/main" id="{54E08458-E929-D0C1-2197-945EBD9C88E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F831294B-73CB-B109-C737-B5D2E30C7F3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90B6D427-E144-E8A8-9AE3-7D2DFBAFC8E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7" name="TextBox 16">
              <a:extLst>
                <a:ext uri="{FF2B5EF4-FFF2-40B4-BE49-F238E27FC236}">
                  <a16:creationId xmlns:a16="http://schemas.microsoft.com/office/drawing/2014/main" id="{BEA0999F-C625-667F-6D71-3E45DB8ADFE1}"/>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وص</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 البرنامج </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7" name="TextBox 26">
            <a:extLst>
              <a:ext uri="{FF2B5EF4-FFF2-40B4-BE49-F238E27FC236}">
                <a16:creationId xmlns:a16="http://schemas.microsoft.com/office/drawing/2014/main" id="{7004D2F6-2D35-39D2-7939-E825BECA717E}"/>
              </a:ext>
            </a:extLst>
          </p:cNvPr>
          <p:cNvSpPr txBox="1"/>
          <p:nvPr/>
        </p:nvSpPr>
        <p:spPr>
          <a:xfrm>
            <a:off x="850606" y="1936724"/>
            <a:ext cx="7361382" cy="4293483"/>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يهدف هذا البرنامج التدريبي إلى تزويد المشاركين بالمعرفة والمهارات اللازمة للتخطيط الفعّال والمتابعة المستمرة لتحسين نتائج العمل. سيركز البرنامج على بناء فهم عميق لمبادئ التخطيط الاستراتيجي والتنفيذي، وكيفية تحسين الأداء من خلال أساليب المتابعة المنظمة والمراجعة الدورية. كما سيتم استعراض أساليب التحسين المستمر التي تضمن تحقيق أفضل النتائج المؤسسية.  </a:t>
            </a:r>
            <a:endParaRPr lang="en-US" dirty="0"/>
          </a:p>
        </p:txBody>
      </p:sp>
      <p:pic>
        <p:nvPicPr>
          <p:cNvPr id="28" name="Picture 4" descr="View details Vector Icons free download in SVG, PNG Format">
            <a:extLst>
              <a:ext uri="{FF2B5EF4-FFF2-40B4-BE49-F238E27FC236}">
                <a16:creationId xmlns:a16="http://schemas.microsoft.com/office/drawing/2014/main" id="{E213A62F-93A8-DD64-6463-EF57936190F4}"/>
              </a:ext>
            </a:extLst>
          </p:cNvPr>
          <p:cNvPicPr>
            <a:picLocks noChangeAspect="1" noChangeArrowheads="1"/>
          </p:cNvPicPr>
          <p:nvPr/>
        </p:nvPicPr>
        <p:blipFill>
          <a:blip r:embed="rId2">
            <a:duotone>
              <a:prstClr val="black"/>
              <a:schemeClr val="bg1">
                <a:lumMod val="50000"/>
                <a:tint val="45000"/>
                <a:satMod val="400000"/>
              </a:schemeClr>
            </a:duoton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606972" y="2321340"/>
            <a:ext cx="3047093" cy="3047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4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هو الدور الذي تلعبه دراسة البيئة المحيطة (سواء داخلية أو خارجية) في عملية التخطيط؟</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8885844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309083"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معرفة الفرص والتحديات المحيطة بالمؤسسة أو المشروع لاستثمار الفرص والتعامل مع التحديات</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748923" y="3496429"/>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فهم احتياجات وتوقعات وسلوك الزبائن أو المستفيدين من المنتج أو الخدمة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748923" y="4777961"/>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دراسة القطاع أو السوق ومنافسين المباشرين وغير المباشرين</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6236230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16952" y="2458817"/>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تحليل نقاط القوة والضعف لدى المؤسسة مقارنة بالمنافسين</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56792" y="3273774"/>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استشراف المستقبل وتوقعات التطور في البيئة الخارجية</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id="{197FF90C-C136-042D-EA8B-A3CE42201423}"/>
              </a:ext>
            </a:extLst>
          </p:cNvPr>
          <p:cNvSpPr txBox="1"/>
          <p:nvPr/>
        </p:nvSpPr>
        <p:spPr>
          <a:xfrm>
            <a:off x="4656791" y="4127210"/>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وضع خطط بناء على المعطيات الواقعية للبيئة الداخلية والخارجية</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14A03AC8-EA55-9146-F0D8-9C51333AD038}"/>
              </a:ext>
            </a:extLst>
          </p:cNvPr>
          <p:cNvSpPr txBox="1"/>
          <p:nvPr/>
        </p:nvSpPr>
        <p:spPr>
          <a:xfrm>
            <a:off x="4656791" y="5150203"/>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مراقبة التغيرات المحتملة والمفاجئة في البيئتين والتكيف معها</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7626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251595" y="689347"/>
            <a:ext cx="7688809" cy="954513"/>
            <a:chOff x="2251595" y="533435"/>
            <a:chExt cx="7688809"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51595" y="533435"/>
              <a:ext cx="7688809"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التحديات التي تواجه التخطيط وكيفية التغلّب عليها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2" name="Group 41">
            <a:extLst>
              <a:ext uri="{FF2B5EF4-FFF2-40B4-BE49-F238E27FC236}">
                <a16:creationId xmlns:a16="http://schemas.microsoft.com/office/drawing/2014/main" id="{7C574A5B-93D4-15CA-C286-5DFC4546FA17}"/>
              </a:ext>
            </a:extLst>
          </p:cNvPr>
          <p:cNvGrpSpPr/>
          <p:nvPr/>
        </p:nvGrpSpPr>
        <p:grpSpPr>
          <a:xfrm>
            <a:off x="2702096" y="3060557"/>
            <a:ext cx="3482550" cy="1108306"/>
            <a:chOff x="2210319" y="1430934"/>
            <a:chExt cx="3945432" cy="1255616"/>
          </a:xfrm>
        </p:grpSpPr>
        <p:sp>
          <p:nvSpPr>
            <p:cNvPr id="43" name="Shape">
              <a:extLst>
                <a:ext uri="{FF2B5EF4-FFF2-40B4-BE49-F238E27FC236}">
                  <a16:creationId xmlns:a16="http://schemas.microsoft.com/office/drawing/2014/main" id="{54E590E0-C358-410B-9A5E-8B8FCEC286A7}"/>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02</a:t>
              </a:r>
              <a:endParaRPr sz="2800" b="1" dirty="0"/>
            </a:p>
          </p:txBody>
        </p:sp>
        <p:sp>
          <p:nvSpPr>
            <p:cNvPr id="44" name="Shape">
              <a:extLst>
                <a:ext uri="{FF2B5EF4-FFF2-40B4-BE49-F238E27FC236}">
                  <a16:creationId xmlns:a16="http://schemas.microsoft.com/office/drawing/2014/main" id="{8839B533-8FDD-FD1D-6B43-FAEEFE2A7D38}"/>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45" name="TextBox 44">
              <a:extLst>
                <a:ext uri="{FF2B5EF4-FFF2-40B4-BE49-F238E27FC236}">
                  <a16:creationId xmlns:a16="http://schemas.microsoft.com/office/drawing/2014/main" id="{94F14B5E-BCF3-2EFA-77F0-258B998FD191}"/>
                </a:ext>
              </a:extLst>
            </p:cNvPr>
            <p:cNvSpPr txBox="1"/>
            <p:nvPr/>
          </p:nvSpPr>
          <p:spPr>
            <a:xfrm flipH="1">
              <a:off x="2405197" y="1493307"/>
              <a:ext cx="3324049" cy="453725"/>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نقص المعلومات أو البيانات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6" name="Group 45">
            <a:extLst>
              <a:ext uri="{FF2B5EF4-FFF2-40B4-BE49-F238E27FC236}">
                <a16:creationId xmlns:a16="http://schemas.microsoft.com/office/drawing/2014/main" id="{E1C84DA1-8944-D17B-E4E6-FB36DB27606D}"/>
              </a:ext>
            </a:extLst>
          </p:cNvPr>
          <p:cNvGrpSpPr/>
          <p:nvPr/>
        </p:nvGrpSpPr>
        <p:grpSpPr>
          <a:xfrm>
            <a:off x="6005359" y="2444079"/>
            <a:ext cx="3478591" cy="1108306"/>
            <a:chOff x="5952634" y="732517"/>
            <a:chExt cx="3940946" cy="1255616"/>
          </a:xfrm>
        </p:grpSpPr>
        <p:sp>
          <p:nvSpPr>
            <p:cNvPr id="47" name="Shape">
              <a:extLst>
                <a:ext uri="{FF2B5EF4-FFF2-40B4-BE49-F238E27FC236}">
                  <a16:creationId xmlns:a16="http://schemas.microsoft.com/office/drawing/2014/main" id="{0A56F700-AD74-B721-C92A-CDC58401AF4B}"/>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01</a:t>
              </a:r>
              <a:endParaRPr sz="2800" b="1" dirty="0">
                <a:solidFill>
                  <a:srgbClr val="FFFFFF"/>
                </a:solidFill>
              </a:endParaRPr>
            </a:p>
          </p:txBody>
        </p:sp>
        <p:sp>
          <p:nvSpPr>
            <p:cNvPr id="48" name="Shape">
              <a:extLst>
                <a:ext uri="{FF2B5EF4-FFF2-40B4-BE49-F238E27FC236}">
                  <a16:creationId xmlns:a16="http://schemas.microsoft.com/office/drawing/2014/main" id="{7D7A7162-63FD-2EEE-908B-33BFE2D5BCE4}"/>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9" name="TextBox 48">
              <a:extLst>
                <a:ext uri="{FF2B5EF4-FFF2-40B4-BE49-F238E27FC236}">
                  <a16:creationId xmlns:a16="http://schemas.microsoft.com/office/drawing/2014/main" id="{3F1CE555-19C9-F294-9FD4-73EFB872C5E8}"/>
                </a:ext>
              </a:extLst>
            </p:cNvPr>
            <p:cNvSpPr txBox="1"/>
            <p:nvPr/>
          </p:nvSpPr>
          <p:spPr>
            <a:xfrm flipH="1">
              <a:off x="6261084" y="759842"/>
              <a:ext cx="3324049" cy="492516"/>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عدم وضوح الأهداف</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0" name="Group 49">
            <a:extLst>
              <a:ext uri="{FF2B5EF4-FFF2-40B4-BE49-F238E27FC236}">
                <a16:creationId xmlns:a16="http://schemas.microsoft.com/office/drawing/2014/main" id="{FBFB82EE-EAA0-5A55-9B44-912BBDF394A9}"/>
              </a:ext>
            </a:extLst>
          </p:cNvPr>
          <p:cNvGrpSpPr/>
          <p:nvPr/>
        </p:nvGrpSpPr>
        <p:grpSpPr>
          <a:xfrm>
            <a:off x="6001399" y="3677034"/>
            <a:ext cx="3478591" cy="1108306"/>
            <a:chOff x="5948148" y="2129350"/>
            <a:chExt cx="3940946" cy="1255616"/>
          </a:xfrm>
        </p:grpSpPr>
        <p:sp>
          <p:nvSpPr>
            <p:cNvPr id="51" name="Shape">
              <a:extLst>
                <a:ext uri="{FF2B5EF4-FFF2-40B4-BE49-F238E27FC236}">
                  <a16:creationId xmlns:a16="http://schemas.microsoft.com/office/drawing/2014/main" id="{0ED0473C-9AAF-6B5F-1B80-2238329DACDB}"/>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03</a:t>
              </a:r>
              <a:endParaRPr sz="2800" b="1" dirty="0">
                <a:solidFill>
                  <a:srgbClr val="FFFFFF"/>
                </a:solidFill>
              </a:endParaRPr>
            </a:p>
          </p:txBody>
        </p:sp>
        <p:sp>
          <p:nvSpPr>
            <p:cNvPr id="52" name="Shape">
              <a:extLst>
                <a:ext uri="{FF2B5EF4-FFF2-40B4-BE49-F238E27FC236}">
                  <a16:creationId xmlns:a16="http://schemas.microsoft.com/office/drawing/2014/main" id="{B8B63436-595D-FD6D-CBD5-902FAE755F58}"/>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53" name="TextBox 52">
              <a:extLst>
                <a:ext uri="{FF2B5EF4-FFF2-40B4-BE49-F238E27FC236}">
                  <a16:creationId xmlns:a16="http://schemas.microsoft.com/office/drawing/2014/main" id="{443996DA-A7D7-A7A2-0EB0-5F017FCED232}"/>
                </a:ext>
              </a:extLst>
            </p:cNvPr>
            <p:cNvSpPr txBox="1"/>
            <p:nvPr/>
          </p:nvSpPr>
          <p:spPr>
            <a:xfrm flipH="1">
              <a:off x="6155751" y="2168801"/>
              <a:ext cx="3537674" cy="453725"/>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مقاومة التغيير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4" name="Group 53">
            <a:extLst>
              <a:ext uri="{FF2B5EF4-FFF2-40B4-BE49-F238E27FC236}">
                <a16:creationId xmlns:a16="http://schemas.microsoft.com/office/drawing/2014/main" id="{70DD50E1-86C6-7253-7B12-891022948FCE}"/>
              </a:ext>
            </a:extLst>
          </p:cNvPr>
          <p:cNvGrpSpPr/>
          <p:nvPr/>
        </p:nvGrpSpPr>
        <p:grpSpPr>
          <a:xfrm>
            <a:off x="2698136" y="4293512"/>
            <a:ext cx="3482550" cy="1108306"/>
            <a:chOff x="2205833" y="2827767"/>
            <a:chExt cx="3945432" cy="1255616"/>
          </a:xfrm>
        </p:grpSpPr>
        <p:sp>
          <p:nvSpPr>
            <p:cNvPr id="55" name="Shape">
              <a:extLst>
                <a:ext uri="{FF2B5EF4-FFF2-40B4-BE49-F238E27FC236}">
                  <a16:creationId xmlns:a16="http://schemas.microsoft.com/office/drawing/2014/main" id="{224C3C9F-9269-AE22-39E3-78F05A242D84}"/>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04</a:t>
              </a:r>
              <a:endParaRPr sz="2800" b="1" dirty="0">
                <a:solidFill>
                  <a:srgbClr val="FFFFFF"/>
                </a:solidFill>
              </a:endParaRPr>
            </a:p>
          </p:txBody>
        </p:sp>
        <p:sp>
          <p:nvSpPr>
            <p:cNvPr id="56" name="Shape">
              <a:extLst>
                <a:ext uri="{FF2B5EF4-FFF2-40B4-BE49-F238E27FC236}">
                  <a16:creationId xmlns:a16="http://schemas.microsoft.com/office/drawing/2014/main" id="{F7FD6477-1BF7-D886-8385-9A068B492624}"/>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57" name="TextBox 56">
              <a:extLst>
                <a:ext uri="{FF2B5EF4-FFF2-40B4-BE49-F238E27FC236}">
                  <a16:creationId xmlns:a16="http://schemas.microsoft.com/office/drawing/2014/main" id="{FDC5467F-0DC4-6B03-84B8-E08848766605}"/>
                </a:ext>
              </a:extLst>
            </p:cNvPr>
            <p:cNvSpPr txBox="1"/>
            <p:nvPr/>
          </p:nvSpPr>
          <p:spPr>
            <a:xfrm flipH="1">
              <a:off x="2518768" y="2865803"/>
              <a:ext cx="3324049" cy="453725"/>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نقص الموارد</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id="{49D6D13F-19A8-8CCC-1C08-1E58BBF000EA}"/>
              </a:ext>
            </a:extLst>
          </p:cNvPr>
          <p:cNvGrpSpPr/>
          <p:nvPr/>
        </p:nvGrpSpPr>
        <p:grpSpPr>
          <a:xfrm>
            <a:off x="6005359" y="4909989"/>
            <a:ext cx="3478591" cy="1108306"/>
            <a:chOff x="5952634" y="732517"/>
            <a:chExt cx="3940946" cy="1255616"/>
          </a:xfrm>
        </p:grpSpPr>
        <p:sp>
          <p:nvSpPr>
            <p:cNvPr id="19" name="Shape">
              <a:extLst>
                <a:ext uri="{FF2B5EF4-FFF2-40B4-BE49-F238E27FC236}">
                  <a16:creationId xmlns:a16="http://schemas.microsoft.com/office/drawing/2014/main" id="{75DB54D2-B81E-8365-1B11-5401755FD58F}"/>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05</a:t>
              </a:r>
              <a:endParaRPr sz="2800" b="1" dirty="0">
                <a:solidFill>
                  <a:srgbClr val="FFFFFF"/>
                </a:solidFill>
              </a:endParaRPr>
            </a:p>
          </p:txBody>
        </p:sp>
        <p:sp>
          <p:nvSpPr>
            <p:cNvPr id="20" name="Shape">
              <a:extLst>
                <a:ext uri="{FF2B5EF4-FFF2-40B4-BE49-F238E27FC236}">
                  <a16:creationId xmlns:a16="http://schemas.microsoft.com/office/drawing/2014/main" id="{8D8F91F6-2599-17F8-A614-2BE4CF03EA63}"/>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1" name="TextBox 20">
              <a:extLst>
                <a:ext uri="{FF2B5EF4-FFF2-40B4-BE49-F238E27FC236}">
                  <a16:creationId xmlns:a16="http://schemas.microsoft.com/office/drawing/2014/main" id="{038713C3-711A-AC82-7438-AC3D23E29690}"/>
                </a:ext>
              </a:extLst>
            </p:cNvPr>
            <p:cNvSpPr txBox="1"/>
            <p:nvPr/>
          </p:nvSpPr>
          <p:spPr>
            <a:xfrm flipH="1">
              <a:off x="6261084" y="759842"/>
              <a:ext cx="3324049" cy="453725"/>
            </a:xfrm>
            <a:prstGeom prst="rect">
              <a:avLst/>
            </a:prstGeom>
            <a:noFill/>
          </p:spPr>
          <p:txBody>
            <a:bodyPr wrap="square">
              <a:spAutoFit/>
            </a:bodyPr>
            <a:lstStyle/>
            <a:p>
              <a:pPr algn="ctr" rtl="1">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التغيرات غير المتوقعة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158013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right)">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right)">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251595" y="689347"/>
            <a:ext cx="7688809" cy="954513"/>
            <a:chOff x="2251595" y="533435"/>
            <a:chExt cx="7688809"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251595" y="533435"/>
              <a:ext cx="7688809"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التحديات التي تواجه التخطيط وكيفية التغلّب عليها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7267CF67-7A7C-102C-5D0A-1498E9BBEB0F}"/>
              </a:ext>
            </a:extLst>
          </p:cNvPr>
          <p:cNvGrpSpPr/>
          <p:nvPr/>
        </p:nvGrpSpPr>
        <p:grpSpPr>
          <a:xfrm>
            <a:off x="2796697" y="2444079"/>
            <a:ext cx="3482550" cy="1108306"/>
            <a:chOff x="2210319" y="1430934"/>
            <a:chExt cx="3945432" cy="1255616"/>
          </a:xfrm>
        </p:grpSpPr>
        <p:sp>
          <p:nvSpPr>
            <p:cNvPr id="15" name="Shape">
              <a:extLst>
                <a:ext uri="{FF2B5EF4-FFF2-40B4-BE49-F238E27FC236}">
                  <a16:creationId xmlns:a16="http://schemas.microsoft.com/office/drawing/2014/main" id="{CCD9A405-B5B4-43F7-0D55-1D859AB55567}"/>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06</a:t>
              </a:r>
              <a:endParaRPr sz="2800" b="1" dirty="0"/>
            </a:p>
          </p:txBody>
        </p:sp>
        <p:sp>
          <p:nvSpPr>
            <p:cNvPr id="16" name="Shape">
              <a:extLst>
                <a:ext uri="{FF2B5EF4-FFF2-40B4-BE49-F238E27FC236}">
                  <a16:creationId xmlns:a16="http://schemas.microsoft.com/office/drawing/2014/main" id="{4BD8A9ED-00DB-0F63-1019-72BA74B7619D}"/>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17" name="TextBox 16">
              <a:extLst>
                <a:ext uri="{FF2B5EF4-FFF2-40B4-BE49-F238E27FC236}">
                  <a16:creationId xmlns:a16="http://schemas.microsoft.com/office/drawing/2014/main" id="{1970AE2A-B4C3-819E-904E-699ADB75F1AA}"/>
                </a:ext>
              </a:extLst>
            </p:cNvPr>
            <p:cNvSpPr txBox="1"/>
            <p:nvPr/>
          </p:nvSpPr>
          <p:spPr>
            <a:xfrm flipH="1">
              <a:off x="2227956" y="1446746"/>
              <a:ext cx="3896695" cy="465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ضعف التنسيق بين الفرق</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2" name="Group 21">
            <a:extLst>
              <a:ext uri="{FF2B5EF4-FFF2-40B4-BE49-F238E27FC236}">
                <a16:creationId xmlns:a16="http://schemas.microsoft.com/office/drawing/2014/main" id="{08CBADD9-4E7A-C4D5-12AB-457E97271BE5}"/>
              </a:ext>
            </a:extLst>
          </p:cNvPr>
          <p:cNvGrpSpPr/>
          <p:nvPr/>
        </p:nvGrpSpPr>
        <p:grpSpPr>
          <a:xfrm>
            <a:off x="6096000" y="3060556"/>
            <a:ext cx="3478591" cy="1108306"/>
            <a:chOff x="5948148" y="2129350"/>
            <a:chExt cx="3940946" cy="1255616"/>
          </a:xfrm>
        </p:grpSpPr>
        <p:sp>
          <p:nvSpPr>
            <p:cNvPr id="23" name="Shape">
              <a:extLst>
                <a:ext uri="{FF2B5EF4-FFF2-40B4-BE49-F238E27FC236}">
                  <a16:creationId xmlns:a16="http://schemas.microsoft.com/office/drawing/2014/main" id="{D58DA906-5560-AB3F-77B5-3163F9B09103}"/>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07</a:t>
              </a:r>
              <a:endParaRPr sz="2800" b="1" dirty="0">
                <a:solidFill>
                  <a:srgbClr val="FFFFFF"/>
                </a:solidFill>
              </a:endParaRPr>
            </a:p>
          </p:txBody>
        </p:sp>
        <p:sp>
          <p:nvSpPr>
            <p:cNvPr id="24" name="Shape">
              <a:extLst>
                <a:ext uri="{FF2B5EF4-FFF2-40B4-BE49-F238E27FC236}">
                  <a16:creationId xmlns:a16="http://schemas.microsoft.com/office/drawing/2014/main" id="{FEEB9D2D-3135-3328-7147-F40B54707987}"/>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5" name="TextBox 24">
              <a:extLst>
                <a:ext uri="{FF2B5EF4-FFF2-40B4-BE49-F238E27FC236}">
                  <a16:creationId xmlns:a16="http://schemas.microsoft.com/office/drawing/2014/main" id="{096011C1-D759-F336-241D-757C5C6D29B7}"/>
                </a:ext>
              </a:extLst>
            </p:cNvPr>
            <p:cNvSpPr txBox="1"/>
            <p:nvPr/>
          </p:nvSpPr>
          <p:spPr>
            <a:xfrm flipH="1">
              <a:off x="6360397" y="2183335"/>
              <a:ext cx="3324049" cy="453725"/>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الافتقار إلى المتابعة والمراقبة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id="{9A480B65-B6A2-C755-F7BD-C4F1162C29A1}"/>
              </a:ext>
            </a:extLst>
          </p:cNvPr>
          <p:cNvGrpSpPr/>
          <p:nvPr/>
        </p:nvGrpSpPr>
        <p:grpSpPr>
          <a:xfrm>
            <a:off x="2792737" y="3677034"/>
            <a:ext cx="3482550" cy="1108306"/>
            <a:chOff x="2205833" y="2827767"/>
            <a:chExt cx="3945432" cy="1255616"/>
          </a:xfrm>
        </p:grpSpPr>
        <p:sp>
          <p:nvSpPr>
            <p:cNvPr id="27" name="Shape">
              <a:extLst>
                <a:ext uri="{FF2B5EF4-FFF2-40B4-BE49-F238E27FC236}">
                  <a16:creationId xmlns:a16="http://schemas.microsoft.com/office/drawing/2014/main" id="{128B1158-3C58-8671-2ACC-C80D31F23D90}"/>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08</a:t>
              </a:r>
              <a:endParaRPr sz="2800" b="1" dirty="0">
                <a:solidFill>
                  <a:srgbClr val="FFFFFF"/>
                </a:solidFill>
              </a:endParaRPr>
            </a:p>
          </p:txBody>
        </p:sp>
        <p:sp>
          <p:nvSpPr>
            <p:cNvPr id="28" name="Shape">
              <a:extLst>
                <a:ext uri="{FF2B5EF4-FFF2-40B4-BE49-F238E27FC236}">
                  <a16:creationId xmlns:a16="http://schemas.microsoft.com/office/drawing/2014/main" id="{15128668-3FDA-F71E-1B4E-C2319C2211C3}"/>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29" name="TextBox 28">
              <a:extLst>
                <a:ext uri="{FF2B5EF4-FFF2-40B4-BE49-F238E27FC236}">
                  <a16:creationId xmlns:a16="http://schemas.microsoft.com/office/drawing/2014/main" id="{D02D5AD6-215F-94C6-5675-B9BA4DBC4E89}"/>
                </a:ext>
              </a:extLst>
            </p:cNvPr>
            <p:cNvSpPr txBox="1"/>
            <p:nvPr/>
          </p:nvSpPr>
          <p:spPr>
            <a:xfrm flipH="1">
              <a:off x="2518768" y="2865803"/>
              <a:ext cx="3324049" cy="453725"/>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الإفراط في التعقيد</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EE4F09D1-D788-1D36-AD75-51CE5C233AC3}"/>
              </a:ext>
            </a:extLst>
          </p:cNvPr>
          <p:cNvGrpSpPr/>
          <p:nvPr/>
        </p:nvGrpSpPr>
        <p:grpSpPr>
          <a:xfrm>
            <a:off x="6099959" y="4231187"/>
            <a:ext cx="3478591" cy="1108306"/>
            <a:chOff x="5948148" y="2129350"/>
            <a:chExt cx="3940946" cy="1255616"/>
          </a:xfrm>
        </p:grpSpPr>
        <p:sp>
          <p:nvSpPr>
            <p:cNvPr id="31" name="Shape">
              <a:extLst>
                <a:ext uri="{FF2B5EF4-FFF2-40B4-BE49-F238E27FC236}">
                  <a16:creationId xmlns:a16="http://schemas.microsoft.com/office/drawing/2014/main" id="{C85989CA-1C34-7D11-8796-8554A461E83C}"/>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9ACCCE"/>
            </a:solidFill>
            <a:ln w="12700">
              <a:solidFill>
                <a:srgbClr val="9ACCCE"/>
              </a:solidFill>
              <a:miter lim="400000"/>
            </a:ln>
          </p:spPr>
          <p:txBody>
            <a:bodyPr lIns="28575" tIns="228600" rIns="28575" bIns="28575" anchor="ctr"/>
            <a:lstStyle/>
            <a:p>
              <a:pPr algn="ctr">
                <a:defRPr sz="3000">
                  <a:solidFill>
                    <a:srgbClr val="FFFFFF"/>
                  </a:solidFill>
                </a:defRPr>
              </a:pPr>
              <a:r>
                <a:rPr lang="en-US" sz="2800" b="1" dirty="0">
                  <a:solidFill>
                    <a:srgbClr val="FFFFFF"/>
                  </a:solidFill>
                </a:rPr>
                <a:t>09</a:t>
              </a:r>
              <a:endParaRPr sz="2800" b="1" dirty="0">
                <a:solidFill>
                  <a:srgbClr val="FFFFFF"/>
                </a:solidFill>
              </a:endParaRPr>
            </a:p>
          </p:txBody>
        </p:sp>
        <p:sp>
          <p:nvSpPr>
            <p:cNvPr id="32" name="Shape">
              <a:extLst>
                <a:ext uri="{FF2B5EF4-FFF2-40B4-BE49-F238E27FC236}">
                  <a16:creationId xmlns:a16="http://schemas.microsoft.com/office/drawing/2014/main" id="{450FA5DA-8C69-D818-6927-58F061C68895}"/>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3D8E92"/>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3" name="TextBox 32">
              <a:extLst>
                <a:ext uri="{FF2B5EF4-FFF2-40B4-BE49-F238E27FC236}">
                  <a16:creationId xmlns:a16="http://schemas.microsoft.com/office/drawing/2014/main" id="{E8937EC1-1E39-C4E3-4B5D-5248DEC4EF56}"/>
                </a:ext>
              </a:extLst>
            </p:cNvPr>
            <p:cNvSpPr txBox="1"/>
            <p:nvPr/>
          </p:nvSpPr>
          <p:spPr>
            <a:xfrm flipH="1">
              <a:off x="6360397" y="2183335"/>
              <a:ext cx="3324049" cy="453725"/>
            </a:xfrm>
            <a:prstGeom prst="rect">
              <a:avLst/>
            </a:prstGeom>
            <a:noFill/>
          </p:spPr>
          <p:txBody>
            <a:bodyPr wrap="square">
              <a:spAutoFit/>
            </a:bodyPr>
            <a:lstStyle/>
            <a:p>
              <a:pPr algn="ctr" rtl="1">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نقص الخبرة أو المهارات</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4" name="Group 33">
            <a:extLst>
              <a:ext uri="{FF2B5EF4-FFF2-40B4-BE49-F238E27FC236}">
                <a16:creationId xmlns:a16="http://schemas.microsoft.com/office/drawing/2014/main" id="{E9E79172-8D4E-7F38-2EF2-40395C08AB3C}"/>
              </a:ext>
            </a:extLst>
          </p:cNvPr>
          <p:cNvGrpSpPr/>
          <p:nvPr/>
        </p:nvGrpSpPr>
        <p:grpSpPr>
          <a:xfrm flipH="1">
            <a:off x="2812265" y="4841883"/>
            <a:ext cx="3478591" cy="1108306"/>
            <a:chOff x="5948148" y="2129350"/>
            <a:chExt cx="3940946" cy="1255616"/>
          </a:xfrm>
        </p:grpSpPr>
        <p:sp>
          <p:nvSpPr>
            <p:cNvPr id="35" name="Shape">
              <a:extLst>
                <a:ext uri="{FF2B5EF4-FFF2-40B4-BE49-F238E27FC236}">
                  <a16:creationId xmlns:a16="http://schemas.microsoft.com/office/drawing/2014/main" id="{8866971C-4B53-7D18-3288-942C4AE59F50}"/>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10</a:t>
              </a:r>
              <a:endParaRPr sz="2800" b="1" dirty="0">
                <a:solidFill>
                  <a:srgbClr val="FFFFFF"/>
                </a:solidFill>
              </a:endParaRPr>
            </a:p>
          </p:txBody>
        </p:sp>
        <p:sp>
          <p:nvSpPr>
            <p:cNvPr id="36" name="Shape">
              <a:extLst>
                <a:ext uri="{FF2B5EF4-FFF2-40B4-BE49-F238E27FC236}">
                  <a16:creationId xmlns:a16="http://schemas.microsoft.com/office/drawing/2014/main" id="{7853C5FA-FC45-C19D-942E-10C8651A7501}"/>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7" name="TextBox 36">
              <a:extLst>
                <a:ext uri="{FF2B5EF4-FFF2-40B4-BE49-F238E27FC236}">
                  <a16:creationId xmlns:a16="http://schemas.microsoft.com/office/drawing/2014/main" id="{C1CD1584-9D96-6368-4CB7-724EF043B68F}"/>
                </a:ext>
              </a:extLst>
            </p:cNvPr>
            <p:cNvSpPr txBox="1"/>
            <p:nvPr/>
          </p:nvSpPr>
          <p:spPr>
            <a:xfrm flipH="1">
              <a:off x="6360397" y="2183335"/>
              <a:ext cx="3324049" cy="453725"/>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التسرع في التنفيذ</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7284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righ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right)">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428902" y="1665748"/>
            <a:ext cx="7132440" cy="777136"/>
          </a:xfrm>
          <a:prstGeom prst="rect">
            <a:avLst/>
          </a:prstGeom>
          <a:noFill/>
        </p:spPr>
        <p:txBody>
          <a:bodyPr wrap="square" rtlCol="0">
            <a:spAutoFit/>
          </a:bodyPr>
          <a:lstStyle/>
          <a:p>
            <a:pPr algn="ctr">
              <a:lnSpc>
                <a:spcPct val="115000"/>
              </a:lnSpc>
              <a:spcAft>
                <a:spcPts val="800"/>
              </a:spcAft>
            </a:pPr>
            <a:r>
              <a:rPr lang="ar-SY" sz="4000" b="1" dirty="0">
                <a:latin typeface="+mj-lt"/>
                <a:ea typeface="GE Dinar Two Medium" panose="020A0503020102020204" pitchFamily="18" charset="-78"/>
                <a:cs typeface="Adobe Arabic" panose="02040503050201020203" pitchFamily="18" charset="-78"/>
              </a:rPr>
              <a:t>العلاقة بين التخطيط الاستراتيجي والتخطيط التنفيذي</a:t>
            </a:r>
            <a:endParaRPr lang="en-US" sz="4000" b="1" dirty="0">
              <a:latin typeface="+mj-lt"/>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التخطيط الاستراتيجي وكيفية تحديد الأهداف طويلة المدى</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127837" y="4076701"/>
            <a:ext cx="9172597" cy="609600"/>
            <a:chOff x="2127837" y="3429000"/>
            <a:chExt cx="9172597"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127837" y="3439872"/>
              <a:ext cx="7936326"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التخطيط التنفيذي وترجمة الأهداف الاستراتيجية إلى خطط عمل قابلة للتنفيذ</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الربط بين التخطيط الاستراتيجي والتنفيذي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291173" y="5715000"/>
            <a:ext cx="9009262"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أدوات التخطيط الاستراتيجي والتنفيذي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341318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4110404" y="3053296"/>
            <a:ext cx="7860424"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عن الفرق بين التخطيط الاستراتيجي والتشغيلي</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spTree>
    <p:extLst>
      <p:ext uri="{BB962C8B-B14F-4D97-AF65-F5344CB8AC3E}">
        <p14:creationId xmlns:p14="http://schemas.microsoft.com/office/powerpoint/2010/main" val="40822214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48982" y="735513"/>
            <a:ext cx="8855458" cy="908347"/>
            <a:chOff x="1748982" y="579601"/>
            <a:chExt cx="8855458" cy="908347"/>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48982" y="579601"/>
              <a:ext cx="885545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مفهوم التخطيط الاستراتيجي وكيفية تحديد الأهداف طويلة المدى</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2940916" y="1904698"/>
            <a:ext cx="8425285" cy="2262158"/>
          </a:xfrm>
          <a:prstGeom prst="rect">
            <a:avLst/>
          </a:prstGeom>
          <a:noFill/>
        </p:spPr>
        <p:txBody>
          <a:bodyPr wrap="square">
            <a:spAutoFit/>
          </a:bodyPr>
          <a:lstStyle/>
          <a:p>
            <a:pPr marL="342900" indent="-432000" algn="r" rtl="1">
              <a:lnSpc>
                <a:spcPct val="150000"/>
              </a:lnSpc>
              <a:spcAft>
                <a:spcPts val="800"/>
              </a:spcAft>
              <a:buSzPct val="17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التخطيط الاستراتيجي هو عملية طويلة الأجل تهدف إلى تحديد أهداف المؤسسة أو الفرد على مدى زمني طويل (عادةً 3-5 سنوات أو أكثر) وتطوير استراتيجيات لتحقيق هذه الأهداف. يشمل التخطيط الاستراتيجي تحليل البيئة الداخلية والخارجية، وتحديد الفرص والمخاطر، ووضع الخطط اللازمة لاستغلال الفرص وتجنب المخاطر</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3339803" y="4414327"/>
            <a:ext cx="8081682" cy="1708160"/>
          </a:xfrm>
          <a:prstGeom prst="rect">
            <a:avLst/>
          </a:prstGeom>
          <a:noFill/>
        </p:spPr>
        <p:txBody>
          <a:bodyPr wrap="square">
            <a:spAutoFit/>
          </a:bodyPr>
          <a:lstStyle/>
          <a:p>
            <a:pPr marL="342900" indent="-432000" algn="r" rtl="1">
              <a:lnSpc>
                <a:spcPct val="150000"/>
              </a:lnSpc>
              <a:spcAft>
                <a:spcPts val="800"/>
              </a:spcAft>
              <a:buSzPct val="17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يركز التخطيط الاستراتيجي على الصورة الكبيرة ويهدف إلى توجيه المؤسسة أو الفرد نحو تحقيق النجاح المستدام. يختلف عن التخطيط التشغيلي أو التكتيكي الذي يركز على الأنشطة اليومية أو قصيرة الأجل، حيث أن التخطيط الاستراتيجي يهتم بالاتجاهات العامة والرؤية المستقبلية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a:extLst>
              <a:ext uri="{FF2B5EF4-FFF2-40B4-BE49-F238E27FC236}">
                <a16:creationId xmlns:a16="http://schemas.microsoft.com/office/drawing/2014/main" id="{B7C5BA77-E740-5D75-78C3-C435F18D0F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308" y="3287210"/>
            <a:ext cx="3112625" cy="3112625"/>
          </a:xfrm>
          <a:prstGeom prst="rect">
            <a:avLst/>
          </a:prstGeom>
        </p:spPr>
      </p:pic>
    </p:spTree>
    <p:extLst>
      <p:ext uri="{BB962C8B-B14F-4D97-AF65-F5344CB8AC3E}">
        <p14:creationId xmlns:p14="http://schemas.microsoft.com/office/powerpoint/2010/main" val="333172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48982" y="735513"/>
            <a:ext cx="8855458" cy="908347"/>
            <a:chOff x="1748982" y="579601"/>
            <a:chExt cx="8855458" cy="908347"/>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48982" y="579601"/>
              <a:ext cx="885545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مكوّنات التخطيط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8B369B2B-EE4C-DD9E-50BF-A6DD33519868}"/>
              </a:ext>
            </a:extLst>
          </p:cNvPr>
          <p:cNvGrpSpPr/>
          <p:nvPr/>
        </p:nvGrpSpPr>
        <p:grpSpPr>
          <a:xfrm>
            <a:off x="4860859" y="1882509"/>
            <a:ext cx="1915886" cy="1692180"/>
            <a:chOff x="5134744" y="1575161"/>
            <a:chExt cx="1915886" cy="1692180"/>
          </a:xfrm>
        </p:grpSpPr>
        <p:grpSp>
          <p:nvGrpSpPr>
            <p:cNvPr id="17" name="Group 16">
              <a:extLst>
                <a:ext uri="{FF2B5EF4-FFF2-40B4-BE49-F238E27FC236}">
                  <a16:creationId xmlns:a16="http://schemas.microsoft.com/office/drawing/2014/main" id="{393DED2C-742A-9262-43B1-05333E653FF7}"/>
                </a:ext>
              </a:extLst>
            </p:cNvPr>
            <p:cNvGrpSpPr/>
            <p:nvPr/>
          </p:nvGrpSpPr>
          <p:grpSpPr>
            <a:xfrm>
              <a:off x="5610801" y="2376072"/>
              <a:ext cx="963773" cy="891269"/>
              <a:chOff x="4187424" y="1973745"/>
              <a:chExt cx="1368152" cy="1265226"/>
            </a:xfrm>
            <a:solidFill>
              <a:srgbClr val="50A3A7"/>
            </a:solidFill>
          </p:grpSpPr>
          <p:sp>
            <p:nvSpPr>
              <p:cNvPr id="19" name="Rectangle 20">
                <a:extLst>
                  <a:ext uri="{FF2B5EF4-FFF2-40B4-BE49-F238E27FC236}">
                    <a16:creationId xmlns:a16="http://schemas.microsoft.com/office/drawing/2014/main" id="{DA9EED4B-5862-B161-42CC-890EBDB64779}"/>
                  </a:ext>
                </a:extLst>
              </p:cNvPr>
              <p:cNvSpPr/>
              <p:nvPr/>
            </p:nvSpPr>
            <p:spPr>
              <a:xfrm>
                <a:off x="4187424" y="2517769"/>
                <a:ext cx="1368152" cy="720080"/>
              </a:xfrm>
              <a:prstGeom prst="rect">
                <a:avLst/>
              </a:prstGeom>
              <a:solidFill>
                <a:srgbClr val="6CB4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20" name="Round Same Side Corner Rectangle 2">
                <a:extLst>
                  <a:ext uri="{FF2B5EF4-FFF2-40B4-BE49-F238E27FC236}">
                    <a16:creationId xmlns:a16="http://schemas.microsoft.com/office/drawing/2014/main" id="{CB07ABFE-ACC7-060C-3068-2218A0876BBA}"/>
                  </a:ext>
                </a:extLst>
              </p:cNvPr>
              <p:cNvSpPr/>
              <p:nvPr/>
            </p:nvSpPr>
            <p:spPr>
              <a:xfrm rot="13500000">
                <a:off x="4238887"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3D8E92"/>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18" name="TextBox 17">
              <a:extLst>
                <a:ext uri="{FF2B5EF4-FFF2-40B4-BE49-F238E27FC236}">
                  <a16:creationId xmlns:a16="http://schemas.microsoft.com/office/drawing/2014/main" id="{5E21B274-637D-9399-7181-D4F5CD1DD961}"/>
                </a:ext>
              </a:extLst>
            </p:cNvPr>
            <p:cNvSpPr txBox="1"/>
            <p:nvPr/>
          </p:nvSpPr>
          <p:spPr>
            <a:xfrm>
              <a:off x="5134744" y="1575161"/>
              <a:ext cx="191588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الرؤية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04717BAB-517B-11CF-4251-F77FAC76AE26}"/>
              </a:ext>
            </a:extLst>
          </p:cNvPr>
          <p:cNvGrpSpPr/>
          <p:nvPr/>
        </p:nvGrpSpPr>
        <p:grpSpPr>
          <a:xfrm>
            <a:off x="6477981" y="2950054"/>
            <a:ext cx="2368188" cy="1297914"/>
            <a:chOff x="6751866" y="2642706"/>
            <a:chExt cx="2368188" cy="1297914"/>
          </a:xfrm>
        </p:grpSpPr>
        <p:grpSp>
          <p:nvGrpSpPr>
            <p:cNvPr id="22" name="Group 5">
              <a:extLst>
                <a:ext uri="{FF2B5EF4-FFF2-40B4-BE49-F238E27FC236}">
                  <a16:creationId xmlns:a16="http://schemas.microsoft.com/office/drawing/2014/main" id="{5C724CE4-D9BF-6B9D-B7E8-D5AF767F7469}"/>
                </a:ext>
              </a:extLst>
            </p:cNvPr>
            <p:cNvGrpSpPr/>
            <p:nvPr/>
          </p:nvGrpSpPr>
          <p:grpSpPr>
            <a:xfrm rot="3600000">
              <a:off x="6715614" y="3013099"/>
              <a:ext cx="963773" cy="891269"/>
              <a:chOff x="4187424" y="1973745"/>
              <a:chExt cx="1368152" cy="1265226"/>
            </a:xfrm>
            <a:solidFill>
              <a:srgbClr val="FFC000"/>
            </a:solidFill>
          </p:grpSpPr>
          <p:sp>
            <p:nvSpPr>
              <p:cNvPr id="24" name="Rectangle 18">
                <a:extLst>
                  <a:ext uri="{FF2B5EF4-FFF2-40B4-BE49-F238E27FC236}">
                    <a16:creationId xmlns:a16="http://schemas.microsoft.com/office/drawing/2014/main" id="{7528BBCA-7C48-B550-0A44-6DDF75C9EF0B}"/>
                  </a:ext>
                </a:extLst>
              </p:cNvPr>
              <p:cNvSpPr/>
              <p:nvPr/>
            </p:nvSpPr>
            <p:spPr>
              <a:xfrm>
                <a:off x="4187424" y="2517769"/>
                <a:ext cx="1368152" cy="720080"/>
              </a:xfrm>
              <a:prstGeom prst="rect">
                <a:avLst/>
              </a:prstGeom>
              <a:solidFill>
                <a:srgbClr val="FFD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25" name="Round Same Side Corner Rectangle 2">
                <a:extLst>
                  <a:ext uri="{FF2B5EF4-FFF2-40B4-BE49-F238E27FC236}">
                    <a16:creationId xmlns:a16="http://schemas.microsoft.com/office/drawing/2014/main" id="{572C75A4-9BA6-24AA-4C21-1BC24D41CF9F}"/>
                  </a:ext>
                </a:extLst>
              </p:cNvPr>
              <p:cNvSpPr/>
              <p:nvPr/>
            </p:nvSpPr>
            <p:spPr>
              <a:xfrm rot="13500000">
                <a:off x="4238887"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FFCC66"/>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23" name="TextBox 22">
              <a:extLst>
                <a:ext uri="{FF2B5EF4-FFF2-40B4-BE49-F238E27FC236}">
                  <a16:creationId xmlns:a16="http://schemas.microsoft.com/office/drawing/2014/main" id="{F97F8C0A-151C-6415-B224-C6F037306F90}"/>
                </a:ext>
              </a:extLst>
            </p:cNvPr>
            <p:cNvSpPr txBox="1"/>
            <p:nvPr/>
          </p:nvSpPr>
          <p:spPr>
            <a:xfrm>
              <a:off x="7476311" y="2642706"/>
              <a:ext cx="1643743"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الرسالة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id="{8CD83CD0-7FD5-46C5-EC96-688B6B891B97}"/>
              </a:ext>
            </a:extLst>
          </p:cNvPr>
          <p:cNvGrpSpPr/>
          <p:nvPr/>
        </p:nvGrpSpPr>
        <p:grpSpPr>
          <a:xfrm>
            <a:off x="4886215" y="5232840"/>
            <a:ext cx="1950244" cy="1418351"/>
            <a:chOff x="5160100" y="4925492"/>
            <a:chExt cx="1950244" cy="1418351"/>
          </a:xfrm>
        </p:grpSpPr>
        <p:grpSp>
          <p:nvGrpSpPr>
            <p:cNvPr id="27" name="Group 7">
              <a:extLst>
                <a:ext uri="{FF2B5EF4-FFF2-40B4-BE49-F238E27FC236}">
                  <a16:creationId xmlns:a16="http://schemas.microsoft.com/office/drawing/2014/main" id="{E41FCFFB-1EA6-C7AE-6201-DE6E25D48BB7}"/>
                </a:ext>
              </a:extLst>
            </p:cNvPr>
            <p:cNvGrpSpPr/>
            <p:nvPr/>
          </p:nvGrpSpPr>
          <p:grpSpPr>
            <a:xfrm rot="10800000">
              <a:off x="5610801" y="4925492"/>
              <a:ext cx="963773" cy="891269"/>
              <a:chOff x="4187424" y="1973745"/>
              <a:chExt cx="1368152" cy="1265226"/>
            </a:xfrm>
          </p:grpSpPr>
          <p:sp>
            <p:nvSpPr>
              <p:cNvPr id="29" name="Rectangle 28">
                <a:extLst>
                  <a:ext uri="{FF2B5EF4-FFF2-40B4-BE49-F238E27FC236}">
                    <a16:creationId xmlns:a16="http://schemas.microsoft.com/office/drawing/2014/main" id="{B609B877-0D71-FC24-99FF-6FB4012D9857}"/>
                  </a:ext>
                </a:extLst>
              </p:cNvPr>
              <p:cNvSpPr/>
              <p:nvPr/>
            </p:nvSpPr>
            <p:spPr>
              <a:xfrm>
                <a:off x="4187424" y="2517769"/>
                <a:ext cx="1368152" cy="720080"/>
              </a:xfrm>
              <a:prstGeom prst="rect">
                <a:avLst/>
              </a:prstGeom>
              <a:solidFill>
                <a:srgbClr val="6CB4B8">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30" name="Round Same Side Corner Rectangle 2">
                <a:extLst>
                  <a:ext uri="{FF2B5EF4-FFF2-40B4-BE49-F238E27FC236}">
                    <a16:creationId xmlns:a16="http://schemas.microsoft.com/office/drawing/2014/main" id="{F0B7AB53-E8BD-0961-B7F1-77BF47D3503B}"/>
                  </a:ext>
                </a:extLst>
              </p:cNvPr>
              <p:cNvSpPr/>
              <p:nvPr/>
            </p:nvSpPr>
            <p:spPr>
              <a:xfrm rot="13500000">
                <a:off x="4238887"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3D8E92"/>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28" name="TextBox 27">
              <a:extLst>
                <a:ext uri="{FF2B5EF4-FFF2-40B4-BE49-F238E27FC236}">
                  <a16:creationId xmlns:a16="http://schemas.microsoft.com/office/drawing/2014/main" id="{C7E24052-7D1F-0C98-AA39-1A77EE09428C}"/>
                </a:ext>
              </a:extLst>
            </p:cNvPr>
            <p:cNvSpPr txBox="1"/>
            <p:nvPr/>
          </p:nvSpPr>
          <p:spPr>
            <a:xfrm>
              <a:off x="5160100" y="5943349"/>
              <a:ext cx="1950244"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البيئة </a:t>
              </a:r>
              <a:r>
                <a:rPr lang="en-US" b="1" dirty="0">
                  <a:latin typeface="Times New Roman" panose="02020603050405020304" pitchFamily="18" charset="0"/>
                  <a:ea typeface="Calibri" panose="020F0502020204030204" pitchFamily="34" charset="0"/>
                  <a:cs typeface="Adobe Arabic" panose="02040503050201020203" pitchFamily="18" charset="-78"/>
                </a:rPr>
                <a:t>   (</a:t>
              </a:r>
              <a:r>
                <a:rPr lang="en-US" sz="1600" b="1" dirty="0">
                  <a:latin typeface="Times New Roman" panose="02020603050405020304" pitchFamily="18" charset="0"/>
                  <a:ea typeface="Calibri" panose="020F0502020204030204" pitchFamily="34" charset="0"/>
                  <a:cs typeface="Adobe Arabic" panose="02040503050201020203" pitchFamily="18" charset="-78"/>
                </a:rPr>
                <a:t>SWOT</a:t>
              </a:r>
              <a:r>
                <a:rPr lang="en-US" b="1" dirty="0">
                  <a:latin typeface="Times New Roman" panose="02020603050405020304" pitchFamily="18" charset="0"/>
                  <a:ea typeface="Calibri" panose="020F0502020204030204" pitchFamily="34" charset="0"/>
                  <a:cs typeface="Adobe Arabic" panose="02040503050201020203" pitchFamily="18" charset="-78"/>
                </a:rPr>
                <a:t>)</a:t>
              </a:r>
            </a:p>
          </p:txBody>
        </p:sp>
      </p:grpSp>
      <p:grpSp>
        <p:nvGrpSpPr>
          <p:cNvPr id="31" name="Group 30">
            <a:extLst>
              <a:ext uri="{FF2B5EF4-FFF2-40B4-BE49-F238E27FC236}">
                <a16:creationId xmlns:a16="http://schemas.microsoft.com/office/drawing/2014/main" id="{9603748E-4107-4D77-12E5-79B163C3BB94}"/>
              </a:ext>
            </a:extLst>
          </p:cNvPr>
          <p:cNvGrpSpPr/>
          <p:nvPr/>
        </p:nvGrpSpPr>
        <p:grpSpPr>
          <a:xfrm>
            <a:off x="6477981" y="4569491"/>
            <a:ext cx="2368188" cy="1237124"/>
            <a:chOff x="6751866" y="4262143"/>
            <a:chExt cx="2368188" cy="1237124"/>
          </a:xfrm>
        </p:grpSpPr>
        <p:grpSp>
          <p:nvGrpSpPr>
            <p:cNvPr id="32" name="Group 6">
              <a:extLst>
                <a:ext uri="{FF2B5EF4-FFF2-40B4-BE49-F238E27FC236}">
                  <a16:creationId xmlns:a16="http://schemas.microsoft.com/office/drawing/2014/main" id="{E587C932-AD63-2CE0-4399-746C0404130D}"/>
                </a:ext>
              </a:extLst>
            </p:cNvPr>
            <p:cNvGrpSpPr/>
            <p:nvPr/>
          </p:nvGrpSpPr>
          <p:grpSpPr>
            <a:xfrm rot="7200000">
              <a:off x="6715614" y="4298395"/>
              <a:ext cx="963773" cy="891269"/>
              <a:chOff x="4187424" y="1973748"/>
              <a:chExt cx="1368152" cy="1265226"/>
            </a:xfrm>
            <a:solidFill>
              <a:srgbClr val="D2D2D2"/>
            </a:solidFill>
          </p:grpSpPr>
          <p:sp>
            <p:nvSpPr>
              <p:cNvPr id="34" name="Rectangle 16">
                <a:extLst>
                  <a:ext uri="{FF2B5EF4-FFF2-40B4-BE49-F238E27FC236}">
                    <a16:creationId xmlns:a16="http://schemas.microsoft.com/office/drawing/2014/main" id="{0CC3B75B-AFA5-EAFB-5BDB-904FEB961502}"/>
                  </a:ext>
                </a:extLst>
              </p:cNvPr>
              <p:cNvSpPr/>
              <p:nvPr/>
            </p:nvSpPr>
            <p:spPr>
              <a:xfrm>
                <a:off x="4187424" y="2517769"/>
                <a:ext cx="1368152" cy="72008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35" name="Round Same Side Corner Rectangle 2">
                <a:extLst>
                  <a:ext uri="{FF2B5EF4-FFF2-40B4-BE49-F238E27FC236}">
                    <a16:creationId xmlns:a16="http://schemas.microsoft.com/office/drawing/2014/main" id="{1EE6144F-AAA7-C068-C787-74F96976FAF1}"/>
                  </a:ext>
                </a:extLst>
              </p:cNvPr>
              <p:cNvSpPr/>
              <p:nvPr/>
            </p:nvSpPr>
            <p:spPr>
              <a:xfrm rot="13500000">
                <a:off x="4238887" y="1973748"/>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A5A5A5"/>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33" name="TextBox 32">
              <a:extLst>
                <a:ext uri="{FF2B5EF4-FFF2-40B4-BE49-F238E27FC236}">
                  <a16:creationId xmlns:a16="http://schemas.microsoft.com/office/drawing/2014/main" id="{A3D3F651-E07A-FD62-C546-8FFE70680994}"/>
                </a:ext>
              </a:extLst>
            </p:cNvPr>
            <p:cNvSpPr txBox="1"/>
            <p:nvPr/>
          </p:nvSpPr>
          <p:spPr>
            <a:xfrm>
              <a:off x="7241008" y="5098773"/>
              <a:ext cx="187904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الأهداف الاستراتيجية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6" name="Group 35">
            <a:extLst>
              <a:ext uri="{FF2B5EF4-FFF2-40B4-BE49-F238E27FC236}">
                <a16:creationId xmlns:a16="http://schemas.microsoft.com/office/drawing/2014/main" id="{26D43452-9B7C-39AD-5A33-F046F3902DE0}"/>
              </a:ext>
            </a:extLst>
          </p:cNvPr>
          <p:cNvGrpSpPr/>
          <p:nvPr/>
        </p:nvGrpSpPr>
        <p:grpSpPr>
          <a:xfrm>
            <a:off x="2914928" y="4569494"/>
            <a:ext cx="2251321" cy="1354260"/>
            <a:chOff x="3188813" y="4262146"/>
            <a:chExt cx="2251321" cy="1354260"/>
          </a:xfrm>
        </p:grpSpPr>
        <p:grpSp>
          <p:nvGrpSpPr>
            <p:cNvPr id="37" name="Group 8">
              <a:extLst>
                <a:ext uri="{FF2B5EF4-FFF2-40B4-BE49-F238E27FC236}">
                  <a16:creationId xmlns:a16="http://schemas.microsoft.com/office/drawing/2014/main" id="{57819D13-2384-0B83-77CB-4A31E2F0AFE1}"/>
                </a:ext>
              </a:extLst>
            </p:cNvPr>
            <p:cNvGrpSpPr/>
            <p:nvPr/>
          </p:nvGrpSpPr>
          <p:grpSpPr>
            <a:xfrm rot="14400000">
              <a:off x="4512613" y="4298398"/>
              <a:ext cx="963773" cy="891269"/>
              <a:chOff x="4187424" y="1973745"/>
              <a:chExt cx="1368152" cy="1265226"/>
            </a:xfrm>
          </p:grpSpPr>
          <p:sp>
            <p:nvSpPr>
              <p:cNvPr id="39" name="Rectangle 12">
                <a:extLst>
                  <a:ext uri="{FF2B5EF4-FFF2-40B4-BE49-F238E27FC236}">
                    <a16:creationId xmlns:a16="http://schemas.microsoft.com/office/drawing/2014/main" id="{0C8A1FD3-AEEE-EF82-9614-E2885CCA82C5}"/>
                  </a:ext>
                </a:extLst>
              </p:cNvPr>
              <p:cNvSpPr/>
              <p:nvPr/>
            </p:nvSpPr>
            <p:spPr>
              <a:xfrm>
                <a:off x="4187424" y="2517769"/>
                <a:ext cx="1368152" cy="720080"/>
              </a:xfrm>
              <a:prstGeom prst="rect">
                <a:avLst/>
              </a:prstGeom>
              <a:solidFill>
                <a:srgbClr val="FFC00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40" name="Round Same Side Corner Rectangle 2">
                <a:extLst>
                  <a:ext uri="{FF2B5EF4-FFF2-40B4-BE49-F238E27FC236}">
                    <a16:creationId xmlns:a16="http://schemas.microsoft.com/office/drawing/2014/main" id="{24F40313-3065-C577-2F2C-F777B186008C}"/>
                  </a:ext>
                </a:extLst>
              </p:cNvPr>
              <p:cNvSpPr/>
              <p:nvPr/>
            </p:nvSpPr>
            <p:spPr>
              <a:xfrm rot="13500000">
                <a:off x="4238891"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FFCC66"/>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38" name="TextBox 37">
              <a:extLst>
                <a:ext uri="{FF2B5EF4-FFF2-40B4-BE49-F238E27FC236}">
                  <a16:creationId xmlns:a16="http://schemas.microsoft.com/office/drawing/2014/main" id="{D178691B-F14C-54BC-818C-D40F7A0589A1}"/>
                </a:ext>
              </a:extLst>
            </p:cNvPr>
            <p:cNvSpPr txBox="1"/>
            <p:nvPr/>
          </p:nvSpPr>
          <p:spPr>
            <a:xfrm>
              <a:off x="3188813" y="5215912"/>
              <a:ext cx="2122469"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الاستراتيجيات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1" name="Group 40">
            <a:extLst>
              <a:ext uri="{FF2B5EF4-FFF2-40B4-BE49-F238E27FC236}">
                <a16:creationId xmlns:a16="http://schemas.microsoft.com/office/drawing/2014/main" id="{04FC7C40-79CF-F6F0-AF3D-F9FD9B5A143C}"/>
              </a:ext>
            </a:extLst>
          </p:cNvPr>
          <p:cNvGrpSpPr/>
          <p:nvPr/>
        </p:nvGrpSpPr>
        <p:grpSpPr>
          <a:xfrm>
            <a:off x="2539426" y="3123037"/>
            <a:ext cx="2626823" cy="1171385"/>
            <a:chOff x="2813311" y="2769236"/>
            <a:chExt cx="2626823" cy="1171385"/>
          </a:xfrm>
        </p:grpSpPr>
        <p:grpSp>
          <p:nvGrpSpPr>
            <p:cNvPr id="42" name="Group 9">
              <a:extLst>
                <a:ext uri="{FF2B5EF4-FFF2-40B4-BE49-F238E27FC236}">
                  <a16:creationId xmlns:a16="http://schemas.microsoft.com/office/drawing/2014/main" id="{144CFA0E-B5FB-D26B-42C2-51C1C59F931B}"/>
                </a:ext>
              </a:extLst>
            </p:cNvPr>
            <p:cNvGrpSpPr/>
            <p:nvPr/>
          </p:nvGrpSpPr>
          <p:grpSpPr>
            <a:xfrm rot="18000000">
              <a:off x="4512613" y="3013100"/>
              <a:ext cx="963773" cy="891269"/>
              <a:chOff x="4187424" y="1973744"/>
              <a:chExt cx="1368152" cy="1265226"/>
            </a:xfrm>
          </p:grpSpPr>
          <p:sp>
            <p:nvSpPr>
              <p:cNvPr id="44" name="Rectangle 10">
                <a:extLst>
                  <a:ext uri="{FF2B5EF4-FFF2-40B4-BE49-F238E27FC236}">
                    <a16:creationId xmlns:a16="http://schemas.microsoft.com/office/drawing/2014/main" id="{6158FE80-DD56-42F6-DFCB-2B0284A4D374}"/>
                  </a:ext>
                </a:extLst>
              </p:cNvPr>
              <p:cNvSpPr/>
              <p:nvPr/>
            </p:nvSpPr>
            <p:spPr>
              <a:xfrm>
                <a:off x="4187424" y="2517769"/>
                <a:ext cx="1368152" cy="720080"/>
              </a:xfrm>
              <a:prstGeom prst="rect">
                <a:avLst/>
              </a:prstGeom>
              <a:solidFill>
                <a:srgbClr val="A5A5A5">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sp>
            <p:nvSpPr>
              <p:cNvPr id="45" name="Round Same Side Corner Rectangle 2">
                <a:extLst>
                  <a:ext uri="{FF2B5EF4-FFF2-40B4-BE49-F238E27FC236}">
                    <a16:creationId xmlns:a16="http://schemas.microsoft.com/office/drawing/2014/main" id="{E380BFB5-DEE5-2CDD-8D3D-640CA6DAD07F}"/>
                  </a:ext>
                </a:extLst>
              </p:cNvPr>
              <p:cNvSpPr/>
              <p:nvPr/>
            </p:nvSpPr>
            <p:spPr>
              <a:xfrm rot="13500000">
                <a:off x="4238889" y="1973744"/>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rgbClr val="A5A5A5"/>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grpSp>
        <p:sp>
          <p:nvSpPr>
            <p:cNvPr id="43" name="TextBox 42">
              <a:extLst>
                <a:ext uri="{FF2B5EF4-FFF2-40B4-BE49-F238E27FC236}">
                  <a16:creationId xmlns:a16="http://schemas.microsoft.com/office/drawing/2014/main" id="{C2503B3E-78DC-EDA0-79AB-4FBC6BAC6C52}"/>
                </a:ext>
              </a:extLst>
            </p:cNvPr>
            <p:cNvSpPr txBox="1"/>
            <p:nvPr/>
          </p:nvSpPr>
          <p:spPr>
            <a:xfrm>
              <a:off x="2813311" y="2769236"/>
              <a:ext cx="2231571"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متابعة التنفيذ</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307811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000"/>
                                        <p:tgtEl>
                                          <p:spTgt spid="36"/>
                                        </p:tgtEl>
                                      </p:cBhvr>
                                    </p:animEffect>
                                    <p:anim calcmode="lin" valueType="num">
                                      <p:cBhvr>
                                        <p:cTn id="36" dur="1000" fill="hold"/>
                                        <p:tgtEl>
                                          <p:spTgt spid="36"/>
                                        </p:tgtEl>
                                        <p:attrNameLst>
                                          <p:attrName>ppt_x</p:attrName>
                                        </p:attrNameLst>
                                      </p:cBhvr>
                                      <p:tavLst>
                                        <p:tav tm="0">
                                          <p:val>
                                            <p:strVal val="#ppt_x"/>
                                          </p:val>
                                        </p:tav>
                                        <p:tav tm="100000">
                                          <p:val>
                                            <p:strVal val="#ppt_x"/>
                                          </p:val>
                                        </p:tav>
                                      </p:tavLst>
                                    </p:anim>
                                    <p:anim calcmode="lin" valueType="num">
                                      <p:cBhvr>
                                        <p:cTn id="3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1000"/>
                                        <p:tgtEl>
                                          <p:spTgt spid="41"/>
                                        </p:tgtEl>
                                      </p:cBhvr>
                                    </p:animEffect>
                                    <p:anim calcmode="lin" valueType="num">
                                      <p:cBhvr>
                                        <p:cTn id="43" dur="1000" fill="hold"/>
                                        <p:tgtEl>
                                          <p:spTgt spid="41"/>
                                        </p:tgtEl>
                                        <p:attrNameLst>
                                          <p:attrName>ppt_x</p:attrName>
                                        </p:attrNameLst>
                                      </p:cBhvr>
                                      <p:tavLst>
                                        <p:tav tm="0">
                                          <p:val>
                                            <p:strVal val="#ppt_x"/>
                                          </p:val>
                                        </p:tav>
                                        <p:tav tm="100000">
                                          <p:val>
                                            <p:strVal val="#ppt_x"/>
                                          </p:val>
                                        </p:tav>
                                      </p:tavLst>
                                    </p:anim>
                                    <p:anim calcmode="lin" valueType="num">
                                      <p:cBhvr>
                                        <p:cTn id="4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48982" y="735513"/>
            <a:ext cx="8855458" cy="908347"/>
            <a:chOff x="1748982" y="579601"/>
            <a:chExt cx="8855458" cy="908347"/>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48982" y="579601"/>
              <a:ext cx="8855458"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تحديد الأهداف طويلة المدى</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70A41FA4-7477-1D45-4CE4-20B62A512FBD}"/>
              </a:ext>
            </a:extLst>
          </p:cNvPr>
          <p:cNvGrpSpPr/>
          <p:nvPr/>
        </p:nvGrpSpPr>
        <p:grpSpPr>
          <a:xfrm>
            <a:off x="7746134" y="3429000"/>
            <a:ext cx="2534969" cy="1260069"/>
            <a:chOff x="7544839" y="3614640"/>
            <a:chExt cx="2534969" cy="1260069"/>
          </a:xfrm>
        </p:grpSpPr>
        <p:sp>
          <p:nvSpPr>
            <p:cNvPr id="16" name="Shape">
              <a:extLst>
                <a:ext uri="{FF2B5EF4-FFF2-40B4-BE49-F238E27FC236}">
                  <a16:creationId xmlns:a16="http://schemas.microsoft.com/office/drawing/2014/main" id="{148A491B-5E75-EB10-9BC4-1CD19D0035FC}"/>
                </a:ext>
              </a:extLst>
            </p:cNvPr>
            <p:cNvSpPr/>
            <p:nvPr/>
          </p:nvSpPr>
          <p:spPr>
            <a:xfrm>
              <a:off x="7544839" y="3614640"/>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6690" y="21600"/>
                  </a:moveTo>
                  <a:lnTo>
                    <a:pt x="14670" y="21600"/>
                  </a:lnTo>
                  <a:cubicBezTo>
                    <a:pt x="15633" y="21600"/>
                    <a:pt x="16527" y="21019"/>
                    <a:pt x="17009" y="20090"/>
                  </a:cubicBezTo>
                  <a:lnTo>
                    <a:pt x="20999" y="12310"/>
                  </a:lnTo>
                  <a:cubicBezTo>
                    <a:pt x="21480" y="11381"/>
                    <a:pt x="21480" y="10219"/>
                    <a:pt x="20999" y="9290"/>
                  </a:cubicBezTo>
                  <a:lnTo>
                    <a:pt x="17009" y="1510"/>
                  </a:lnTo>
                  <a:cubicBezTo>
                    <a:pt x="16527" y="581"/>
                    <a:pt x="15633" y="0"/>
                    <a:pt x="14670" y="0"/>
                  </a:cubicBezTo>
                  <a:lnTo>
                    <a:pt x="6690" y="0"/>
                  </a:lnTo>
                  <a:cubicBezTo>
                    <a:pt x="5727" y="0"/>
                    <a:pt x="4833" y="581"/>
                    <a:pt x="4351" y="1510"/>
                  </a:cubicBezTo>
                  <a:lnTo>
                    <a:pt x="361" y="9290"/>
                  </a:lnTo>
                  <a:cubicBezTo>
                    <a:pt x="-120" y="10219"/>
                    <a:pt x="-120" y="11381"/>
                    <a:pt x="361" y="12310"/>
                  </a:cubicBezTo>
                  <a:lnTo>
                    <a:pt x="4351" y="20090"/>
                  </a:lnTo>
                  <a:cubicBezTo>
                    <a:pt x="4833" y="21019"/>
                    <a:pt x="5727" y="21600"/>
                    <a:pt x="6690" y="21600"/>
                  </a:cubicBezTo>
                  <a:close/>
                </a:path>
              </a:pathLst>
            </a:custGeom>
            <a:solidFill>
              <a:srgbClr val="D3D3D3"/>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a:ln>
                  <a:noFill/>
                </a:ln>
                <a:solidFill>
                  <a:srgbClr val="FFFFFF"/>
                </a:solidFill>
                <a:effectLst/>
                <a:uLnTx/>
                <a:uFillTx/>
              </a:endParaRPr>
            </a:p>
          </p:txBody>
        </p:sp>
        <p:sp>
          <p:nvSpPr>
            <p:cNvPr id="46" name="TextBox 45">
              <a:extLst>
                <a:ext uri="{FF2B5EF4-FFF2-40B4-BE49-F238E27FC236}">
                  <a16:creationId xmlns:a16="http://schemas.microsoft.com/office/drawing/2014/main" id="{55CDB31F-559B-D209-781D-AFB4DEE92A21}"/>
                </a:ext>
              </a:extLst>
            </p:cNvPr>
            <p:cNvSpPr txBox="1"/>
            <p:nvPr/>
          </p:nvSpPr>
          <p:spPr>
            <a:xfrm rot="10800000" flipV="1">
              <a:off x="8927828" y="3885152"/>
              <a:ext cx="1151980"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الوضع الحالي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7" name="TextBox 46">
              <a:extLst>
                <a:ext uri="{FF2B5EF4-FFF2-40B4-BE49-F238E27FC236}">
                  <a16:creationId xmlns:a16="http://schemas.microsoft.com/office/drawing/2014/main" id="{5DC5A159-B676-2099-A7E5-23C4FC8236B1}"/>
                </a:ext>
              </a:extLst>
            </p:cNvPr>
            <p:cNvSpPr txBox="1"/>
            <p:nvPr/>
          </p:nvSpPr>
          <p:spPr>
            <a:xfrm>
              <a:off x="8010210" y="4084847"/>
              <a:ext cx="471592" cy="369332"/>
            </a:xfrm>
            <a:prstGeom prst="rect">
              <a:avLst/>
            </a:prstGeom>
            <a:noFill/>
          </p:spPr>
          <p:txBody>
            <a:bodyPr wrap="square" rtlCol="0">
              <a:spAutoFit/>
            </a:bodyPr>
            <a:lstStyle/>
            <a:p>
              <a:pPr algn="l"/>
              <a:r>
                <a:rPr lang="en-US" spc="0" baseline="0" dirty="0">
                  <a:ln/>
                  <a:latin typeface="Montserrat Black"/>
                  <a:sym typeface="Montserrat Black"/>
                  <a:rtl val="0"/>
                </a:rPr>
                <a:t>01</a:t>
              </a:r>
            </a:p>
          </p:txBody>
        </p:sp>
      </p:grpSp>
      <p:grpSp>
        <p:nvGrpSpPr>
          <p:cNvPr id="48" name="Group 47">
            <a:extLst>
              <a:ext uri="{FF2B5EF4-FFF2-40B4-BE49-F238E27FC236}">
                <a16:creationId xmlns:a16="http://schemas.microsoft.com/office/drawing/2014/main" id="{D3EB5386-6797-0259-FAAD-B3D1E3D69173}"/>
              </a:ext>
            </a:extLst>
          </p:cNvPr>
          <p:cNvGrpSpPr/>
          <p:nvPr/>
        </p:nvGrpSpPr>
        <p:grpSpPr>
          <a:xfrm>
            <a:off x="6503159" y="2289935"/>
            <a:ext cx="1633189" cy="1744261"/>
            <a:chOff x="6301864" y="2475575"/>
            <a:chExt cx="1633189" cy="1744261"/>
          </a:xfrm>
        </p:grpSpPr>
        <p:sp>
          <p:nvSpPr>
            <p:cNvPr id="49" name="Shape">
              <a:extLst>
                <a:ext uri="{FF2B5EF4-FFF2-40B4-BE49-F238E27FC236}">
                  <a16:creationId xmlns:a16="http://schemas.microsoft.com/office/drawing/2014/main" id="{DA53C1D1-B626-77D7-1AF4-54D8168CC18C}"/>
                </a:ext>
              </a:extLst>
            </p:cNvPr>
            <p:cNvSpPr/>
            <p:nvPr/>
          </p:nvSpPr>
          <p:spPr>
            <a:xfrm>
              <a:off x="6415748" y="2959767"/>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6690" y="21600"/>
                  </a:moveTo>
                  <a:lnTo>
                    <a:pt x="14670" y="21600"/>
                  </a:lnTo>
                  <a:cubicBezTo>
                    <a:pt x="15633" y="21600"/>
                    <a:pt x="16527" y="21019"/>
                    <a:pt x="17009" y="20090"/>
                  </a:cubicBezTo>
                  <a:lnTo>
                    <a:pt x="20999" y="12310"/>
                  </a:lnTo>
                  <a:cubicBezTo>
                    <a:pt x="21480" y="11381"/>
                    <a:pt x="21480" y="10219"/>
                    <a:pt x="20999" y="9290"/>
                  </a:cubicBezTo>
                  <a:lnTo>
                    <a:pt x="17009" y="1510"/>
                  </a:lnTo>
                  <a:cubicBezTo>
                    <a:pt x="16527" y="581"/>
                    <a:pt x="15633" y="0"/>
                    <a:pt x="14670" y="0"/>
                  </a:cubicBezTo>
                  <a:lnTo>
                    <a:pt x="6690" y="0"/>
                  </a:lnTo>
                  <a:cubicBezTo>
                    <a:pt x="5727" y="0"/>
                    <a:pt x="4833" y="581"/>
                    <a:pt x="4351" y="1510"/>
                  </a:cubicBezTo>
                  <a:lnTo>
                    <a:pt x="362" y="9290"/>
                  </a:lnTo>
                  <a:cubicBezTo>
                    <a:pt x="-120" y="10219"/>
                    <a:pt x="-120" y="11381"/>
                    <a:pt x="362" y="12310"/>
                  </a:cubicBezTo>
                  <a:lnTo>
                    <a:pt x="4351" y="20090"/>
                  </a:lnTo>
                  <a:cubicBezTo>
                    <a:pt x="4867" y="21019"/>
                    <a:pt x="5762" y="21600"/>
                    <a:pt x="6690" y="21600"/>
                  </a:cubicBezTo>
                  <a:close/>
                </a:path>
              </a:pathLst>
            </a:custGeom>
            <a:solidFill>
              <a:srgbClr val="FFCC5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a:ln>
                  <a:noFill/>
                </a:ln>
                <a:solidFill>
                  <a:srgbClr val="FFFFFF"/>
                </a:solidFill>
                <a:effectLst/>
                <a:uLnTx/>
                <a:uFillTx/>
              </a:endParaRPr>
            </a:p>
          </p:txBody>
        </p:sp>
        <p:sp>
          <p:nvSpPr>
            <p:cNvPr id="50" name="TextBox 27">
              <a:extLst>
                <a:ext uri="{FF2B5EF4-FFF2-40B4-BE49-F238E27FC236}">
                  <a16:creationId xmlns:a16="http://schemas.microsoft.com/office/drawing/2014/main" id="{186AAD58-0AC2-46A5-C1B8-6B0551BD3CF1}"/>
                </a:ext>
              </a:extLst>
            </p:cNvPr>
            <p:cNvSpPr txBox="1"/>
            <p:nvPr/>
          </p:nvSpPr>
          <p:spPr>
            <a:xfrm rot="10800000" flipV="1">
              <a:off x="6301864" y="2475575"/>
              <a:ext cx="1633189"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الرؤية المستقبلية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1" name="TextBox 50">
              <a:extLst>
                <a:ext uri="{FF2B5EF4-FFF2-40B4-BE49-F238E27FC236}">
                  <a16:creationId xmlns:a16="http://schemas.microsoft.com/office/drawing/2014/main" id="{57024811-560D-650F-9490-52797C08705D}"/>
                </a:ext>
              </a:extLst>
            </p:cNvPr>
            <p:cNvSpPr txBox="1"/>
            <p:nvPr/>
          </p:nvSpPr>
          <p:spPr>
            <a:xfrm>
              <a:off x="6861756" y="3429973"/>
              <a:ext cx="490956" cy="369332"/>
            </a:xfrm>
            <a:prstGeom prst="rect">
              <a:avLst/>
            </a:prstGeom>
            <a:noFill/>
          </p:spPr>
          <p:txBody>
            <a:bodyPr wrap="square" rtlCol="0">
              <a:spAutoFit/>
            </a:bodyPr>
            <a:lstStyle/>
            <a:p>
              <a:pPr algn="l"/>
              <a:r>
                <a:rPr lang="en-US" dirty="0">
                  <a:ln/>
                  <a:latin typeface="Montserrat Black"/>
                  <a:sym typeface="Montserrat Black"/>
                  <a:rtl val="0"/>
                </a:rPr>
                <a:t>02</a:t>
              </a:r>
              <a:endParaRPr lang="en-US" spc="0" baseline="0" dirty="0">
                <a:ln/>
                <a:latin typeface="Montserrat Black"/>
                <a:sym typeface="Montserrat Black"/>
                <a:rtl val="0"/>
              </a:endParaRPr>
            </a:p>
          </p:txBody>
        </p:sp>
      </p:grpSp>
      <p:grpSp>
        <p:nvGrpSpPr>
          <p:cNvPr id="52" name="Group 51">
            <a:extLst>
              <a:ext uri="{FF2B5EF4-FFF2-40B4-BE49-F238E27FC236}">
                <a16:creationId xmlns:a16="http://schemas.microsoft.com/office/drawing/2014/main" id="{1A696CBE-8734-1A69-BC5E-93244FE08B0B}"/>
              </a:ext>
            </a:extLst>
          </p:cNvPr>
          <p:cNvGrpSpPr/>
          <p:nvPr/>
        </p:nvGrpSpPr>
        <p:grpSpPr>
          <a:xfrm>
            <a:off x="6503159" y="4083873"/>
            <a:ext cx="1705619" cy="1894483"/>
            <a:chOff x="6301864" y="4269513"/>
            <a:chExt cx="1705619" cy="1894483"/>
          </a:xfrm>
        </p:grpSpPr>
        <p:sp>
          <p:nvSpPr>
            <p:cNvPr id="53" name="Shape">
              <a:extLst>
                <a:ext uri="{FF2B5EF4-FFF2-40B4-BE49-F238E27FC236}">
                  <a16:creationId xmlns:a16="http://schemas.microsoft.com/office/drawing/2014/main" id="{0C8806B7-26DA-1DD1-15E0-40FEB4077EB9}"/>
                </a:ext>
              </a:extLst>
            </p:cNvPr>
            <p:cNvSpPr/>
            <p:nvPr/>
          </p:nvSpPr>
          <p:spPr>
            <a:xfrm>
              <a:off x="6415748" y="4269513"/>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6690" y="21600"/>
                  </a:moveTo>
                  <a:lnTo>
                    <a:pt x="14670" y="21600"/>
                  </a:lnTo>
                  <a:cubicBezTo>
                    <a:pt x="15633" y="21600"/>
                    <a:pt x="16527" y="21019"/>
                    <a:pt x="17009" y="20090"/>
                  </a:cubicBezTo>
                  <a:lnTo>
                    <a:pt x="20999" y="12310"/>
                  </a:lnTo>
                  <a:cubicBezTo>
                    <a:pt x="21480" y="11381"/>
                    <a:pt x="21480" y="10219"/>
                    <a:pt x="20999" y="9290"/>
                  </a:cubicBezTo>
                  <a:lnTo>
                    <a:pt x="17009" y="1510"/>
                  </a:lnTo>
                  <a:cubicBezTo>
                    <a:pt x="16527" y="581"/>
                    <a:pt x="15633" y="0"/>
                    <a:pt x="14670" y="0"/>
                  </a:cubicBezTo>
                  <a:lnTo>
                    <a:pt x="6690" y="0"/>
                  </a:lnTo>
                  <a:cubicBezTo>
                    <a:pt x="5727" y="0"/>
                    <a:pt x="4833" y="581"/>
                    <a:pt x="4351" y="1510"/>
                  </a:cubicBezTo>
                  <a:lnTo>
                    <a:pt x="362" y="9290"/>
                  </a:lnTo>
                  <a:cubicBezTo>
                    <a:pt x="-120" y="10219"/>
                    <a:pt x="-120" y="11381"/>
                    <a:pt x="362" y="12310"/>
                  </a:cubicBezTo>
                  <a:lnTo>
                    <a:pt x="4351" y="20090"/>
                  </a:lnTo>
                  <a:cubicBezTo>
                    <a:pt x="4867" y="21019"/>
                    <a:pt x="5762" y="21600"/>
                    <a:pt x="6690" y="21600"/>
                  </a:cubicBezTo>
                  <a:close/>
                </a:path>
              </a:pathLst>
            </a:custGeom>
            <a:solidFill>
              <a:srgbClr val="168489"/>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dirty="0">
                <a:ln>
                  <a:noFill/>
                </a:ln>
                <a:solidFill>
                  <a:srgbClr val="FFFFFF"/>
                </a:solidFill>
                <a:effectLst/>
                <a:uLnTx/>
                <a:uFillTx/>
              </a:endParaRPr>
            </a:p>
          </p:txBody>
        </p:sp>
        <p:sp>
          <p:nvSpPr>
            <p:cNvPr id="54" name="TextBox 27">
              <a:extLst>
                <a:ext uri="{FF2B5EF4-FFF2-40B4-BE49-F238E27FC236}">
                  <a16:creationId xmlns:a16="http://schemas.microsoft.com/office/drawing/2014/main" id="{C627CCA5-61CF-DCA8-7730-C4A70CC6D5AE}"/>
                </a:ext>
              </a:extLst>
            </p:cNvPr>
            <p:cNvSpPr txBox="1"/>
            <p:nvPr/>
          </p:nvSpPr>
          <p:spPr>
            <a:xfrm rot="10800000" flipV="1">
              <a:off x="6301864" y="5444953"/>
              <a:ext cx="1705619"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الأهداف الاستراتيجية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5" name="TextBox 54">
              <a:extLst>
                <a:ext uri="{FF2B5EF4-FFF2-40B4-BE49-F238E27FC236}">
                  <a16:creationId xmlns:a16="http://schemas.microsoft.com/office/drawing/2014/main" id="{3E34317D-F172-FEFB-598D-CD0C15E3A06D}"/>
                </a:ext>
              </a:extLst>
            </p:cNvPr>
            <p:cNvSpPr txBox="1"/>
            <p:nvPr/>
          </p:nvSpPr>
          <p:spPr>
            <a:xfrm>
              <a:off x="6874212" y="4747566"/>
              <a:ext cx="589599" cy="369332"/>
            </a:xfrm>
            <a:prstGeom prst="rect">
              <a:avLst/>
            </a:prstGeom>
            <a:noFill/>
          </p:spPr>
          <p:txBody>
            <a:bodyPr wrap="square" rtlCol="0">
              <a:spAutoFit/>
            </a:bodyPr>
            <a:lstStyle/>
            <a:p>
              <a:pPr algn="l"/>
              <a:r>
                <a:rPr lang="en-US" spc="0" baseline="0" dirty="0">
                  <a:ln/>
                  <a:solidFill>
                    <a:schemeClr val="bg1"/>
                  </a:solidFill>
                  <a:latin typeface="Montserrat Black"/>
                  <a:sym typeface="Montserrat Black"/>
                  <a:rtl val="0"/>
                </a:rPr>
                <a:t>03</a:t>
              </a:r>
            </a:p>
          </p:txBody>
        </p:sp>
      </p:grpSp>
      <p:grpSp>
        <p:nvGrpSpPr>
          <p:cNvPr id="56" name="Group 55">
            <a:extLst>
              <a:ext uri="{FF2B5EF4-FFF2-40B4-BE49-F238E27FC236}">
                <a16:creationId xmlns:a16="http://schemas.microsoft.com/office/drawing/2014/main" id="{26C9E0B0-3462-D198-8101-36A4CF675811}"/>
              </a:ext>
            </a:extLst>
          </p:cNvPr>
          <p:cNvGrpSpPr/>
          <p:nvPr/>
        </p:nvGrpSpPr>
        <p:grpSpPr>
          <a:xfrm>
            <a:off x="5487952" y="3429000"/>
            <a:ext cx="1402335" cy="2201562"/>
            <a:chOff x="5286657" y="3614640"/>
            <a:chExt cx="1402335" cy="2201562"/>
          </a:xfrm>
        </p:grpSpPr>
        <p:sp>
          <p:nvSpPr>
            <p:cNvPr id="57" name="Shape">
              <a:extLst>
                <a:ext uri="{FF2B5EF4-FFF2-40B4-BE49-F238E27FC236}">
                  <a16:creationId xmlns:a16="http://schemas.microsoft.com/office/drawing/2014/main" id="{1FE93E08-65DA-1E9F-3260-3BFCE32B55C0}"/>
                </a:ext>
              </a:extLst>
            </p:cNvPr>
            <p:cNvSpPr/>
            <p:nvPr/>
          </p:nvSpPr>
          <p:spPr>
            <a:xfrm>
              <a:off x="5286657" y="3614640"/>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6690" y="21600"/>
                  </a:moveTo>
                  <a:lnTo>
                    <a:pt x="14670" y="21600"/>
                  </a:lnTo>
                  <a:cubicBezTo>
                    <a:pt x="15633" y="21600"/>
                    <a:pt x="16527" y="21019"/>
                    <a:pt x="17009" y="20090"/>
                  </a:cubicBezTo>
                  <a:lnTo>
                    <a:pt x="20998" y="12310"/>
                  </a:lnTo>
                  <a:cubicBezTo>
                    <a:pt x="21480" y="11381"/>
                    <a:pt x="21480" y="10219"/>
                    <a:pt x="20998" y="9290"/>
                  </a:cubicBezTo>
                  <a:lnTo>
                    <a:pt x="17009" y="1510"/>
                  </a:lnTo>
                  <a:cubicBezTo>
                    <a:pt x="16527" y="581"/>
                    <a:pt x="15633" y="0"/>
                    <a:pt x="14670" y="0"/>
                  </a:cubicBezTo>
                  <a:lnTo>
                    <a:pt x="6690" y="0"/>
                  </a:lnTo>
                  <a:cubicBezTo>
                    <a:pt x="5727" y="0"/>
                    <a:pt x="4833" y="581"/>
                    <a:pt x="4351" y="1510"/>
                  </a:cubicBezTo>
                  <a:lnTo>
                    <a:pt x="362" y="9290"/>
                  </a:lnTo>
                  <a:cubicBezTo>
                    <a:pt x="-120" y="10219"/>
                    <a:pt x="-120" y="11381"/>
                    <a:pt x="362" y="12310"/>
                  </a:cubicBezTo>
                  <a:lnTo>
                    <a:pt x="4351" y="20090"/>
                  </a:lnTo>
                  <a:cubicBezTo>
                    <a:pt x="4833" y="21019"/>
                    <a:pt x="5727" y="21600"/>
                    <a:pt x="6690" y="21600"/>
                  </a:cubicBezTo>
                  <a:close/>
                </a:path>
              </a:pathLst>
            </a:custGeom>
            <a:solidFill>
              <a:srgbClr val="6CB4B8"/>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a:ln>
                  <a:noFill/>
                </a:ln>
                <a:solidFill>
                  <a:srgbClr val="FFFFFF"/>
                </a:solidFill>
                <a:effectLst/>
                <a:uLnTx/>
                <a:uFillTx/>
              </a:endParaRPr>
            </a:p>
          </p:txBody>
        </p:sp>
        <p:sp>
          <p:nvSpPr>
            <p:cNvPr id="58" name="TextBox 27">
              <a:extLst>
                <a:ext uri="{FF2B5EF4-FFF2-40B4-BE49-F238E27FC236}">
                  <a16:creationId xmlns:a16="http://schemas.microsoft.com/office/drawing/2014/main" id="{6BA90C3A-C6BB-2BC9-8587-54F908C9CDCA}"/>
                </a:ext>
              </a:extLst>
            </p:cNvPr>
            <p:cNvSpPr txBox="1"/>
            <p:nvPr/>
          </p:nvSpPr>
          <p:spPr>
            <a:xfrm rot="10800000" flipV="1">
              <a:off x="5411036" y="4778610"/>
              <a:ext cx="1160355" cy="1037592"/>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الاستراتيجيات لتحقيق الأهداف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9" name="TextBox 58">
              <a:extLst>
                <a:ext uri="{FF2B5EF4-FFF2-40B4-BE49-F238E27FC236}">
                  <a16:creationId xmlns:a16="http://schemas.microsoft.com/office/drawing/2014/main" id="{327E5790-FC8D-2B88-B1AA-00BEDB36ADDB}"/>
                </a:ext>
              </a:extLst>
            </p:cNvPr>
            <p:cNvSpPr txBox="1"/>
            <p:nvPr/>
          </p:nvSpPr>
          <p:spPr>
            <a:xfrm>
              <a:off x="5744619" y="4073468"/>
              <a:ext cx="557245" cy="369332"/>
            </a:xfrm>
            <a:prstGeom prst="rect">
              <a:avLst/>
            </a:prstGeom>
            <a:noFill/>
          </p:spPr>
          <p:txBody>
            <a:bodyPr wrap="square" rtlCol="0">
              <a:spAutoFit/>
            </a:bodyPr>
            <a:lstStyle/>
            <a:p>
              <a:pPr algn="l"/>
              <a:r>
                <a:rPr lang="en-US" spc="0" baseline="0" dirty="0">
                  <a:ln/>
                  <a:latin typeface="Montserrat Black"/>
                  <a:sym typeface="Montserrat Black"/>
                  <a:rtl val="0"/>
                </a:rPr>
                <a:t>04</a:t>
              </a:r>
            </a:p>
          </p:txBody>
        </p:sp>
      </p:grpSp>
      <p:grpSp>
        <p:nvGrpSpPr>
          <p:cNvPr id="60" name="Group 59">
            <a:extLst>
              <a:ext uri="{FF2B5EF4-FFF2-40B4-BE49-F238E27FC236}">
                <a16:creationId xmlns:a16="http://schemas.microsoft.com/office/drawing/2014/main" id="{EF2486A8-0861-5676-DFCD-21884BF2951A}"/>
              </a:ext>
            </a:extLst>
          </p:cNvPr>
          <p:cNvGrpSpPr/>
          <p:nvPr/>
        </p:nvGrpSpPr>
        <p:grpSpPr>
          <a:xfrm>
            <a:off x="4163211" y="2246444"/>
            <a:ext cx="1832358" cy="1787752"/>
            <a:chOff x="3961916" y="2432084"/>
            <a:chExt cx="1832358" cy="1787752"/>
          </a:xfrm>
        </p:grpSpPr>
        <p:sp>
          <p:nvSpPr>
            <p:cNvPr id="61" name="Shape">
              <a:extLst>
                <a:ext uri="{FF2B5EF4-FFF2-40B4-BE49-F238E27FC236}">
                  <a16:creationId xmlns:a16="http://schemas.microsoft.com/office/drawing/2014/main" id="{F40A05CD-E6D7-5EC8-37A8-9F61C952FE64}"/>
                </a:ext>
              </a:extLst>
            </p:cNvPr>
            <p:cNvSpPr/>
            <p:nvPr/>
          </p:nvSpPr>
          <p:spPr>
            <a:xfrm>
              <a:off x="4157565" y="2959767"/>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14670" y="0"/>
                  </a:moveTo>
                  <a:lnTo>
                    <a:pt x="6690" y="0"/>
                  </a:lnTo>
                  <a:cubicBezTo>
                    <a:pt x="5727" y="0"/>
                    <a:pt x="4833" y="581"/>
                    <a:pt x="4351" y="1510"/>
                  </a:cubicBezTo>
                  <a:lnTo>
                    <a:pt x="362" y="9290"/>
                  </a:lnTo>
                  <a:cubicBezTo>
                    <a:pt x="-120" y="10219"/>
                    <a:pt x="-120" y="11381"/>
                    <a:pt x="362" y="12310"/>
                  </a:cubicBezTo>
                  <a:lnTo>
                    <a:pt x="4351" y="20090"/>
                  </a:lnTo>
                  <a:cubicBezTo>
                    <a:pt x="4833" y="21019"/>
                    <a:pt x="5727" y="21600"/>
                    <a:pt x="6690" y="21600"/>
                  </a:cubicBezTo>
                  <a:lnTo>
                    <a:pt x="14670" y="21600"/>
                  </a:lnTo>
                  <a:cubicBezTo>
                    <a:pt x="15633" y="21600"/>
                    <a:pt x="16527" y="21019"/>
                    <a:pt x="17009" y="20090"/>
                  </a:cubicBezTo>
                  <a:lnTo>
                    <a:pt x="20998" y="12310"/>
                  </a:lnTo>
                  <a:cubicBezTo>
                    <a:pt x="21480" y="11381"/>
                    <a:pt x="21480" y="10219"/>
                    <a:pt x="20998" y="9290"/>
                  </a:cubicBezTo>
                  <a:lnTo>
                    <a:pt x="17009" y="1510"/>
                  </a:lnTo>
                  <a:cubicBezTo>
                    <a:pt x="16527" y="581"/>
                    <a:pt x="15633" y="0"/>
                    <a:pt x="14670" y="0"/>
                  </a:cubicBezTo>
                  <a:close/>
                </a:path>
              </a:pathLst>
            </a:custGeom>
            <a:solidFill>
              <a:srgbClr val="3D8E92"/>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a:ln>
                  <a:noFill/>
                </a:ln>
                <a:solidFill>
                  <a:srgbClr val="FFFFFF"/>
                </a:solidFill>
                <a:effectLst/>
                <a:uLnTx/>
                <a:uFillTx/>
              </a:endParaRPr>
            </a:p>
          </p:txBody>
        </p:sp>
        <p:sp>
          <p:nvSpPr>
            <p:cNvPr id="62" name="TextBox 27">
              <a:extLst>
                <a:ext uri="{FF2B5EF4-FFF2-40B4-BE49-F238E27FC236}">
                  <a16:creationId xmlns:a16="http://schemas.microsoft.com/office/drawing/2014/main" id="{B777F738-63D9-1541-AB45-847AE801280F}"/>
                </a:ext>
              </a:extLst>
            </p:cNvPr>
            <p:cNvSpPr txBox="1"/>
            <p:nvPr/>
          </p:nvSpPr>
          <p:spPr>
            <a:xfrm rot="10800000" flipV="1">
              <a:off x="3961916" y="2432084"/>
              <a:ext cx="1832358"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المبادرات الرئيسية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63" name="TextBox 62">
              <a:extLst>
                <a:ext uri="{FF2B5EF4-FFF2-40B4-BE49-F238E27FC236}">
                  <a16:creationId xmlns:a16="http://schemas.microsoft.com/office/drawing/2014/main" id="{9B5E3556-A96C-6FC4-BBD3-2DA8C9EB69E8}"/>
                </a:ext>
              </a:extLst>
            </p:cNvPr>
            <p:cNvSpPr txBox="1"/>
            <p:nvPr/>
          </p:nvSpPr>
          <p:spPr>
            <a:xfrm>
              <a:off x="4622936" y="3405135"/>
              <a:ext cx="586670" cy="369332"/>
            </a:xfrm>
            <a:prstGeom prst="rect">
              <a:avLst/>
            </a:prstGeom>
            <a:noFill/>
          </p:spPr>
          <p:txBody>
            <a:bodyPr wrap="square" rtlCol="0">
              <a:spAutoFit/>
            </a:bodyPr>
            <a:lstStyle/>
            <a:p>
              <a:pPr algn="l"/>
              <a:r>
                <a:rPr lang="en-US" spc="0" baseline="0" dirty="0">
                  <a:ln/>
                  <a:solidFill>
                    <a:schemeClr val="bg1"/>
                  </a:solidFill>
                  <a:latin typeface="Montserrat Black"/>
                  <a:sym typeface="Montserrat Black"/>
                  <a:rtl val="0"/>
                </a:rPr>
                <a:t>05</a:t>
              </a:r>
            </a:p>
          </p:txBody>
        </p:sp>
      </p:grpSp>
      <p:grpSp>
        <p:nvGrpSpPr>
          <p:cNvPr id="64" name="Group 63">
            <a:extLst>
              <a:ext uri="{FF2B5EF4-FFF2-40B4-BE49-F238E27FC236}">
                <a16:creationId xmlns:a16="http://schemas.microsoft.com/office/drawing/2014/main" id="{04CA574A-55F7-ABC8-C6ED-F46B8F7C9DC7}"/>
              </a:ext>
            </a:extLst>
          </p:cNvPr>
          <p:cNvGrpSpPr/>
          <p:nvPr/>
        </p:nvGrpSpPr>
        <p:grpSpPr>
          <a:xfrm>
            <a:off x="4358860" y="4083873"/>
            <a:ext cx="1441062" cy="2087187"/>
            <a:chOff x="4157565" y="4269513"/>
            <a:chExt cx="1441062" cy="2087187"/>
          </a:xfrm>
        </p:grpSpPr>
        <p:sp>
          <p:nvSpPr>
            <p:cNvPr id="65" name="Shape">
              <a:extLst>
                <a:ext uri="{FF2B5EF4-FFF2-40B4-BE49-F238E27FC236}">
                  <a16:creationId xmlns:a16="http://schemas.microsoft.com/office/drawing/2014/main" id="{BB2266DA-A405-1770-988F-986A0E525261}"/>
                </a:ext>
              </a:extLst>
            </p:cNvPr>
            <p:cNvSpPr/>
            <p:nvPr/>
          </p:nvSpPr>
          <p:spPr>
            <a:xfrm>
              <a:off x="4157565" y="4269513"/>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14670" y="0"/>
                  </a:moveTo>
                  <a:lnTo>
                    <a:pt x="6690" y="0"/>
                  </a:lnTo>
                  <a:cubicBezTo>
                    <a:pt x="5727" y="0"/>
                    <a:pt x="4833" y="581"/>
                    <a:pt x="4351" y="1510"/>
                  </a:cubicBezTo>
                  <a:lnTo>
                    <a:pt x="362" y="9290"/>
                  </a:lnTo>
                  <a:cubicBezTo>
                    <a:pt x="-120" y="10219"/>
                    <a:pt x="-120" y="11381"/>
                    <a:pt x="362" y="12310"/>
                  </a:cubicBezTo>
                  <a:lnTo>
                    <a:pt x="4351" y="20090"/>
                  </a:lnTo>
                  <a:cubicBezTo>
                    <a:pt x="4833" y="21019"/>
                    <a:pt x="5727" y="21600"/>
                    <a:pt x="6690" y="21600"/>
                  </a:cubicBezTo>
                  <a:lnTo>
                    <a:pt x="14670" y="21600"/>
                  </a:lnTo>
                  <a:cubicBezTo>
                    <a:pt x="15633" y="21600"/>
                    <a:pt x="16527" y="21019"/>
                    <a:pt x="17009" y="20090"/>
                  </a:cubicBezTo>
                  <a:lnTo>
                    <a:pt x="20998" y="12310"/>
                  </a:lnTo>
                  <a:cubicBezTo>
                    <a:pt x="21480" y="11381"/>
                    <a:pt x="21480" y="10219"/>
                    <a:pt x="20998" y="9290"/>
                  </a:cubicBezTo>
                  <a:lnTo>
                    <a:pt x="17009" y="1510"/>
                  </a:lnTo>
                  <a:cubicBezTo>
                    <a:pt x="16527" y="542"/>
                    <a:pt x="15633" y="0"/>
                    <a:pt x="14670" y="0"/>
                  </a:cubicBezTo>
                  <a:close/>
                </a:path>
              </a:pathLst>
            </a:custGeom>
            <a:solidFill>
              <a:srgbClr val="FFCC5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a:ln>
                  <a:noFill/>
                </a:ln>
                <a:solidFill>
                  <a:srgbClr val="FFFFFF"/>
                </a:solidFill>
                <a:effectLst/>
                <a:uLnTx/>
                <a:uFillTx/>
              </a:endParaRPr>
            </a:p>
          </p:txBody>
        </p:sp>
        <p:sp>
          <p:nvSpPr>
            <p:cNvPr id="66" name="TextBox 27">
              <a:extLst>
                <a:ext uri="{FF2B5EF4-FFF2-40B4-BE49-F238E27FC236}">
                  <a16:creationId xmlns:a16="http://schemas.microsoft.com/office/drawing/2014/main" id="{100679DC-DB7D-A154-CA15-FBF5AE094FB2}"/>
                </a:ext>
              </a:extLst>
            </p:cNvPr>
            <p:cNvSpPr txBox="1"/>
            <p:nvPr/>
          </p:nvSpPr>
          <p:spPr>
            <a:xfrm rot="10800000" flipV="1">
              <a:off x="4157565" y="5637657"/>
              <a:ext cx="1441062"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مؤشرات الأداء </a:t>
              </a:r>
              <a:r>
                <a:rPr lang="en-US" b="1" dirty="0">
                  <a:latin typeface="Times New Roman" panose="02020603050405020304" pitchFamily="18" charset="0"/>
                  <a:ea typeface="Calibri" panose="020F0502020204030204" pitchFamily="34" charset="0"/>
                  <a:cs typeface="Adobe Arabic" panose="02040503050201020203" pitchFamily="18" charset="-78"/>
                </a:rPr>
                <a:t>KPIs)</a:t>
              </a:r>
              <a:r>
                <a:rPr lang="ar-EG" b="1" dirty="0">
                  <a:latin typeface="Times New Roman" panose="02020603050405020304" pitchFamily="18" charset="0"/>
                  <a:ea typeface="Calibri" panose="020F0502020204030204" pitchFamily="34" charset="0"/>
                  <a:cs typeface="Adobe Arabic" panose="02040503050201020203" pitchFamily="18" charset="-78"/>
                </a:rPr>
                <a:t>)</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67" name="TextBox 66">
              <a:extLst>
                <a:ext uri="{FF2B5EF4-FFF2-40B4-BE49-F238E27FC236}">
                  <a16:creationId xmlns:a16="http://schemas.microsoft.com/office/drawing/2014/main" id="{8F1E669B-69EB-FBFD-7CB4-B77ED5A9C320}"/>
                </a:ext>
              </a:extLst>
            </p:cNvPr>
            <p:cNvSpPr txBox="1"/>
            <p:nvPr/>
          </p:nvSpPr>
          <p:spPr>
            <a:xfrm>
              <a:off x="4622935" y="4757037"/>
              <a:ext cx="595975" cy="369332"/>
            </a:xfrm>
            <a:prstGeom prst="rect">
              <a:avLst/>
            </a:prstGeom>
            <a:noFill/>
          </p:spPr>
          <p:txBody>
            <a:bodyPr wrap="square" rtlCol="0">
              <a:spAutoFit/>
            </a:bodyPr>
            <a:lstStyle/>
            <a:p>
              <a:pPr algn="l"/>
              <a:r>
                <a:rPr lang="en-US" spc="0" baseline="0" dirty="0">
                  <a:ln/>
                  <a:latin typeface="Montserrat Black"/>
                  <a:sym typeface="Montserrat Black"/>
                  <a:rtl val="0"/>
                </a:rPr>
                <a:t>06</a:t>
              </a:r>
            </a:p>
          </p:txBody>
        </p:sp>
      </p:grpSp>
      <p:grpSp>
        <p:nvGrpSpPr>
          <p:cNvPr id="68" name="Group 67">
            <a:extLst>
              <a:ext uri="{FF2B5EF4-FFF2-40B4-BE49-F238E27FC236}">
                <a16:creationId xmlns:a16="http://schemas.microsoft.com/office/drawing/2014/main" id="{DCC4D102-57C6-01CE-B07E-1BBD5E896FF7}"/>
              </a:ext>
            </a:extLst>
          </p:cNvPr>
          <p:cNvGrpSpPr/>
          <p:nvPr/>
        </p:nvGrpSpPr>
        <p:grpSpPr>
          <a:xfrm>
            <a:off x="2100677" y="3429000"/>
            <a:ext cx="2531427" cy="1260069"/>
            <a:chOff x="1899382" y="3614640"/>
            <a:chExt cx="2531427" cy="1260069"/>
          </a:xfrm>
        </p:grpSpPr>
        <p:sp>
          <p:nvSpPr>
            <p:cNvPr id="69" name="Shape">
              <a:extLst>
                <a:ext uri="{FF2B5EF4-FFF2-40B4-BE49-F238E27FC236}">
                  <a16:creationId xmlns:a16="http://schemas.microsoft.com/office/drawing/2014/main" id="{F6C7917E-6324-A488-2666-DE983D8C053B}"/>
                </a:ext>
              </a:extLst>
            </p:cNvPr>
            <p:cNvSpPr/>
            <p:nvPr/>
          </p:nvSpPr>
          <p:spPr>
            <a:xfrm>
              <a:off x="3028474" y="3614640"/>
              <a:ext cx="1402335" cy="1260069"/>
            </a:xfrm>
            <a:custGeom>
              <a:avLst/>
              <a:gdLst/>
              <a:ahLst/>
              <a:cxnLst>
                <a:cxn ang="0">
                  <a:pos x="wd2" y="hd2"/>
                </a:cxn>
                <a:cxn ang="5400000">
                  <a:pos x="wd2" y="hd2"/>
                </a:cxn>
                <a:cxn ang="10800000">
                  <a:pos x="wd2" y="hd2"/>
                </a:cxn>
                <a:cxn ang="16200000">
                  <a:pos x="wd2" y="hd2"/>
                </a:cxn>
              </a:cxnLst>
              <a:rect l="0" t="0" r="r" b="b"/>
              <a:pathLst>
                <a:path w="21359" h="21600" extrusionOk="0">
                  <a:moveTo>
                    <a:pt x="14670" y="0"/>
                  </a:moveTo>
                  <a:lnTo>
                    <a:pt x="6690" y="0"/>
                  </a:lnTo>
                  <a:cubicBezTo>
                    <a:pt x="5727" y="0"/>
                    <a:pt x="4833" y="581"/>
                    <a:pt x="4351" y="1510"/>
                  </a:cubicBezTo>
                  <a:lnTo>
                    <a:pt x="362" y="9290"/>
                  </a:lnTo>
                  <a:cubicBezTo>
                    <a:pt x="-120" y="10219"/>
                    <a:pt x="-120" y="11381"/>
                    <a:pt x="362" y="12310"/>
                  </a:cubicBezTo>
                  <a:lnTo>
                    <a:pt x="4351" y="20090"/>
                  </a:lnTo>
                  <a:cubicBezTo>
                    <a:pt x="4833" y="21019"/>
                    <a:pt x="5727" y="21600"/>
                    <a:pt x="6690" y="21600"/>
                  </a:cubicBezTo>
                  <a:lnTo>
                    <a:pt x="14670" y="21600"/>
                  </a:lnTo>
                  <a:cubicBezTo>
                    <a:pt x="15633" y="21600"/>
                    <a:pt x="16527" y="21019"/>
                    <a:pt x="17009" y="20090"/>
                  </a:cubicBezTo>
                  <a:lnTo>
                    <a:pt x="20998" y="12310"/>
                  </a:lnTo>
                  <a:cubicBezTo>
                    <a:pt x="21480" y="11381"/>
                    <a:pt x="21480" y="10219"/>
                    <a:pt x="20998" y="9290"/>
                  </a:cubicBezTo>
                  <a:lnTo>
                    <a:pt x="17009" y="1510"/>
                  </a:lnTo>
                  <a:cubicBezTo>
                    <a:pt x="16527" y="581"/>
                    <a:pt x="15633" y="0"/>
                    <a:pt x="14670" y="0"/>
                  </a:cubicBezTo>
                  <a:close/>
                </a:path>
              </a:pathLst>
            </a:custGeom>
            <a:solidFill>
              <a:schemeClr val="bg1">
                <a:lumMod val="75000"/>
              </a:schemeClr>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100" b="0" i="0" u="none" strike="noStrike" kern="0" cap="none" spc="0" normalizeH="0" baseline="0" noProof="0">
                <a:ln>
                  <a:noFill/>
                </a:ln>
                <a:solidFill>
                  <a:srgbClr val="FFFFFF"/>
                </a:solidFill>
                <a:effectLst/>
                <a:uLnTx/>
                <a:uFillTx/>
              </a:endParaRPr>
            </a:p>
          </p:txBody>
        </p:sp>
        <p:sp>
          <p:nvSpPr>
            <p:cNvPr id="70" name="TextBox 69">
              <a:extLst>
                <a:ext uri="{FF2B5EF4-FFF2-40B4-BE49-F238E27FC236}">
                  <a16:creationId xmlns:a16="http://schemas.microsoft.com/office/drawing/2014/main" id="{432D1C4F-CAAB-1F19-7D4C-9DDF1A7D9447}"/>
                </a:ext>
              </a:extLst>
            </p:cNvPr>
            <p:cNvSpPr txBox="1"/>
            <p:nvPr/>
          </p:nvSpPr>
          <p:spPr>
            <a:xfrm rot="10800000" flipV="1">
              <a:off x="1899382" y="3945548"/>
              <a:ext cx="1186241"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التقييم المستمر والتعديل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71" name="TextBox 70">
              <a:extLst>
                <a:ext uri="{FF2B5EF4-FFF2-40B4-BE49-F238E27FC236}">
                  <a16:creationId xmlns:a16="http://schemas.microsoft.com/office/drawing/2014/main" id="{97E2ACDA-44EE-02CD-58AA-D7408E4D015E}"/>
                </a:ext>
              </a:extLst>
            </p:cNvPr>
            <p:cNvSpPr txBox="1"/>
            <p:nvPr/>
          </p:nvSpPr>
          <p:spPr>
            <a:xfrm>
              <a:off x="3486437" y="4080265"/>
              <a:ext cx="522358" cy="369332"/>
            </a:xfrm>
            <a:prstGeom prst="rect">
              <a:avLst/>
            </a:prstGeom>
            <a:noFill/>
          </p:spPr>
          <p:txBody>
            <a:bodyPr wrap="square" rtlCol="0">
              <a:spAutoFit/>
            </a:bodyPr>
            <a:lstStyle/>
            <a:p>
              <a:pPr algn="l"/>
              <a:r>
                <a:rPr lang="en-US" spc="0" baseline="0" dirty="0">
                  <a:ln/>
                  <a:latin typeface="Montserrat Black"/>
                  <a:sym typeface="Montserrat Black"/>
                  <a:rtl val="0"/>
                </a:rPr>
                <a:t>07</a:t>
              </a:r>
            </a:p>
          </p:txBody>
        </p:sp>
      </p:grpSp>
    </p:spTree>
    <p:extLst>
      <p:ext uri="{BB962C8B-B14F-4D97-AF65-F5344CB8AC3E}">
        <p14:creationId xmlns:p14="http://schemas.microsoft.com/office/powerpoint/2010/main" val="2337058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1000"/>
                                        <p:tgtEl>
                                          <p:spTgt spid="56"/>
                                        </p:tgtEl>
                                      </p:cBhvr>
                                    </p:animEffect>
                                    <p:anim calcmode="lin" valueType="num">
                                      <p:cBhvr>
                                        <p:cTn id="29" dur="1000" fill="hold"/>
                                        <p:tgtEl>
                                          <p:spTgt spid="56"/>
                                        </p:tgtEl>
                                        <p:attrNameLst>
                                          <p:attrName>ppt_x</p:attrName>
                                        </p:attrNameLst>
                                      </p:cBhvr>
                                      <p:tavLst>
                                        <p:tav tm="0">
                                          <p:val>
                                            <p:strVal val="#ppt_x"/>
                                          </p:val>
                                        </p:tav>
                                        <p:tav tm="100000">
                                          <p:val>
                                            <p:strVal val="#ppt_x"/>
                                          </p:val>
                                        </p:tav>
                                      </p:tavLst>
                                    </p:anim>
                                    <p:anim calcmode="lin" valueType="num">
                                      <p:cBhvr>
                                        <p:cTn id="30"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1000"/>
                                        <p:tgtEl>
                                          <p:spTgt spid="64"/>
                                        </p:tgtEl>
                                      </p:cBhvr>
                                    </p:animEffect>
                                    <p:anim calcmode="lin" valueType="num">
                                      <p:cBhvr>
                                        <p:cTn id="43" dur="1000" fill="hold"/>
                                        <p:tgtEl>
                                          <p:spTgt spid="64"/>
                                        </p:tgtEl>
                                        <p:attrNameLst>
                                          <p:attrName>ppt_x</p:attrName>
                                        </p:attrNameLst>
                                      </p:cBhvr>
                                      <p:tavLst>
                                        <p:tav tm="0">
                                          <p:val>
                                            <p:strVal val="#ppt_x"/>
                                          </p:val>
                                        </p:tav>
                                        <p:tav tm="100000">
                                          <p:val>
                                            <p:strVal val="#ppt_x"/>
                                          </p:val>
                                        </p:tav>
                                      </p:tavLst>
                                    </p:anim>
                                    <p:anim calcmode="lin" valueType="num">
                                      <p:cBhvr>
                                        <p:cTn id="44"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1000"/>
                                        <p:tgtEl>
                                          <p:spTgt spid="68"/>
                                        </p:tgtEl>
                                      </p:cBhvr>
                                    </p:animEffect>
                                    <p:anim calcmode="lin" valueType="num">
                                      <p:cBhvr>
                                        <p:cTn id="50" dur="1000" fill="hold"/>
                                        <p:tgtEl>
                                          <p:spTgt spid="68"/>
                                        </p:tgtEl>
                                        <p:attrNameLst>
                                          <p:attrName>ppt_x</p:attrName>
                                        </p:attrNameLst>
                                      </p:cBhvr>
                                      <p:tavLst>
                                        <p:tav tm="0">
                                          <p:val>
                                            <p:strVal val="#ppt_x"/>
                                          </p:val>
                                        </p:tav>
                                        <p:tav tm="100000">
                                          <p:val>
                                            <p:strVal val="#ppt_x"/>
                                          </p:val>
                                        </p:tav>
                                      </p:tavLst>
                                    </p:anim>
                                    <p:anim calcmode="lin" valueType="num">
                                      <p:cBhvr>
                                        <p:cTn id="5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5330E15-005C-EC53-51D5-4F209B165FB1}"/>
              </a:ext>
            </a:extLst>
          </p:cNvPr>
          <p:cNvSpPr txBox="1"/>
          <p:nvPr/>
        </p:nvSpPr>
        <p:spPr>
          <a:xfrm>
            <a:off x="944944" y="2749219"/>
            <a:ext cx="5958214" cy="2569934"/>
          </a:xfrm>
          <a:prstGeom prst="rect">
            <a:avLst/>
          </a:prstGeom>
          <a:noFill/>
        </p:spPr>
        <p:txBody>
          <a:bodyPr wrap="square">
            <a:spAutoFit/>
          </a:bodyPr>
          <a:lstStyle>
            <a:defPPr>
              <a:defRPr lang="en-US"/>
            </a:defPPr>
            <a:lvl1pPr algn="just" rtl="1">
              <a:lnSpc>
                <a:spcPct val="200000"/>
              </a:lnSpc>
              <a:defRPr>
                <a:solidFill>
                  <a:srgbClr val="000000"/>
                </a:solidFill>
                <a:effectLst/>
                <a:latin typeface="GE Dinar Two Medium" panose="020A0503020102020204" pitchFamily="18" charset="-78"/>
                <a:ea typeface="GE Dinar Two Medium" panose="020A0503020102020204" pitchFamily="18" charset="-78"/>
                <a:cs typeface="GE Dinar Two Medium" panose="020A0503020102020204" pitchFamily="18" charset="-78"/>
              </a:defRPr>
            </a:lvl1pPr>
          </a:lstStyle>
          <a:p>
            <a:r>
              <a:rPr lang="ar-SA" sz="2800" dirty="0">
                <a:latin typeface="Adobe Arabic" panose="02040503050201020203" pitchFamily="18" charset="-78"/>
                <a:cs typeface="Adobe Arabic" panose="02040503050201020203" pitchFamily="18" charset="-78"/>
              </a:rPr>
              <a:t>تمكين المشاركين من اكتساب المهارات اللازمة لوضع خطط عمل فعّالة ومتابعة تنفيذها بطريقة منظمة، مع تعزيز القدرة على التحسين المستمر لنتائج العمل.</a:t>
            </a:r>
            <a:endParaRPr lang="en-US" sz="2800" dirty="0">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63BC139C-967C-9615-F062-256E82240A3B}"/>
              </a:ext>
            </a:extLst>
          </p:cNvPr>
          <p:cNvGrpSpPr/>
          <p:nvPr/>
        </p:nvGrpSpPr>
        <p:grpSpPr>
          <a:xfrm>
            <a:off x="2698136" y="675008"/>
            <a:ext cx="6957150" cy="968852"/>
            <a:chOff x="2698136" y="519096"/>
            <a:chExt cx="6957150" cy="968852"/>
          </a:xfrm>
        </p:grpSpPr>
        <p:grpSp>
          <p:nvGrpSpPr>
            <p:cNvPr id="4" name="Group 3">
              <a:extLst>
                <a:ext uri="{FF2B5EF4-FFF2-40B4-BE49-F238E27FC236}">
                  <a16:creationId xmlns:a16="http://schemas.microsoft.com/office/drawing/2014/main" id="{C4E636A0-3D97-3000-C2C0-340D186121AD}"/>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27AD411C-64EC-A0CA-03CD-711F571402A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6">
                <a:extLst>
                  <a:ext uri="{FF2B5EF4-FFF2-40B4-BE49-F238E27FC236}">
                    <a16:creationId xmlns:a16="http://schemas.microsoft.com/office/drawing/2014/main" id="{B4A566CE-5ECE-693D-7BE8-D52AB82E1C82}"/>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C79B7D3D-5759-3847-1A4F-BA2C1D248B4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E2435CC3-A1EB-5922-6B41-694CE48E12F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7EEBF345-92BD-09FB-EDB7-14AD3726264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60A465AA-B31C-DB70-E99D-81EF53F67D79}"/>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88581962-1919-4AB4-D374-8E5ED92341C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8FDDAD91-4B83-17CD-5AE7-8C88520444E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EB3525C4-766B-9F19-D4DF-A7B9C2D3BF5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6EA64C39-20BF-442D-0551-E6839DE02BE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الهدف العام</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Freeform 34">
            <a:extLst>
              <a:ext uri="{FF2B5EF4-FFF2-40B4-BE49-F238E27FC236}">
                <a16:creationId xmlns:a16="http://schemas.microsoft.com/office/drawing/2014/main" id="{5D49CA81-EAE5-EE8E-BCA7-D4804E3B94E7}"/>
              </a:ext>
            </a:extLst>
          </p:cNvPr>
          <p:cNvSpPr>
            <a:spLocks/>
          </p:cNvSpPr>
          <p:nvPr/>
        </p:nvSpPr>
        <p:spPr bwMode="auto">
          <a:xfrm>
            <a:off x="7105758" y="1939820"/>
            <a:ext cx="4185056" cy="4188732"/>
          </a:xfrm>
          <a:custGeom>
            <a:avLst/>
            <a:gdLst>
              <a:gd name="connsiteX0" fmla="*/ 2054012 w 4185056"/>
              <a:gd name="connsiteY0" fmla="*/ 327 h 4188732"/>
              <a:gd name="connsiteX1" fmla="*/ 3912689 w 4185056"/>
              <a:gd name="connsiteY1" fmla="*/ 1062981 h 4188732"/>
              <a:gd name="connsiteX2" fmla="*/ 3123008 w 4185056"/>
              <a:gd name="connsiteY2" fmla="*/ 3916125 h 4188732"/>
              <a:gd name="connsiteX3" fmla="*/ 272368 w 4185056"/>
              <a:gd name="connsiteY3" fmla="*/ 3125751 h 4188732"/>
              <a:gd name="connsiteX4" fmla="*/ 1062049 w 4185056"/>
              <a:gd name="connsiteY4" fmla="*/ 272607 h 4188732"/>
              <a:gd name="connsiteX5" fmla="*/ 2054012 w 4185056"/>
              <a:gd name="connsiteY5" fmla="*/ 327 h 4188732"/>
              <a:gd name="connsiteX6" fmla="*/ 2059991 w 4185056"/>
              <a:gd name="connsiteY6" fmla="*/ 365392 h 4188732"/>
              <a:gd name="connsiteX7" fmla="*/ 1239127 w 4185056"/>
              <a:gd name="connsiteY7" fmla="*/ 588383 h 4188732"/>
              <a:gd name="connsiteX8" fmla="*/ 587567 w 4185056"/>
              <a:gd name="connsiteY8" fmla="*/ 2948860 h 4188732"/>
              <a:gd name="connsiteX9" fmla="*/ 2945929 w 4185056"/>
              <a:gd name="connsiteY9" fmla="*/ 3601004 h 4188732"/>
              <a:gd name="connsiteX10" fmla="*/ 3597489 w 4185056"/>
              <a:gd name="connsiteY10" fmla="*/ 1244071 h 4188732"/>
              <a:gd name="connsiteX11" fmla="*/ 2059991 w 4185056"/>
              <a:gd name="connsiteY11" fmla="*/ 365392 h 4188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85056" h="4188732">
                <a:moveTo>
                  <a:pt x="2054012" y="327"/>
                </a:moveTo>
                <a:cubicBezTo>
                  <a:pt x="2795685" y="-12818"/>
                  <a:pt x="3520726" y="370961"/>
                  <a:pt x="3912689" y="1062981"/>
                </a:cubicBezTo>
                <a:cubicBezTo>
                  <a:pt x="4482817" y="2069556"/>
                  <a:pt x="4128700" y="3349041"/>
                  <a:pt x="3123008" y="3916125"/>
                </a:cubicBezTo>
                <a:cubicBezTo>
                  <a:pt x="2117317" y="4486754"/>
                  <a:pt x="842496" y="4132326"/>
                  <a:pt x="272368" y="3125751"/>
                </a:cubicBezTo>
                <a:cubicBezTo>
                  <a:pt x="-297760" y="2119176"/>
                  <a:pt x="56357" y="843236"/>
                  <a:pt x="1062049" y="272607"/>
                </a:cubicBezTo>
                <a:cubicBezTo>
                  <a:pt x="1376328" y="94286"/>
                  <a:pt x="1716888" y="6302"/>
                  <a:pt x="2054012" y="327"/>
                </a:cubicBezTo>
                <a:close/>
                <a:moveTo>
                  <a:pt x="2059991" y="365392"/>
                </a:moveTo>
                <a:cubicBezTo>
                  <a:pt x="1781010" y="370051"/>
                  <a:pt x="1499176" y="442182"/>
                  <a:pt x="1239127" y="588383"/>
                </a:cubicBezTo>
                <a:cubicBezTo>
                  <a:pt x="410513" y="1059770"/>
                  <a:pt x="116603" y="2115959"/>
                  <a:pt x="587567" y="2948860"/>
                </a:cubicBezTo>
                <a:cubicBezTo>
                  <a:pt x="1058532" y="3781761"/>
                  <a:pt x="2113775" y="4072390"/>
                  <a:pt x="2945929" y="3601004"/>
                </a:cubicBezTo>
                <a:cubicBezTo>
                  <a:pt x="3774543" y="3129617"/>
                  <a:pt x="4068453" y="2073428"/>
                  <a:pt x="3597489" y="1244071"/>
                </a:cubicBezTo>
                <a:cubicBezTo>
                  <a:pt x="3273701" y="671452"/>
                  <a:pt x="2673750" y="355140"/>
                  <a:pt x="2059991" y="365392"/>
                </a:cubicBezTo>
                <a:close/>
              </a:path>
            </a:pathLst>
          </a:custGeom>
          <a:solidFill>
            <a:srgbClr val="168489"/>
          </a:solidFill>
          <a:ln>
            <a:noFill/>
          </a:ln>
        </p:spPr>
        <p:txBody>
          <a:bodyPr wrap="square" lIns="91425" tIns="45700" rIns="91425" bIns="45700">
            <a:noAutofit/>
          </a:bodyPr>
          <a:lstStyle/>
          <a:p>
            <a:endParaRPr lang="en-US"/>
          </a:p>
        </p:txBody>
      </p:sp>
      <p:sp>
        <p:nvSpPr>
          <p:cNvPr id="17" name="Freeform 38">
            <a:extLst>
              <a:ext uri="{FF2B5EF4-FFF2-40B4-BE49-F238E27FC236}">
                <a16:creationId xmlns:a16="http://schemas.microsoft.com/office/drawing/2014/main" id="{53298E8C-C20D-DF61-DAAC-45F18765AABA}"/>
              </a:ext>
            </a:extLst>
          </p:cNvPr>
          <p:cNvSpPr>
            <a:spLocks/>
          </p:cNvSpPr>
          <p:nvPr/>
        </p:nvSpPr>
        <p:spPr bwMode="auto">
          <a:xfrm>
            <a:off x="7831561" y="2668908"/>
            <a:ext cx="2733453" cy="2734635"/>
          </a:xfrm>
          <a:custGeom>
            <a:avLst/>
            <a:gdLst>
              <a:gd name="connsiteX0" fmla="*/ 1341319 w 2733453"/>
              <a:gd name="connsiteY0" fmla="*/ 228 h 2734635"/>
              <a:gd name="connsiteX1" fmla="*/ 2556488 w 2733453"/>
              <a:gd name="connsiteY1" fmla="*/ 692061 h 2734635"/>
              <a:gd name="connsiteX2" fmla="*/ 2039509 w 2733453"/>
              <a:gd name="connsiteY2" fmla="*/ 2556718 h 2734635"/>
              <a:gd name="connsiteX3" fmla="*/ 176966 w 2733453"/>
              <a:gd name="connsiteY3" fmla="*/ 2039151 h 2734635"/>
              <a:gd name="connsiteX4" fmla="*/ 693945 w 2733453"/>
              <a:gd name="connsiteY4" fmla="*/ 178040 h 2734635"/>
              <a:gd name="connsiteX5" fmla="*/ 1341319 w 2733453"/>
              <a:gd name="connsiteY5" fmla="*/ 228 h 2734635"/>
              <a:gd name="connsiteX6" fmla="*/ 1348046 w 2733453"/>
              <a:gd name="connsiteY6" fmla="*/ 364420 h 2734635"/>
              <a:gd name="connsiteX7" fmla="*/ 871024 w 2733453"/>
              <a:gd name="connsiteY7" fmla="*/ 494471 h 2734635"/>
              <a:gd name="connsiteX8" fmla="*/ 495706 w 2733453"/>
              <a:gd name="connsiteY8" fmla="*/ 1862472 h 2734635"/>
              <a:gd name="connsiteX9" fmla="*/ 1862430 w 2733453"/>
              <a:gd name="connsiteY9" fmla="*/ 2241685 h 2734635"/>
              <a:gd name="connsiteX10" fmla="*/ 2237748 w 2733453"/>
              <a:gd name="connsiteY10" fmla="*/ 873683 h 2734635"/>
              <a:gd name="connsiteX11" fmla="*/ 1348046 w 2733453"/>
              <a:gd name="connsiteY11" fmla="*/ 364420 h 273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3453" h="2734635">
                <a:moveTo>
                  <a:pt x="1341319" y="228"/>
                </a:moveTo>
                <a:cubicBezTo>
                  <a:pt x="1826014" y="-8625"/>
                  <a:pt x="2300876" y="241185"/>
                  <a:pt x="2556488" y="692061"/>
                </a:cubicBezTo>
                <a:cubicBezTo>
                  <a:pt x="2928289" y="1351426"/>
                  <a:pt x="2694586" y="2184495"/>
                  <a:pt x="2039509" y="2556718"/>
                </a:cubicBezTo>
                <a:cubicBezTo>
                  <a:pt x="1384432" y="2928940"/>
                  <a:pt x="548766" y="2698517"/>
                  <a:pt x="176966" y="2039151"/>
                </a:cubicBezTo>
                <a:cubicBezTo>
                  <a:pt x="-194835" y="1383331"/>
                  <a:pt x="38868" y="550262"/>
                  <a:pt x="693945" y="178040"/>
                </a:cubicBezTo>
                <a:cubicBezTo>
                  <a:pt x="898657" y="61720"/>
                  <a:pt x="1121004" y="4253"/>
                  <a:pt x="1341319" y="228"/>
                </a:cubicBezTo>
                <a:close/>
                <a:moveTo>
                  <a:pt x="1348046" y="364420"/>
                </a:moveTo>
                <a:cubicBezTo>
                  <a:pt x="1186301" y="367176"/>
                  <a:pt x="1022612" y="409192"/>
                  <a:pt x="871024" y="494471"/>
                </a:cubicBezTo>
                <a:cubicBezTo>
                  <a:pt x="389484" y="767362"/>
                  <a:pt x="219528" y="1380482"/>
                  <a:pt x="495706" y="1862472"/>
                </a:cubicBezTo>
                <a:cubicBezTo>
                  <a:pt x="768342" y="2344462"/>
                  <a:pt x="1377349" y="2514576"/>
                  <a:pt x="1862430" y="2241685"/>
                </a:cubicBezTo>
                <a:cubicBezTo>
                  <a:pt x="2343970" y="1968793"/>
                  <a:pt x="2513925" y="1355674"/>
                  <a:pt x="2237748" y="873683"/>
                </a:cubicBezTo>
                <a:cubicBezTo>
                  <a:pt x="2050310" y="542315"/>
                  <a:pt x="1703885" y="358357"/>
                  <a:pt x="1348046" y="364420"/>
                </a:cubicBezTo>
                <a:close/>
              </a:path>
            </a:pathLst>
          </a:custGeom>
          <a:solidFill>
            <a:srgbClr val="50A3A7"/>
          </a:solidFill>
          <a:ln>
            <a:noFill/>
          </a:ln>
        </p:spPr>
        <p:txBody>
          <a:bodyPr wrap="square" lIns="91425" tIns="45700" rIns="91425" bIns="45700">
            <a:noAutofit/>
          </a:bodyPr>
          <a:lstStyle/>
          <a:p>
            <a:endParaRPr lang="en-US"/>
          </a:p>
        </p:txBody>
      </p:sp>
      <p:sp>
        <p:nvSpPr>
          <p:cNvPr id="18" name="Freeform 40">
            <a:extLst>
              <a:ext uri="{FF2B5EF4-FFF2-40B4-BE49-F238E27FC236}">
                <a16:creationId xmlns:a16="http://schemas.microsoft.com/office/drawing/2014/main" id="{6CBEC6C5-87FA-6379-7A07-6E7C725CDBF1}"/>
              </a:ext>
            </a:extLst>
          </p:cNvPr>
          <p:cNvSpPr>
            <a:spLocks/>
          </p:cNvSpPr>
          <p:nvPr/>
        </p:nvSpPr>
        <p:spPr bwMode="auto">
          <a:xfrm>
            <a:off x="8558629" y="3395183"/>
            <a:ext cx="1279314" cy="1281334"/>
          </a:xfrm>
          <a:custGeom>
            <a:avLst/>
            <a:gdLst>
              <a:gd name="connsiteX0" fmla="*/ 689798 w 1279314"/>
              <a:gd name="connsiteY0" fmla="*/ 1914 h 1281334"/>
              <a:gd name="connsiteX1" fmla="*/ 1196044 w 1279314"/>
              <a:gd name="connsiteY1" fmla="*/ 324089 h 1281334"/>
              <a:gd name="connsiteX2" fmla="*/ 955061 w 1279314"/>
              <a:gd name="connsiteY2" fmla="*/ 1198978 h 1281334"/>
              <a:gd name="connsiteX3" fmla="*/ 83271 w 1279314"/>
              <a:gd name="connsiteY3" fmla="*/ 954576 h 1281334"/>
              <a:gd name="connsiteX4" fmla="*/ 324254 w 1279314"/>
              <a:gd name="connsiteY4" fmla="*/ 83229 h 1281334"/>
              <a:gd name="connsiteX5" fmla="*/ 689798 w 1279314"/>
              <a:gd name="connsiteY5" fmla="*/ 1914 h 1281334"/>
              <a:gd name="connsiteX6" fmla="*/ 661001 w 1279314"/>
              <a:gd name="connsiteY6" fmla="*/ 363866 h 1281334"/>
              <a:gd name="connsiteX7" fmla="*/ 501329 w 1279314"/>
              <a:gd name="connsiteY7" fmla="*/ 398428 h 1281334"/>
              <a:gd name="connsiteX8" fmla="*/ 398470 w 1279314"/>
              <a:gd name="connsiteY8" fmla="*/ 777497 h 1281334"/>
              <a:gd name="connsiteX9" fmla="*/ 777986 w 1279314"/>
              <a:gd name="connsiteY9" fmla="*/ 880236 h 1281334"/>
              <a:gd name="connsiteX10" fmla="*/ 880845 w 1279314"/>
              <a:gd name="connsiteY10" fmla="*/ 504709 h 1281334"/>
              <a:gd name="connsiteX11" fmla="*/ 661001 w 1279314"/>
              <a:gd name="connsiteY11" fmla="*/ 363866 h 128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4" h="1281334">
                <a:moveTo>
                  <a:pt x="689798" y="1914"/>
                </a:moveTo>
                <a:cubicBezTo>
                  <a:pt x="894539" y="17756"/>
                  <a:pt x="1087513" y="131490"/>
                  <a:pt x="1196044" y="324089"/>
                </a:cubicBezTo>
                <a:cubicBezTo>
                  <a:pt x="1369693" y="632249"/>
                  <a:pt x="1263377" y="1021875"/>
                  <a:pt x="955061" y="1198978"/>
                </a:cubicBezTo>
                <a:cubicBezTo>
                  <a:pt x="646745" y="1372539"/>
                  <a:pt x="256921" y="1262735"/>
                  <a:pt x="83271" y="954576"/>
                </a:cubicBezTo>
                <a:cubicBezTo>
                  <a:pt x="-90378" y="646417"/>
                  <a:pt x="15938" y="256790"/>
                  <a:pt x="324254" y="83229"/>
                </a:cubicBezTo>
                <a:cubicBezTo>
                  <a:pt x="439873" y="18144"/>
                  <a:pt x="566953" y="-7592"/>
                  <a:pt x="689798" y="1914"/>
                </a:cubicBezTo>
                <a:close/>
                <a:moveTo>
                  <a:pt x="661001" y="363866"/>
                </a:moveTo>
                <a:cubicBezTo>
                  <a:pt x="607403" y="359569"/>
                  <a:pt x="551872" y="370529"/>
                  <a:pt x="501329" y="398428"/>
                </a:cubicBezTo>
                <a:cubicBezTo>
                  <a:pt x="370095" y="476367"/>
                  <a:pt x="323985" y="642874"/>
                  <a:pt x="398470" y="777497"/>
                </a:cubicBezTo>
                <a:cubicBezTo>
                  <a:pt x="472954" y="908577"/>
                  <a:pt x="643205" y="958175"/>
                  <a:pt x="777986" y="880236"/>
                </a:cubicBezTo>
                <a:cubicBezTo>
                  <a:pt x="909221" y="805839"/>
                  <a:pt x="955330" y="635789"/>
                  <a:pt x="880845" y="504709"/>
                </a:cubicBezTo>
                <a:cubicBezTo>
                  <a:pt x="834293" y="420570"/>
                  <a:pt x="750331" y="371027"/>
                  <a:pt x="661001" y="363866"/>
                </a:cubicBezTo>
                <a:close/>
              </a:path>
            </a:pathLst>
          </a:custGeom>
          <a:solidFill>
            <a:srgbClr val="8C103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25" tIns="45700" rIns="91425" bIns="45700">
            <a:noAutofit/>
          </a:bodyPr>
          <a:lstStyle/>
          <a:p>
            <a:endParaRPr lang="en-US"/>
          </a:p>
        </p:txBody>
      </p:sp>
      <p:grpSp>
        <p:nvGrpSpPr>
          <p:cNvPr id="31" name="Group 30">
            <a:extLst>
              <a:ext uri="{FF2B5EF4-FFF2-40B4-BE49-F238E27FC236}">
                <a16:creationId xmlns:a16="http://schemas.microsoft.com/office/drawing/2014/main" id="{7266A93E-72BB-D2D7-2623-9D66188FDF15}"/>
              </a:ext>
            </a:extLst>
          </p:cNvPr>
          <p:cNvGrpSpPr/>
          <p:nvPr/>
        </p:nvGrpSpPr>
        <p:grpSpPr>
          <a:xfrm rot="20909899">
            <a:off x="8919733" y="1769089"/>
            <a:ext cx="3155320" cy="2063417"/>
            <a:chOff x="6007100" y="1617663"/>
            <a:chExt cx="3578225" cy="2339975"/>
          </a:xfrm>
        </p:grpSpPr>
        <p:sp>
          <p:nvSpPr>
            <p:cNvPr id="2048" name="Google Shape;5245;p117">
              <a:extLst>
                <a:ext uri="{FF2B5EF4-FFF2-40B4-BE49-F238E27FC236}">
                  <a16:creationId xmlns:a16="http://schemas.microsoft.com/office/drawing/2014/main" id="{F1DD0A6C-A229-A5A9-7BB4-856D2AF2D06E}"/>
                </a:ext>
              </a:extLst>
            </p:cNvPr>
            <p:cNvSpPr>
              <a:spLocks/>
            </p:cNvSpPr>
            <p:nvPr/>
          </p:nvSpPr>
          <p:spPr bwMode="auto">
            <a:xfrm>
              <a:off x="6007100" y="2044700"/>
              <a:ext cx="3217863" cy="1912938"/>
            </a:xfrm>
            <a:custGeom>
              <a:avLst/>
              <a:gdLst>
                <a:gd name="T0" fmla="*/ 2147483646 w 801"/>
                <a:gd name="T1" fmla="*/ 2147483646 h 476"/>
                <a:gd name="T2" fmla="*/ 2147483646 w 801"/>
                <a:gd name="T3" fmla="*/ 2147483646 h 476"/>
                <a:gd name="T4" fmla="*/ 2147483646 w 801"/>
                <a:gd name="T5" fmla="*/ 2147483646 h 476"/>
                <a:gd name="T6" fmla="*/ 2147483646 w 801"/>
                <a:gd name="T7" fmla="*/ 2147483646 h 476"/>
                <a:gd name="T8" fmla="*/ 2147483646 w 801"/>
                <a:gd name="T9" fmla="*/ 2147483646 h 476"/>
                <a:gd name="T10" fmla="*/ 2147483646 w 801"/>
                <a:gd name="T11" fmla="*/ 2147483646 h 476"/>
                <a:gd name="T12" fmla="*/ 2147483646 w 801"/>
                <a:gd name="T13" fmla="*/ 2147483646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476" extrusionOk="0">
                  <a:moveTo>
                    <a:pt x="6" y="461"/>
                  </a:moveTo>
                  <a:cubicBezTo>
                    <a:pt x="0" y="450"/>
                    <a:pt x="3" y="436"/>
                    <a:pt x="14" y="430"/>
                  </a:cubicBezTo>
                  <a:cubicBezTo>
                    <a:pt x="763" y="6"/>
                    <a:pt x="763" y="6"/>
                    <a:pt x="763" y="6"/>
                  </a:cubicBezTo>
                  <a:cubicBezTo>
                    <a:pt x="774" y="0"/>
                    <a:pt x="788" y="4"/>
                    <a:pt x="794" y="15"/>
                  </a:cubicBezTo>
                  <a:cubicBezTo>
                    <a:pt x="801" y="26"/>
                    <a:pt x="797" y="40"/>
                    <a:pt x="786" y="46"/>
                  </a:cubicBezTo>
                  <a:cubicBezTo>
                    <a:pt x="37" y="470"/>
                    <a:pt x="37" y="470"/>
                    <a:pt x="37" y="470"/>
                  </a:cubicBezTo>
                  <a:cubicBezTo>
                    <a:pt x="26" y="476"/>
                    <a:pt x="12" y="472"/>
                    <a:pt x="6" y="461"/>
                  </a:cubicBezTo>
                  <a:close/>
                </a:path>
              </a:pathLst>
            </a:custGeom>
            <a:solidFill>
              <a:srgbClr val="9C6741"/>
            </a:solidFill>
            <a:ln w="60325" cap="flat" cmpd="sng">
              <a:solidFill>
                <a:srgbClr val="FFFFFF"/>
              </a:solidFill>
              <a:prstDash val="solid"/>
              <a:miter lim="524287"/>
              <a:headEnd type="none" w="sm" len="sm"/>
              <a:tailEnd type="none" w="sm" len="sm"/>
            </a:ln>
          </p:spPr>
          <p:txBody>
            <a:bodyPr lIns="91425" tIns="45700" rIns="91425" bIns="45700"/>
            <a:lstStyle/>
            <a:p>
              <a:endParaRPr lang="en-US"/>
            </a:p>
          </p:txBody>
        </p:sp>
        <p:sp>
          <p:nvSpPr>
            <p:cNvPr id="2049" name="Google Shape;5246;p117">
              <a:extLst>
                <a:ext uri="{FF2B5EF4-FFF2-40B4-BE49-F238E27FC236}">
                  <a16:creationId xmlns:a16="http://schemas.microsoft.com/office/drawing/2014/main" id="{90EE4DDE-1DE4-E835-203C-B6038C9B69BF}"/>
                </a:ext>
              </a:extLst>
            </p:cNvPr>
            <p:cNvSpPr>
              <a:spLocks/>
            </p:cNvSpPr>
            <p:nvPr/>
          </p:nvSpPr>
          <p:spPr bwMode="auto">
            <a:xfrm>
              <a:off x="8516938" y="2257425"/>
              <a:ext cx="1068387" cy="433388"/>
            </a:xfrm>
            <a:custGeom>
              <a:avLst/>
              <a:gdLst>
                <a:gd name="T0" fmla="*/ 0 w 673"/>
                <a:gd name="T1" fmla="*/ 2147483646 h 273"/>
                <a:gd name="T2" fmla="*/ 2147483646 w 673"/>
                <a:gd name="T3" fmla="*/ 2147483646 h 273"/>
                <a:gd name="T4" fmla="*/ 2147483646 w 673"/>
                <a:gd name="T5" fmla="*/ 2147483646 h 273"/>
                <a:gd name="T6" fmla="*/ 2147483646 w 673"/>
                <a:gd name="T7" fmla="*/ 0 h 273"/>
                <a:gd name="T8" fmla="*/ 0 w 673"/>
                <a:gd name="T9" fmla="*/ 2147483646 h 2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3" h="273" extrusionOk="0">
                  <a:moveTo>
                    <a:pt x="0" y="190"/>
                  </a:moveTo>
                  <a:lnTo>
                    <a:pt x="218" y="273"/>
                  </a:lnTo>
                  <a:lnTo>
                    <a:pt x="673" y="91"/>
                  </a:lnTo>
                  <a:lnTo>
                    <a:pt x="337" y="0"/>
                  </a:lnTo>
                  <a:lnTo>
                    <a:pt x="0" y="19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a:p>
          </p:txBody>
        </p:sp>
        <p:sp>
          <p:nvSpPr>
            <p:cNvPr id="2051" name="Google Shape;5247;p117">
              <a:extLst>
                <a:ext uri="{FF2B5EF4-FFF2-40B4-BE49-F238E27FC236}">
                  <a16:creationId xmlns:a16="http://schemas.microsoft.com/office/drawing/2014/main" id="{3EAE3309-1642-5B21-AE3F-5C3BB137D049}"/>
                </a:ext>
              </a:extLst>
            </p:cNvPr>
            <p:cNvSpPr>
              <a:spLocks/>
            </p:cNvSpPr>
            <p:nvPr/>
          </p:nvSpPr>
          <p:spPr bwMode="auto">
            <a:xfrm>
              <a:off x="8456613" y="1617663"/>
              <a:ext cx="687387" cy="836612"/>
            </a:xfrm>
            <a:custGeom>
              <a:avLst/>
              <a:gdLst>
                <a:gd name="T0" fmla="*/ 0 w 433"/>
                <a:gd name="T1" fmla="*/ 2147483646 h 527"/>
                <a:gd name="T2" fmla="*/ 2147483646 w 433"/>
                <a:gd name="T3" fmla="*/ 2147483646 h 527"/>
                <a:gd name="T4" fmla="*/ 2147483646 w 433"/>
                <a:gd name="T5" fmla="*/ 0 h 527"/>
                <a:gd name="T6" fmla="*/ 2147483646 w 433"/>
                <a:gd name="T7" fmla="*/ 2147483646 h 527"/>
                <a:gd name="T8" fmla="*/ 0 w 433"/>
                <a:gd name="T9" fmla="*/ 2147483646 h 5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3" h="527" extrusionOk="0">
                  <a:moveTo>
                    <a:pt x="0" y="527"/>
                  </a:moveTo>
                  <a:lnTo>
                    <a:pt x="41" y="297"/>
                  </a:lnTo>
                  <a:lnTo>
                    <a:pt x="433" y="0"/>
                  </a:lnTo>
                  <a:lnTo>
                    <a:pt x="337" y="337"/>
                  </a:lnTo>
                  <a:lnTo>
                    <a:pt x="0" y="527"/>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a:p>
          </p:txBody>
        </p:sp>
      </p:grpSp>
    </p:spTree>
    <p:extLst>
      <p:ext uri="{BB962C8B-B14F-4D97-AF65-F5344CB8AC3E}">
        <p14:creationId xmlns:p14="http://schemas.microsoft.com/office/powerpoint/2010/main" val="2282440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14:presetBounceEnd="50000">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0000">
                                          <p:cBhvr additive="base">
                                            <p:cTn id="12" dur="10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3" dur="100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50000">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14:bounceEnd="50000">
                                          <p:cBhvr additive="base">
                                            <p:cTn id="16" dur="10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50000">
                                      <p:stCondLst>
                                        <p:cond delay="400"/>
                                      </p:stCondLst>
                                      <p:childTnLst>
                                        <p:set>
                                          <p:cBhvr>
                                            <p:cTn id="19" dur="1" fill="hold">
                                              <p:stCondLst>
                                                <p:cond delay="0"/>
                                              </p:stCondLst>
                                            </p:cTn>
                                            <p:tgtEl>
                                              <p:spTgt spid="18"/>
                                            </p:tgtEl>
                                            <p:attrNameLst>
                                              <p:attrName>style.visibility</p:attrName>
                                            </p:attrNameLst>
                                          </p:cBhvr>
                                          <p:to>
                                            <p:strVal val="visible"/>
                                          </p:to>
                                        </p:set>
                                        <p:anim calcmode="lin" valueType="num" p14:bounceEnd="50000">
                                          <p:cBhvr additive="base">
                                            <p:cTn id="20" dur="10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21" dur="100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50000">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14:bounceEnd="50000">
                                          <p:cBhvr additive="base">
                                            <p:cTn id="24" dur="10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25"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000" fill="hold"/>
                                            <p:tgtEl>
                                              <p:spTgt spid="16"/>
                                            </p:tgtEl>
                                            <p:attrNameLst>
                                              <p:attrName>ppt_x</p:attrName>
                                            </p:attrNameLst>
                                          </p:cBhvr>
                                          <p:tavLst>
                                            <p:tav tm="0">
                                              <p:val>
                                                <p:strVal val="#ppt_x"/>
                                              </p:val>
                                            </p:tav>
                                            <p:tav tm="100000">
                                              <p:val>
                                                <p:strVal val="#ppt_x"/>
                                              </p:val>
                                            </p:tav>
                                          </p:tavLst>
                                        </p:anim>
                                        <p:anim calcmode="lin" valueType="num">
                                          <p:cBhvr additive="base">
                                            <p:cTn id="13" dur="100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ppt_x"/>
                                              </p:val>
                                            </p:tav>
                                            <p:tav tm="100000">
                                              <p:val>
                                                <p:strVal val="#ppt_x"/>
                                              </p:val>
                                            </p:tav>
                                          </p:tavLst>
                                        </p:anim>
                                        <p:anim calcmode="lin" valueType="num">
                                          <p:cBhvr additive="base">
                                            <p:cTn id="17" dur="10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1000" fill="hold"/>
                                            <p:tgtEl>
                                              <p:spTgt spid="18"/>
                                            </p:tgtEl>
                                            <p:attrNameLst>
                                              <p:attrName>ppt_x</p:attrName>
                                            </p:attrNameLst>
                                          </p:cBhvr>
                                          <p:tavLst>
                                            <p:tav tm="0">
                                              <p:val>
                                                <p:strVal val="#ppt_x"/>
                                              </p:val>
                                            </p:tav>
                                            <p:tav tm="100000">
                                              <p:val>
                                                <p:strVal val="#ppt_x"/>
                                              </p:val>
                                            </p:tav>
                                          </p:tavLst>
                                        </p:anim>
                                        <p:anim calcmode="lin" valueType="num">
                                          <p:cBhvr additive="base">
                                            <p:cTn id="21" dur="100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1000" fill="hold"/>
                                            <p:tgtEl>
                                              <p:spTgt spid="31"/>
                                            </p:tgtEl>
                                            <p:attrNameLst>
                                              <p:attrName>ppt_x</p:attrName>
                                            </p:attrNameLst>
                                          </p:cBhvr>
                                          <p:tavLst>
                                            <p:tav tm="0">
                                              <p:val>
                                                <p:strVal val="1+#ppt_w/2"/>
                                              </p:val>
                                            </p:tav>
                                            <p:tav tm="100000">
                                              <p:val>
                                                <p:strVal val="#ppt_x"/>
                                              </p:val>
                                            </p:tav>
                                          </p:tavLst>
                                        </p:anim>
                                        <p:anim calcmode="lin" valueType="num">
                                          <p:cBhvr additive="base">
                                            <p:cTn id="25"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يمكن قياس مدى تقدم الأهداف الاستراتيجية على المدى الطويل؟</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472496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وضع مؤشرات قياسية (</a:t>
            </a:r>
            <a:r>
              <a:rPr lang="en-US" sz="2800" dirty="0">
                <a:latin typeface="Adobe Arabic" panose="02040503050201020203" pitchFamily="18" charset="-78"/>
                <a:cs typeface="Adobe Arabic" panose="02040503050201020203" pitchFamily="18" charset="-78"/>
              </a:rPr>
              <a:t>Key Performance Indicators</a:t>
            </a:r>
            <a:r>
              <a:rPr lang="ar-SA" sz="2800" dirty="0">
                <a:latin typeface="Adobe Arabic" panose="02040503050201020203" pitchFamily="18" charset="-78"/>
                <a:cs typeface="Adobe Arabic" panose="02040503050201020203" pitchFamily="18" charset="-78"/>
              </a:rPr>
              <a:t>) تتعلق بكل هدف على حدة. ومتابعتها بشكل دوري طويل</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677978" y="3614013"/>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تحديد أهداف فرعية قصيرة الأجل تخدم الهدف الاستراتيجي طويل الأجل. وقياس مدى تحقق هذه الأهداف الفرعية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77978" y="4961262"/>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إجراء استبيانات دورية للعملاء لقياس مستوى الرضا والولاء. ومدى مساهمة ذلك في تحقيق الأهداف</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0030032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16952" y="2458817"/>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إجراء تقييم ذاتي سنوي للخطة الاستراتيجية. ومراجعتها وإعادة صياغة الأهداف عند اللزوم</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56792" y="4108085"/>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الاعتماد على بيانات مالية وتشغيلية من حسابات الأرباح والخسائر، وحصص السوق، والإنتاجية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2490507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16952" y="2962573"/>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مقارنة الأداء مع الشركات المنافسة والتوقعات الصناعية طويلة المدى</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56792" y="3942519"/>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استخدام تقنيات تحليل الأداء الاستراتيجي</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4330657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6048" y="689347"/>
            <a:ext cx="11839904" cy="954513"/>
            <a:chOff x="176048" y="533435"/>
            <a:chExt cx="118399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6048" y="533435"/>
              <a:ext cx="1183990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مفهوم التخطيط التنفيذي وترجمة الأهداف الاستراتيجية إلى خطط عمل قابلة للتنفيذ</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2083444" y="1904698"/>
            <a:ext cx="9039978" cy="1708160"/>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التخطيط التنفيذي هو عملية تحويل الأهداف الاستراتيجية التي تم وضعها في إطار التخطيط الاستراتيجي إلى خطط عمل محددة وقابلة للتنفيذ على المستوى اليومي أو القصير الأجل. ويهدف التخطيط التنفيذي إلى تنظيم الأنشطة والمهام التي يجب القيام بها لتحقيق الأهداف الاستراتيجية بطريقة فعّالة ومنظمة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3775937" y="4067087"/>
            <a:ext cx="7347485" cy="1708160"/>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يُركّز التخطيط التنفيذي على التفاصيل اليومية للعمل ويُقسّم الأهداف الكبيرة إلى مهام أصغر وأكثر وضوحاً، مما يساعد الفرق والأفراد على فهم أدوارهم ومسؤولياتهم وكيفية مساهمتهم في تحقيق الأهداف العامة للمؤسسة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a:extLst>
              <a:ext uri="{FF2B5EF4-FFF2-40B4-BE49-F238E27FC236}">
                <a16:creationId xmlns:a16="http://schemas.microsoft.com/office/drawing/2014/main" id="{B1677EC5-D3F0-B134-D85A-8D510A3A9D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543" y="2777925"/>
            <a:ext cx="3777048" cy="3777048"/>
          </a:xfrm>
          <a:prstGeom prst="rect">
            <a:avLst/>
          </a:prstGeom>
        </p:spPr>
      </p:pic>
    </p:spTree>
    <p:extLst>
      <p:ext uri="{BB962C8B-B14F-4D97-AF65-F5344CB8AC3E}">
        <p14:creationId xmlns:p14="http://schemas.microsoft.com/office/powerpoint/2010/main" val="3059619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6048" y="689347"/>
            <a:ext cx="11839904" cy="954513"/>
            <a:chOff x="176048" y="533435"/>
            <a:chExt cx="118399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6048" y="533435"/>
              <a:ext cx="1183990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الفرق بين التخطيط الاستراتيجي والتخطيط التنفيذي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2775281" y="2598381"/>
            <a:ext cx="8425285" cy="1154162"/>
          </a:xfrm>
          <a:prstGeom prst="rect">
            <a:avLst/>
          </a:prstGeom>
          <a:noFill/>
        </p:spPr>
        <p:txBody>
          <a:bodyPr wrap="square">
            <a:spAutoFit/>
          </a:bodyPr>
          <a:lstStyle/>
          <a:p>
            <a:pPr marL="342900" indent="-432000" algn="r" rtl="1">
              <a:lnSpc>
                <a:spcPct val="150000"/>
              </a:lnSpc>
              <a:spcAft>
                <a:spcPts val="800"/>
              </a:spcAft>
              <a:buSzPct val="170000"/>
              <a:buBlip>
                <a:blip r:embed="rId2"/>
              </a:buBlip>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التخطيط الاستراتيجي: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يركز على الأهداف طويلة المدى والرؤية العامة للمؤسسة أو الفرد، ويحدد الاتجاهات الكبرى والاستراتيجيات لتحقيق هذه الأهداف</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4653023" y="4020189"/>
            <a:ext cx="6614168" cy="1708160"/>
          </a:xfrm>
          <a:prstGeom prst="rect">
            <a:avLst/>
          </a:prstGeom>
          <a:noFill/>
        </p:spPr>
        <p:txBody>
          <a:bodyPr wrap="square">
            <a:spAutoFit/>
          </a:bodyPr>
          <a:lstStyle/>
          <a:p>
            <a:pPr marL="342900" indent="-432000" algn="r" rtl="1">
              <a:lnSpc>
                <a:spcPct val="150000"/>
              </a:lnSpc>
              <a:spcAft>
                <a:spcPts val="800"/>
              </a:spcAft>
              <a:buSzPct val="170000"/>
              <a:buBlip>
                <a:blip r:embed="rId2"/>
              </a:buBlip>
            </a:pPr>
            <a:r>
              <a:rPr lang="ar-SA" sz="2400" dirty="0">
                <a:solidFill>
                  <a:srgbClr val="168489"/>
                </a:solidFill>
                <a:latin typeface="Calibri" panose="020F0502020204030204" pitchFamily="34" charset="0"/>
                <a:ea typeface="Calibri" panose="020F0502020204030204" pitchFamily="34" charset="0"/>
                <a:cs typeface="Adobe Arabic" panose="02040503050201020203" pitchFamily="18" charset="-78"/>
              </a:rPr>
              <a:t>التخطيط التنفيذي: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يركز على الأهداف قصيرة ومتوسطة المدى، ويترجم هذه الأهداف الاستراتيجية إلى خطط عمل تفصيلية تُنفذ على المستوى اليومي أو الأسبوعي أو الشهري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a:extLst>
              <a:ext uri="{FF2B5EF4-FFF2-40B4-BE49-F238E27FC236}">
                <a16:creationId xmlns:a16="http://schemas.microsoft.com/office/drawing/2014/main" id="{3ECC064B-24FD-F92D-439E-DE9089561B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836" y="3657601"/>
            <a:ext cx="3941005" cy="2391322"/>
          </a:xfrm>
          <a:prstGeom prst="rect">
            <a:avLst/>
          </a:prstGeom>
        </p:spPr>
      </p:pic>
    </p:spTree>
    <p:extLst>
      <p:ext uri="{BB962C8B-B14F-4D97-AF65-F5344CB8AC3E}">
        <p14:creationId xmlns:p14="http://schemas.microsoft.com/office/powerpoint/2010/main" val="2189226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6048" y="689347"/>
            <a:ext cx="11839904" cy="954513"/>
            <a:chOff x="176048" y="533435"/>
            <a:chExt cx="118399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6048" y="533435"/>
              <a:ext cx="1183990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ترجمة الأهداف الاستراتيجية إلى خطط عمل قابلة للتنفيذ</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7" name="Group 36">
            <a:extLst>
              <a:ext uri="{FF2B5EF4-FFF2-40B4-BE49-F238E27FC236}">
                <a16:creationId xmlns:a16="http://schemas.microsoft.com/office/drawing/2014/main" id="{23331A9D-129A-8014-6B90-FAFFAB4C4029}"/>
              </a:ext>
            </a:extLst>
          </p:cNvPr>
          <p:cNvGrpSpPr/>
          <p:nvPr/>
        </p:nvGrpSpPr>
        <p:grpSpPr>
          <a:xfrm>
            <a:off x="6348713" y="2049652"/>
            <a:ext cx="3662497" cy="1116485"/>
            <a:chOff x="7267308" y="476210"/>
            <a:chExt cx="3662346" cy="1116439"/>
          </a:xfrm>
        </p:grpSpPr>
        <p:grpSp>
          <p:nvGrpSpPr>
            <p:cNvPr id="38" name="Group 37">
              <a:extLst>
                <a:ext uri="{FF2B5EF4-FFF2-40B4-BE49-F238E27FC236}">
                  <a16:creationId xmlns:a16="http://schemas.microsoft.com/office/drawing/2014/main" id="{CA4F688A-DA69-6EAE-3F5D-60023CD2156E}"/>
                </a:ext>
              </a:extLst>
            </p:cNvPr>
            <p:cNvGrpSpPr/>
            <p:nvPr/>
          </p:nvGrpSpPr>
          <p:grpSpPr>
            <a:xfrm>
              <a:off x="7267308" y="476210"/>
              <a:ext cx="3662346" cy="1116439"/>
              <a:chOff x="5989317" y="1143184"/>
              <a:chExt cx="4821176" cy="1157364"/>
            </a:xfrm>
          </p:grpSpPr>
          <p:grpSp>
            <p:nvGrpSpPr>
              <p:cNvPr id="40" name="Group 39">
                <a:extLst>
                  <a:ext uri="{FF2B5EF4-FFF2-40B4-BE49-F238E27FC236}">
                    <a16:creationId xmlns:a16="http://schemas.microsoft.com/office/drawing/2014/main" id="{46E45B42-7F3C-366C-213B-3C75ED45837E}"/>
                  </a:ext>
                </a:extLst>
              </p:cNvPr>
              <p:cNvGrpSpPr/>
              <p:nvPr/>
            </p:nvGrpSpPr>
            <p:grpSpPr>
              <a:xfrm flipH="1">
                <a:off x="5989317" y="1143184"/>
                <a:ext cx="4821176" cy="1157364"/>
                <a:chOff x="5989317" y="1143184"/>
                <a:chExt cx="4821176" cy="1157364"/>
              </a:xfrm>
            </p:grpSpPr>
            <p:sp>
              <p:nvSpPr>
                <p:cNvPr id="42" name="Freeform: Shape 41">
                  <a:extLst>
                    <a:ext uri="{FF2B5EF4-FFF2-40B4-BE49-F238E27FC236}">
                      <a16:creationId xmlns:a16="http://schemas.microsoft.com/office/drawing/2014/main" id="{D1B3C44E-5D16-8787-C8BB-CDFB3459C3B9}"/>
                    </a:ext>
                  </a:extLst>
                </p:cNvPr>
                <p:cNvSpPr/>
                <p:nvPr/>
              </p:nvSpPr>
              <p:spPr>
                <a:xfrm>
                  <a:off x="6431258" y="1143184"/>
                  <a:ext cx="4379235" cy="1157364"/>
                </a:xfrm>
                <a:custGeom>
                  <a:avLst/>
                  <a:gdLst>
                    <a:gd name="connsiteX0" fmla="*/ 4379236 w 4379235"/>
                    <a:gd name="connsiteY0" fmla="*/ 0 h 1157364"/>
                    <a:gd name="connsiteX1" fmla="*/ 4377826 w 4379235"/>
                    <a:gd name="connsiteY1" fmla="*/ 1157364 h 1157364"/>
                    <a:gd name="connsiteX2" fmla="*/ 3876325 w 4379235"/>
                    <a:gd name="connsiteY2" fmla="*/ 1157364 h 1157364"/>
                    <a:gd name="connsiteX3" fmla="*/ 0 w 4379235"/>
                    <a:gd name="connsiteY3" fmla="*/ 1157364 h 1157364"/>
                    <a:gd name="connsiteX4" fmla="*/ 0 w 4379235"/>
                    <a:gd name="connsiteY4" fmla="*/ 0 h 1157364"/>
                    <a:gd name="connsiteX5" fmla="*/ 4379236 w 4379235"/>
                    <a:gd name="connsiteY5" fmla="*/ 0 h 1157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235" h="1157364">
                      <a:moveTo>
                        <a:pt x="4379236" y="0"/>
                      </a:moveTo>
                      <a:lnTo>
                        <a:pt x="4377826" y="1157364"/>
                      </a:lnTo>
                      <a:lnTo>
                        <a:pt x="3876325" y="1157364"/>
                      </a:lnTo>
                      <a:lnTo>
                        <a:pt x="0" y="1157364"/>
                      </a:lnTo>
                      <a:lnTo>
                        <a:pt x="0" y="0"/>
                      </a:lnTo>
                      <a:lnTo>
                        <a:pt x="4379236" y="0"/>
                      </a:lnTo>
                      <a:close/>
                    </a:path>
                  </a:pathLst>
                </a:custGeom>
                <a:solidFill>
                  <a:srgbClr val="91CCCB"/>
                </a:solidFill>
                <a:ln w="35180" cap="flat">
                  <a:noFill/>
                  <a:prstDash val="solid"/>
                  <a:miter/>
                </a:ln>
              </p:spPr>
              <p:txBody>
                <a:bodyPr rtlCol="0" anchor="ctr"/>
                <a:lstStyle/>
                <a:p>
                  <a:endParaRPr lang="en-US" dirty="0"/>
                </a:p>
              </p:txBody>
            </p:sp>
            <p:sp>
              <p:nvSpPr>
                <p:cNvPr id="43" name="Freeform: Shape 42">
                  <a:extLst>
                    <a:ext uri="{FF2B5EF4-FFF2-40B4-BE49-F238E27FC236}">
                      <a16:creationId xmlns:a16="http://schemas.microsoft.com/office/drawing/2014/main" id="{EA5F99F0-18C2-67C3-DE85-794D8D0B138F}"/>
                    </a:ext>
                  </a:extLst>
                </p:cNvPr>
                <p:cNvSpPr/>
                <p:nvPr/>
              </p:nvSpPr>
              <p:spPr>
                <a:xfrm>
                  <a:off x="5989317" y="1290322"/>
                  <a:ext cx="896217" cy="895864"/>
                </a:xfrm>
                <a:custGeom>
                  <a:avLst/>
                  <a:gdLst>
                    <a:gd name="connsiteX0" fmla="*/ 896217 w 896217"/>
                    <a:gd name="connsiteY0" fmla="*/ 895865 h 895864"/>
                    <a:gd name="connsiteX1" fmla="*/ 447932 w 896217"/>
                    <a:gd name="connsiteY1" fmla="*/ 895865 h 895864"/>
                    <a:gd name="connsiteX2" fmla="*/ 0 w 896217"/>
                    <a:gd name="connsiteY2" fmla="*/ 447932 h 895864"/>
                    <a:gd name="connsiteX3" fmla="*/ 0 w 896217"/>
                    <a:gd name="connsiteY3" fmla="*/ 0 h 895864"/>
                    <a:gd name="connsiteX4" fmla="*/ 447932 w 896217"/>
                    <a:gd name="connsiteY4" fmla="*/ 0 h 895864"/>
                    <a:gd name="connsiteX5" fmla="*/ 895865 w 896217"/>
                    <a:gd name="connsiteY5" fmla="*/ 447932 h 895864"/>
                    <a:gd name="connsiteX6" fmla="*/ 895865 w 896217"/>
                    <a:gd name="connsiteY6" fmla="*/ 895865 h 8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6217" h="895864">
                      <a:moveTo>
                        <a:pt x="896217" y="895865"/>
                      </a:moveTo>
                      <a:lnTo>
                        <a:pt x="447932" y="895865"/>
                      </a:lnTo>
                      <a:cubicBezTo>
                        <a:pt x="200530" y="895865"/>
                        <a:pt x="0" y="695335"/>
                        <a:pt x="0" y="447932"/>
                      </a:cubicBezTo>
                      <a:lnTo>
                        <a:pt x="0" y="0"/>
                      </a:lnTo>
                      <a:lnTo>
                        <a:pt x="447932" y="0"/>
                      </a:lnTo>
                      <a:cubicBezTo>
                        <a:pt x="695335" y="0"/>
                        <a:pt x="895865" y="200530"/>
                        <a:pt x="895865" y="447932"/>
                      </a:cubicBezTo>
                      <a:lnTo>
                        <a:pt x="895865" y="895865"/>
                      </a:lnTo>
                      <a:close/>
                    </a:path>
                  </a:pathLst>
                </a:custGeom>
                <a:solidFill>
                  <a:srgbClr val="168489"/>
                </a:solidFill>
                <a:ln w="35180" cap="flat">
                  <a:noFill/>
                  <a:prstDash val="solid"/>
                  <a:miter/>
                </a:ln>
              </p:spPr>
              <p:txBody>
                <a:bodyPr rtlCol="0" anchor="ctr"/>
                <a:lstStyle/>
                <a:p>
                  <a:endParaRPr lang="en-US" dirty="0"/>
                </a:p>
              </p:txBody>
            </p:sp>
          </p:grpSp>
          <p:sp>
            <p:nvSpPr>
              <p:cNvPr id="41" name="TextBox 40">
                <a:extLst>
                  <a:ext uri="{FF2B5EF4-FFF2-40B4-BE49-F238E27FC236}">
                    <a16:creationId xmlns:a16="http://schemas.microsoft.com/office/drawing/2014/main" id="{F95639A7-7B83-C0D3-7835-AB031345BF3F}"/>
                  </a:ext>
                </a:extLst>
              </p:cNvPr>
              <p:cNvSpPr txBox="1"/>
              <p:nvPr/>
            </p:nvSpPr>
            <p:spPr>
              <a:xfrm>
                <a:off x="10072237" y="1476644"/>
                <a:ext cx="738255" cy="414760"/>
              </a:xfrm>
              <a:prstGeom prst="rect">
                <a:avLst/>
              </a:prstGeom>
              <a:noFill/>
            </p:spPr>
            <p:txBody>
              <a:bodyPr wrap="square" rtlCol="0">
                <a:spAutoFit/>
              </a:bodyPr>
              <a:lstStyle/>
              <a:p>
                <a:r>
                  <a:rPr lang="en-US" sz="2000" dirty="0">
                    <a:solidFill>
                      <a:schemeClr val="bg1"/>
                    </a:solidFill>
                  </a:rPr>
                  <a:t>01</a:t>
                </a:r>
              </a:p>
            </p:txBody>
          </p:sp>
        </p:grpSp>
        <p:sp>
          <p:nvSpPr>
            <p:cNvPr id="39" name="TextBox 38">
              <a:extLst>
                <a:ext uri="{FF2B5EF4-FFF2-40B4-BE49-F238E27FC236}">
                  <a16:creationId xmlns:a16="http://schemas.microsoft.com/office/drawing/2014/main" id="{207DED22-4AF9-E510-B045-CD21EFE96B02}"/>
                </a:ext>
              </a:extLst>
            </p:cNvPr>
            <p:cNvSpPr txBox="1"/>
            <p:nvPr/>
          </p:nvSpPr>
          <p:spPr>
            <a:xfrm>
              <a:off x="7472807" y="657805"/>
              <a:ext cx="2680321" cy="674052"/>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تفصيل الأهداف الاستراتيجية إلى أهداف فرعية وأهداف قصيرة المدى</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199773EC-5DD4-BCCC-6000-A6145A70F40B}"/>
              </a:ext>
            </a:extLst>
          </p:cNvPr>
          <p:cNvGrpSpPr/>
          <p:nvPr/>
        </p:nvGrpSpPr>
        <p:grpSpPr>
          <a:xfrm>
            <a:off x="6348713" y="3500471"/>
            <a:ext cx="3662497" cy="1116485"/>
            <a:chOff x="7267308" y="2946336"/>
            <a:chExt cx="3662346" cy="1116439"/>
          </a:xfrm>
        </p:grpSpPr>
        <p:grpSp>
          <p:nvGrpSpPr>
            <p:cNvPr id="45" name="Group 44">
              <a:extLst>
                <a:ext uri="{FF2B5EF4-FFF2-40B4-BE49-F238E27FC236}">
                  <a16:creationId xmlns:a16="http://schemas.microsoft.com/office/drawing/2014/main" id="{D2E1C5A9-2732-DDD4-04C1-4366751AEB09}"/>
                </a:ext>
              </a:extLst>
            </p:cNvPr>
            <p:cNvGrpSpPr/>
            <p:nvPr/>
          </p:nvGrpSpPr>
          <p:grpSpPr>
            <a:xfrm>
              <a:off x="7267308" y="2946336"/>
              <a:ext cx="3662346" cy="1116439"/>
              <a:chOff x="5989317" y="1143184"/>
              <a:chExt cx="4821176" cy="1157364"/>
            </a:xfrm>
          </p:grpSpPr>
          <p:grpSp>
            <p:nvGrpSpPr>
              <p:cNvPr id="47" name="Group 46">
                <a:extLst>
                  <a:ext uri="{FF2B5EF4-FFF2-40B4-BE49-F238E27FC236}">
                    <a16:creationId xmlns:a16="http://schemas.microsoft.com/office/drawing/2014/main" id="{5391B9C1-3E39-DF69-426C-EE984C64555E}"/>
                  </a:ext>
                </a:extLst>
              </p:cNvPr>
              <p:cNvGrpSpPr/>
              <p:nvPr/>
            </p:nvGrpSpPr>
            <p:grpSpPr>
              <a:xfrm flipH="1">
                <a:off x="5989317" y="1143184"/>
                <a:ext cx="4821176" cy="1157364"/>
                <a:chOff x="5989317" y="1143184"/>
                <a:chExt cx="4821176" cy="1157364"/>
              </a:xfrm>
            </p:grpSpPr>
            <p:sp>
              <p:nvSpPr>
                <p:cNvPr id="49" name="Freeform: Shape 48">
                  <a:extLst>
                    <a:ext uri="{FF2B5EF4-FFF2-40B4-BE49-F238E27FC236}">
                      <a16:creationId xmlns:a16="http://schemas.microsoft.com/office/drawing/2014/main" id="{B971B65A-687C-0A34-2A51-BD5E3205923D}"/>
                    </a:ext>
                  </a:extLst>
                </p:cNvPr>
                <p:cNvSpPr/>
                <p:nvPr/>
              </p:nvSpPr>
              <p:spPr>
                <a:xfrm>
                  <a:off x="6431258" y="1143184"/>
                  <a:ext cx="4379235" cy="1157364"/>
                </a:xfrm>
                <a:custGeom>
                  <a:avLst/>
                  <a:gdLst>
                    <a:gd name="connsiteX0" fmla="*/ 4379236 w 4379235"/>
                    <a:gd name="connsiteY0" fmla="*/ 0 h 1157364"/>
                    <a:gd name="connsiteX1" fmla="*/ 4377826 w 4379235"/>
                    <a:gd name="connsiteY1" fmla="*/ 1157364 h 1157364"/>
                    <a:gd name="connsiteX2" fmla="*/ 3876325 w 4379235"/>
                    <a:gd name="connsiteY2" fmla="*/ 1157364 h 1157364"/>
                    <a:gd name="connsiteX3" fmla="*/ 0 w 4379235"/>
                    <a:gd name="connsiteY3" fmla="*/ 1157364 h 1157364"/>
                    <a:gd name="connsiteX4" fmla="*/ 0 w 4379235"/>
                    <a:gd name="connsiteY4" fmla="*/ 0 h 1157364"/>
                    <a:gd name="connsiteX5" fmla="*/ 4379236 w 4379235"/>
                    <a:gd name="connsiteY5" fmla="*/ 0 h 1157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235" h="1157364">
                      <a:moveTo>
                        <a:pt x="4379236" y="0"/>
                      </a:moveTo>
                      <a:lnTo>
                        <a:pt x="4377826" y="1157364"/>
                      </a:lnTo>
                      <a:lnTo>
                        <a:pt x="3876325" y="1157364"/>
                      </a:lnTo>
                      <a:lnTo>
                        <a:pt x="0" y="1157364"/>
                      </a:lnTo>
                      <a:lnTo>
                        <a:pt x="0" y="0"/>
                      </a:lnTo>
                      <a:lnTo>
                        <a:pt x="4379236" y="0"/>
                      </a:lnTo>
                      <a:close/>
                    </a:path>
                  </a:pathLst>
                </a:custGeom>
                <a:solidFill>
                  <a:srgbClr val="FFCC66"/>
                </a:solidFill>
                <a:ln w="35180" cap="flat">
                  <a:noFill/>
                  <a:prstDash val="solid"/>
                  <a:miter/>
                </a:ln>
              </p:spPr>
              <p:txBody>
                <a:bodyPr rtlCol="0" anchor="ctr"/>
                <a:lstStyle/>
                <a:p>
                  <a:endParaRPr lang="en-US" dirty="0"/>
                </a:p>
              </p:txBody>
            </p:sp>
            <p:sp>
              <p:nvSpPr>
                <p:cNvPr id="50" name="Freeform: Shape 49">
                  <a:extLst>
                    <a:ext uri="{FF2B5EF4-FFF2-40B4-BE49-F238E27FC236}">
                      <a16:creationId xmlns:a16="http://schemas.microsoft.com/office/drawing/2014/main" id="{DE90231F-8460-FBF9-84D0-493F3C7BC192}"/>
                    </a:ext>
                  </a:extLst>
                </p:cNvPr>
                <p:cNvSpPr/>
                <p:nvPr/>
              </p:nvSpPr>
              <p:spPr>
                <a:xfrm>
                  <a:off x="5989317" y="1290322"/>
                  <a:ext cx="896217" cy="895864"/>
                </a:xfrm>
                <a:custGeom>
                  <a:avLst/>
                  <a:gdLst>
                    <a:gd name="connsiteX0" fmla="*/ 896217 w 896217"/>
                    <a:gd name="connsiteY0" fmla="*/ 895865 h 895864"/>
                    <a:gd name="connsiteX1" fmla="*/ 447932 w 896217"/>
                    <a:gd name="connsiteY1" fmla="*/ 895865 h 895864"/>
                    <a:gd name="connsiteX2" fmla="*/ 0 w 896217"/>
                    <a:gd name="connsiteY2" fmla="*/ 447932 h 895864"/>
                    <a:gd name="connsiteX3" fmla="*/ 0 w 896217"/>
                    <a:gd name="connsiteY3" fmla="*/ 0 h 895864"/>
                    <a:gd name="connsiteX4" fmla="*/ 447932 w 896217"/>
                    <a:gd name="connsiteY4" fmla="*/ 0 h 895864"/>
                    <a:gd name="connsiteX5" fmla="*/ 895865 w 896217"/>
                    <a:gd name="connsiteY5" fmla="*/ 447932 h 895864"/>
                    <a:gd name="connsiteX6" fmla="*/ 895865 w 896217"/>
                    <a:gd name="connsiteY6" fmla="*/ 895865 h 8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6217" h="895864">
                      <a:moveTo>
                        <a:pt x="896217" y="895865"/>
                      </a:moveTo>
                      <a:lnTo>
                        <a:pt x="447932" y="895865"/>
                      </a:lnTo>
                      <a:cubicBezTo>
                        <a:pt x="200530" y="895865"/>
                        <a:pt x="0" y="695335"/>
                        <a:pt x="0" y="447932"/>
                      </a:cubicBezTo>
                      <a:lnTo>
                        <a:pt x="0" y="0"/>
                      </a:lnTo>
                      <a:lnTo>
                        <a:pt x="447932" y="0"/>
                      </a:lnTo>
                      <a:cubicBezTo>
                        <a:pt x="695335" y="0"/>
                        <a:pt x="895865" y="200530"/>
                        <a:pt x="895865" y="447932"/>
                      </a:cubicBezTo>
                      <a:lnTo>
                        <a:pt x="895865" y="895865"/>
                      </a:lnTo>
                      <a:close/>
                    </a:path>
                  </a:pathLst>
                </a:custGeom>
                <a:solidFill>
                  <a:srgbClr val="FFBA2F"/>
                </a:solidFill>
                <a:ln w="35180" cap="flat">
                  <a:noFill/>
                  <a:prstDash val="solid"/>
                  <a:miter/>
                </a:ln>
              </p:spPr>
              <p:txBody>
                <a:bodyPr rtlCol="0" anchor="ctr"/>
                <a:lstStyle/>
                <a:p>
                  <a:endParaRPr lang="en-US" dirty="0"/>
                </a:p>
              </p:txBody>
            </p:sp>
          </p:grpSp>
          <p:sp>
            <p:nvSpPr>
              <p:cNvPr id="48" name="TextBox 47">
                <a:extLst>
                  <a:ext uri="{FF2B5EF4-FFF2-40B4-BE49-F238E27FC236}">
                    <a16:creationId xmlns:a16="http://schemas.microsoft.com/office/drawing/2014/main" id="{28CF67EE-B336-FB32-B9FD-682F543A8A4C}"/>
                  </a:ext>
                </a:extLst>
              </p:cNvPr>
              <p:cNvSpPr txBox="1"/>
              <p:nvPr/>
            </p:nvSpPr>
            <p:spPr>
              <a:xfrm>
                <a:off x="10072238" y="1476644"/>
                <a:ext cx="738253" cy="414760"/>
              </a:xfrm>
              <a:prstGeom prst="rect">
                <a:avLst/>
              </a:prstGeom>
              <a:noFill/>
            </p:spPr>
            <p:txBody>
              <a:bodyPr wrap="square" rtlCol="0">
                <a:spAutoFit/>
              </a:bodyPr>
              <a:lstStyle/>
              <a:p>
                <a:r>
                  <a:rPr lang="en-US" sz="2000" dirty="0">
                    <a:solidFill>
                      <a:schemeClr val="bg1"/>
                    </a:solidFill>
                  </a:rPr>
                  <a:t>02</a:t>
                </a:r>
              </a:p>
            </p:txBody>
          </p:sp>
        </p:grpSp>
        <p:sp>
          <p:nvSpPr>
            <p:cNvPr id="46" name="TextBox 45">
              <a:extLst>
                <a:ext uri="{FF2B5EF4-FFF2-40B4-BE49-F238E27FC236}">
                  <a16:creationId xmlns:a16="http://schemas.microsoft.com/office/drawing/2014/main" id="{D7FDF518-EF17-F474-FB30-6D8F4379631C}"/>
                </a:ext>
              </a:extLst>
            </p:cNvPr>
            <p:cNvSpPr txBox="1"/>
            <p:nvPr/>
          </p:nvSpPr>
          <p:spPr>
            <a:xfrm>
              <a:off x="7591779" y="3301362"/>
              <a:ext cx="2374469" cy="375435"/>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الأنشطة والمهام المطلوبة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1" name="Group 50">
            <a:extLst>
              <a:ext uri="{FF2B5EF4-FFF2-40B4-BE49-F238E27FC236}">
                <a16:creationId xmlns:a16="http://schemas.microsoft.com/office/drawing/2014/main" id="{DE41C4D7-36B7-410E-0CB8-AB35F10EDA0A}"/>
              </a:ext>
            </a:extLst>
          </p:cNvPr>
          <p:cNvGrpSpPr/>
          <p:nvPr/>
        </p:nvGrpSpPr>
        <p:grpSpPr>
          <a:xfrm>
            <a:off x="2300788" y="3500471"/>
            <a:ext cx="3712194" cy="1116485"/>
            <a:chOff x="7267307" y="476210"/>
            <a:chExt cx="3712041" cy="1116439"/>
          </a:xfrm>
        </p:grpSpPr>
        <p:grpSp>
          <p:nvGrpSpPr>
            <p:cNvPr id="52" name="Group 51">
              <a:extLst>
                <a:ext uri="{FF2B5EF4-FFF2-40B4-BE49-F238E27FC236}">
                  <a16:creationId xmlns:a16="http://schemas.microsoft.com/office/drawing/2014/main" id="{1A9FF289-1D5C-5D8D-6508-2E02CAF9E470}"/>
                </a:ext>
              </a:extLst>
            </p:cNvPr>
            <p:cNvGrpSpPr/>
            <p:nvPr/>
          </p:nvGrpSpPr>
          <p:grpSpPr>
            <a:xfrm>
              <a:off x="7267307" y="476210"/>
              <a:ext cx="3712041" cy="1116439"/>
              <a:chOff x="5989317" y="1143184"/>
              <a:chExt cx="4886596" cy="1157364"/>
            </a:xfrm>
          </p:grpSpPr>
          <p:grpSp>
            <p:nvGrpSpPr>
              <p:cNvPr id="54" name="Group 53">
                <a:extLst>
                  <a:ext uri="{FF2B5EF4-FFF2-40B4-BE49-F238E27FC236}">
                    <a16:creationId xmlns:a16="http://schemas.microsoft.com/office/drawing/2014/main" id="{418141A4-E1D8-DFE5-A76F-5D0502EE67BB}"/>
                  </a:ext>
                </a:extLst>
              </p:cNvPr>
              <p:cNvGrpSpPr/>
              <p:nvPr/>
            </p:nvGrpSpPr>
            <p:grpSpPr>
              <a:xfrm flipH="1">
                <a:off x="5989317" y="1143184"/>
                <a:ext cx="4821176" cy="1157364"/>
                <a:chOff x="5989317" y="1143184"/>
                <a:chExt cx="4821176" cy="1157364"/>
              </a:xfrm>
            </p:grpSpPr>
            <p:sp>
              <p:nvSpPr>
                <p:cNvPr id="56" name="Freeform: Shape 55">
                  <a:extLst>
                    <a:ext uri="{FF2B5EF4-FFF2-40B4-BE49-F238E27FC236}">
                      <a16:creationId xmlns:a16="http://schemas.microsoft.com/office/drawing/2014/main" id="{805CB681-E6DC-1E28-F0B8-718482838648}"/>
                    </a:ext>
                  </a:extLst>
                </p:cNvPr>
                <p:cNvSpPr/>
                <p:nvPr/>
              </p:nvSpPr>
              <p:spPr>
                <a:xfrm>
                  <a:off x="6431258" y="1143184"/>
                  <a:ext cx="4379235" cy="1157364"/>
                </a:xfrm>
                <a:custGeom>
                  <a:avLst/>
                  <a:gdLst>
                    <a:gd name="connsiteX0" fmla="*/ 4379236 w 4379235"/>
                    <a:gd name="connsiteY0" fmla="*/ 0 h 1157364"/>
                    <a:gd name="connsiteX1" fmla="*/ 4377826 w 4379235"/>
                    <a:gd name="connsiteY1" fmla="*/ 1157364 h 1157364"/>
                    <a:gd name="connsiteX2" fmla="*/ 3876325 w 4379235"/>
                    <a:gd name="connsiteY2" fmla="*/ 1157364 h 1157364"/>
                    <a:gd name="connsiteX3" fmla="*/ 0 w 4379235"/>
                    <a:gd name="connsiteY3" fmla="*/ 1157364 h 1157364"/>
                    <a:gd name="connsiteX4" fmla="*/ 0 w 4379235"/>
                    <a:gd name="connsiteY4" fmla="*/ 0 h 1157364"/>
                    <a:gd name="connsiteX5" fmla="*/ 4379236 w 4379235"/>
                    <a:gd name="connsiteY5" fmla="*/ 0 h 1157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235" h="1157364">
                      <a:moveTo>
                        <a:pt x="4379236" y="0"/>
                      </a:moveTo>
                      <a:lnTo>
                        <a:pt x="4377826" y="1157364"/>
                      </a:lnTo>
                      <a:lnTo>
                        <a:pt x="3876325" y="1157364"/>
                      </a:lnTo>
                      <a:lnTo>
                        <a:pt x="0" y="1157364"/>
                      </a:lnTo>
                      <a:lnTo>
                        <a:pt x="0" y="0"/>
                      </a:lnTo>
                      <a:lnTo>
                        <a:pt x="4379236" y="0"/>
                      </a:lnTo>
                      <a:close/>
                    </a:path>
                  </a:pathLst>
                </a:custGeom>
                <a:solidFill>
                  <a:srgbClr val="91CCCB"/>
                </a:solidFill>
                <a:ln w="35180" cap="flat">
                  <a:noFill/>
                  <a:prstDash val="solid"/>
                  <a:miter/>
                </a:ln>
              </p:spPr>
              <p:txBody>
                <a:bodyPr rtlCol="0" anchor="ctr"/>
                <a:lstStyle/>
                <a:p>
                  <a:endParaRPr lang="en-US" dirty="0"/>
                </a:p>
              </p:txBody>
            </p:sp>
            <p:sp>
              <p:nvSpPr>
                <p:cNvPr id="57" name="Freeform: Shape 56">
                  <a:extLst>
                    <a:ext uri="{FF2B5EF4-FFF2-40B4-BE49-F238E27FC236}">
                      <a16:creationId xmlns:a16="http://schemas.microsoft.com/office/drawing/2014/main" id="{E2324736-0819-51F1-1077-AB40E3F418D3}"/>
                    </a:ext>
                  </a:extLst>
                </p:cNvPr>
                <p:cNvSpPr/>
                <p:nvPr/>
              </p:nvSpPr>
              <p:spPr>
                <a:xfrm>
                  <a:off x="5989317" y="1290322"/>
                  <a:ext cx="896217" cy="895864"/>
                </a:xfrm>
                <a:custGeom>
                  <a:avLst/>
                  <a:gdLst>
                    <a:gd name="connsiteX0" fmla="*/ 896217 w 896217"/>
                    <a:gd name="connsiteY0" fmla="*/ 895865 h 895864"/>
                    <a:gd name="connsiteX1" fmla="*/ 447932 w 896217"/>
                    <a:gd name="connsiteY1" fmla="*/ 895865 h 895864"/>
                    <a:gd name="connsiteX2" fmla="*/ 0 w 896217"/>
                    <a:gd name="connsiteY2" fmla="*/ 447932 h 895864"/>
                    <a:gd name="connsiteX3" fmla="*/ 0 w 896217"/>
                    <a:gd name="connsiteY3" fmla="*/ 0 h 895864"/>
                    <a:gd name="connsiteX4" fmla="*/ 447932 w 896217"/>
                    <a:gd name="connsiteY4" fmla="*/ 0 h 895864"/>
                    <a:gd name="connsiteX5" fmla="*/ 895865 w 896217"/>
                    <a:gd name="connsiteY5" fmla="*/ 447932 h 895864"/>
                    <a:gd name="connsiteX6" fmla="*/ 895865 w 896217"/>
                    <a:gd name="connsiteY6" fmla="*/ 895865 h 8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6217" h="895864">
                      <a:moveTo>
                        <a:pt x="896217" y="895865"/>
                      </a:moveTo>
                      <a:lnTo>
                        <a:pt x="447932" y="895865"/>
                      </a:lnTo>
                      <a:cubicBezTo>
                        <a:pt x="200530" y="895865"/>
                        <a:pt x="0" y="695335"/>
                        <a:pt x="0" y="447932"/>
                      </a:cubicBezTo>
                      <a:lnTo>
                        <a:pt x="0" y="0"/>
                      </a:lnTo>
                      <a:lnTo>
                        <a:pt x="447932" y="0"/>
                      </a:lnTo>
                      <a:cubicBezTo>
                        <a:pt x="695335" y="0"/>
                        <a:pt x="895865" y="200530"/>
                        <a:pt x="895865" y="447932"/>
                      </a:cubicBezTo>
                      <a:lnTo>
                        <a:pt x="895865" y="895865"/>
                      </a:lnTo>
                      <a:close/>
                    </a:path>
                  </a:pathLst>
                </a:custGeom>
                <a:solidFill>
                  <a:srgbClr val="168489"/>
                </a:solidFill>
                <a:ln w="35180" cap="flat">
                  <a:noFill/>
                  <a:prstDash val="solid"/>
                  <a:miter/>
                </a:ln>
              </p:spPr>
              <p:txBody>
                <a:bodyPr rtlCol="0" anchor="ctr"/>
                <a:lstStyle/>
                <a:p>
                  <a:endParaRPr lang="en-US" dirty="0"/>
                </a:p>
              </p:txBody>
            </p:sp>
          </p:grpSp>
          <p:sp>
            <p:nvSpPr>
              <p:cNvPr id="55" name="TextBox 54">
                <a:extLst>
                  <a:ext uri="{FF2B5EF4-FFF2-40B4-BE49-F238E27FC236}">
                    <a16:creationId xmlns:a16="http://schemas.microsoft.com/office/drawing/2014/main" id="{F5107FC0-67ED-82A4-BA0B-0372D4C3FD80}"/>
                  </a:ext>
                </a:extLst>
              </p:cNvPr>
              <p:cNvSpPr txBox="1"/>
              <p:nvPr/>
            </p:nvSpPr>
            <p:spPr>
              <a:xfrm>
                <a:off x="10072238" y="1476644"/>
                <a:ext cx="803675" cy="414760"/>
              </a:xfrm>
              <a:prstGeom prst="rect">
                <a:avLst/>
              </a:prstGeom>
              <a:noFill/>
            </p:spPr>
            <p:txBody>
              <a:bodyPr wrap="square" rtlCol="0">
                <a:spAutoFit/>
              </a:bodyPr>
              <a:lstStyle/>
              <a:p>
                <a:r>
                  <a:rPr lang="en-US" sz="2000" dirty="0">
                    <a:solidFill>
                      <a:schemeClr val="bg1"/>
                    </a:solidFill>
                  </a:rPr>
                  <a:t>03</a:t>
                </a:r>
              </a:p>
            </p:txBody>
          </p:sp>
        </p:grpSp>
        <p:sp>
          <p:nvSpPr>
            <p:cNvPr id="53" name="TextBox 52">
              <a:extLst>
                <a:ext uri="{FF2B5EF4-FFF2-40B4-BE49-F238E27FC236}">
                  <a16:creationId xmlns:a16="http://schemas.microsoft.com/office/drawing/2014/main" id="{6FE7033D-5D48-E589-42E0-E4EAE0DDB62D}"/>
                </a:ext>
              </a:extLst>
            </p:cNvPr>
            <p:cNvSpPr txBox="1"/>
            <p:nvPr/>
          </p:nvSpPr>
          <p:spPr>
            <a:xfrm>
              <a:off x="7520403" y="805153"/>
              <a:ext cx="2570548" cy="375435"/>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تخصيص الموارد والمسؤوليات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8" name="Group 57">
            <a:extLst>
              <a:ext uri="{FF2B5EF4-FFF2-40B4-BE49-F238E27FC236}">
                <a16:creationId xmlns:a16="http://schemas.microsoft.com/office/drawing/2014/main" id="{90918DAE-A114-96BB-F02E-B629736A2008}"/>
              </a:ext>
            </a:extLst>
          </p:cNvPr>
          <p:cNvGrpSpPr/>
          <p:nvPr/>
        </p:nvGrpSpPr>
        <p:grpSpPr>
          <a:xfrm>
            <a:off x="2300789" y="4951290"/>
            <a:ext cx="3662497" cy="1116485"/>
            <a:chOff x="7267308" y="2946336"/>
            <a:chExt cx="3662346" cy="1116439"/>
          </a:xfrm>
        </p:grpSpPr>
        <p:grpSp>
          <p:nvGrpSpPr>
            <p:cNvPr id="59" name="Group 58">
              <a:extLst>
                <a:ext uri="{FF2B5EF4-FFF2-40B4-BE49-F238E27FC236}">
                  <a16:creationId xmlns:a16="http://schemas.microsoft.com/office/drawing/2014/main" id="{F353F7CA-381C-D14D-2588-F391769FF4A6}"/>
                </a:ext>
              </a:extLst>
            </p:cNvPr>
            <p:cNvGrpSpPr/>
            <p:nvPr/>
          </p:nvGrpSpPr>
          <p:grpSpPr>
            <a:xfrm>
              <a:off x="7267308" y="2946336"/>
              <a:ext cx="3662346" cy="1116439"/>
              <a:chOff x="5989317" y="1143184"/>
              <a:chExt cx="4821176" cy="1157364"/>
            </a:xfrm>
          </p:grpSpPr>
          <p:grpSp>
            <p:nvGrpSpPr>
              <p:cNvPr id="61" name="Group 60">
                <a:extLst>
                  <a:ext uri="{FF2B5EF4-FFF2-40B4-BE49-F238E27FC236}">
                    <a16:creationId xmlns:a16="http://schemas.microsoft.com/office/drawing/2014/main" id="{CDCD0491-2DED-A40B-EFB3-BFF49329CDBA}"/>
                  </a:ext>
                </a:extLst>
              </p:cNvPr>
              <p:cNvGrpSpPr/>
              <p:nvPr/>
            </p:nvGrpSpPr>
            <p:grpSpPr>
              <a:xfrm flipH="1">
                <a:off x="5989317" y="1143184"/>
                <a:ext cx="4821176" cy="1157364"/>
                <a:chOff x="5989317" y="1143184"/>
                <a:chExt cx="4821176" cy="1157364"/>
              </a:xfrm>
            </p:grpSpPr>
            <p:sp>
              <p:nvSpPr>
                <p:cNvPr id="63" name="Freeform: Shape 62">
                  <a:extLst>
                    <a:ext uri="{FF2B5EF4-FFF2-40B4-BE49-F238E27FC236}">
                      <a16:creationId xmlns:a16="http://schemas.microsoft.com/office/drawing/2014/main" id="{4A93D8C2-46C2-E5BB-FE46-EBA55578F13D}"/>
                    </a:ext>
                  </a:extLst>
                </p:cNvPr>
                <p:cNvSpPr/>
                <p:nvPr/>
              </p:nvSpPr>
              <p:spPr>
                <a:xfrm>
                  <a:off x="6431258" y="1143184"/>
                  <a:ext cx="4379235" cy="1157364"/>
                </a:xfrm>
                <a:custGeom>
                  <a:avLst/>
                  <a:gdLst>
                    <a:gd name="connsiteX0" fmla="*/ 4379236 w 4379235"/>
                    <a:gd name="connsiteY0" fmla="*/ 0 h 1157364"/>
                    <a:gd name="connsiteX1" fmla="*/ 4377826 w 4379235"/>
                    <a:gd name="connsiteY1" fmla="*/ 1157364 h 1157364"/>
                    <a:gd name="connsiteX2" fmla="*/ 3876325 w 4379235"/>
                    <a:gd name="connsiteY2" fmla="*/ 1157364 h 1157364"/>
                    <a:gd name="connsiteX3" fmla="*/ 0 w 4379235"/>
                    <a:gd name="connsiteY3" fmla="*/ 1157364 h 1157364"/>
                    <a:gd name="connsiteX4" fmla="*/ 0 w 4379235"/>
                    <a:gd name="connsiteY4" fmla="*/ 0 h 1157364"/>
                    <a:gd name="connsiteX5" fmla="*/ 4379236 w 4379235"/>
                    <a:gd name="connsiteY5" fmla="*/ 0 h 1157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235" h="1157364">
                      <a:moveTo>
                        <a:pt x="4379236" y="0"/>
                      </a:moveTo>
                      <a:lnTo>
                        <a:pt x="4377826" y="1157364"/>
                      </a:lnTo>
                      <a:lnTo>
                        <a:pt x="3876325" y="1157364"/>
                      </a:lnTo>
                      <a:lnTo>
                        <a:pt x="0" y="1157364"/>
                      </a:lnTo>
                      <a:lnTo>
                        <a:pt x="0" y="0"/>
                      </a:lnTo>
                      <a:lnTo>
                        <a:pt x="4379236" y="0"/>
                      </a:lnTo>
                      <a:close/>
                    </a:path>
                  </a:pathLst>
                </a:custGeom>
                <a:solidFill>
                  <a:schemeClr val="bg1">
                    <a:lumMod val="85000"/>
                  </a:schemeClr>
                </a:solidFill>
                <a:ln w="35180" cap="flat">
                  <a:noFill/>
                  <a:prstDash val="solid"/>
                  <a:miter/>
                </a:ln>
              </p:spPr>
              <p:txBody>
                <a:bodyPr rtlCol="0" anchor="ctr"/>
                <a:lstStyle/>
                <a:p>
                  <a:endParaRPr lang="en-US" dirty="0"/>
                </a:p>
              </p:txBody>
            </p:sp>
            <p:sp>
              <p:nvSpPr>
                <p:cNvPr id="64" name="Freeform: Shape 63">
                  <a:extLst>
                    <a:ext uri="{FF2B5EF4-FFF2-40B4-BE49-F238E27FC236}">
                      <a16:creationId xmlns:a16="http://schemas.microsoft.com/office/drawing/2014/main" id="{92AEA57B-04FC-12A8-F1D7-F054FD336342}"/>
                    </a:ext>
                  </a:extLst>
                </p:cNvPr>
                <p:cNvSpPr/>
                <p:nvPr/>
              </p:nvSpPr>
              <p:spPr>
                <a:xfrm>
                  <a:off x="5989317" y="1290322"/>
                  <a:ext cx="896217" cy="895864"/>
                </a:xfrm>
                <a:custGeom>
                  <a:avLst/>
                  <a:gdLst>
                    <a:gd name="connsiteX0" fmla="*/ 896217 w 896217"/>
                    <a:gd name="connsiteY0" fmla="*/ 895865 h 895864"/>
                    <a:gd name="connsiteX1" fmla="*/ 447932 w 896217"/>
                    <a:gd name="connsiteY1" fmla="*/ 895865 h 895864"/>
                    <a:gd name="connsiteX2" fmla="*/ 0 w 896217"/>
                    <a:gd name="connsiteY2" fmla="*/ 447932 h 895864"/>
                    <a:gd name="connsiteX3" fmla="*/ 0 w 896217"/>
                    <a:gd name="connsiteY3" fmla="*/ 0 h 895864"/>
                    <a:gd name="connsiteX4" fmla="*/ 447932 w 896217"/>
                    <a:gd name="connsiteY4" fmla="*/ 0 h 895864"/>
                    <a:gd name="connsiteX5" fmla="*/ 895865 w 896217"/>
                    <a:gd name="connsiteY5" fmla="*/ 447932 h 895864"/>
                    <a:gd name="connsiteX6" fmla="*/ 895865 w 896217"/>
                    <a:gd name="connsiteY6" fmla="*/ 895865 h 8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6217" h="895864">
                      <a:moveTo>
                        <a:pt x="896217" y="895865"/>
                      </a:moveTo>
                      <a:lnTo>
                        <a:pt x="447932" y="895865"/>
                      </a:lnTo>
                      <a:cubicBezTo>
                        <a:pt x="200530" y="895865"/>
                        <a:pt x="0" y="695335"/>
                        <a:pt x="0" y="447932"/>
                      </a:cubicBezTo>
                      <a:lnTo>
                        <a:pt x="0" y="0"/>
                      </a:lnTo>
                      <a:lnTo>
                        <a:pt x="447932" y="0"/>
                      </a:lnTo>
                      <a:cubicBezTo>
                        <a:pt x="695335" y="0"/>
                        <a:pt x="895865" y="200530"/>
                        <a:pt x="895865" y="447932"/>
                      </a:cubicBezTo>
                      <a:lnTo>
                        <a:pt x="895865" y="895865"/>
                      </a:lnTo>
                      <a:close/>
                    </a:path>
                  </a:pathLst>
                </a:custGeom>
                <a:solidFill>
                  <a:schemeClr val="bg1">
                    <a:lumMod val="65000"/>
                  </a:schemeClr>
                </a:solidFill>
                <a:ln w="35180" cap="flat">
                  <a:noFill/>
                  <a:prstDash val="solid"/>
                  <a:miter/>
                </a:ln>
              </p:spPr>
              <p:txBody>
                <a:bodyPr rtlCol="0" anchor="ctr"/>
                <a:lstStyle/>
                <a:p>
                  <a:endParaRPr lang="en-US" dirty="0"/>
                </a:p>
              </p:txBody>
            </p:sp>
          </p:grpSp>
          <p:sp>
            <p:nvSpPr>
              <p:cNvPr id="62" name="TextBox 61">
                <a:extLst>
                  <a:ext uri="{FF2B5EF4-FFF2-40B4-BE49-F238E27FC236}">
                    <a16:creationId xmlns:a16="http://schemas.microsoft.com/office/drawing/2014/main" id="{8824A6FA-3D0D-402F-AB9E-A39F735DE19D}"/>
                  </a:ext>
                </a:extLst>
              </p:cNvPr>
              <p:cNvSpPr txBox="1"/>
              <p:nvPr/>
            </p:nvSpPr>
            <p:spPr>
              <a:xfrm>
                <a:off x="10072237" y="1476644"/>
                <a:ext cx="738252" cy="414760"/>
              </a:xfrm>
              <a:prstGeom prst="rect">
                <a:avLst/>
              </a:prstGeom>
              <a:noFill/>
            </p:spPr>
            <p:txBody>
              <a:bodyPr wrap="square" rtlCol="0">
                <a:spAutoFit/>
              </a:bodyPr>
              <a:lstStyle/>
              <a:p>
                <a:r>
                  <a:rPr lang="en-US" sz="2000" dirty="0">
                    <a:solidFill>
                      <a:schemeClr val="bg1"/>
                    </a:solidFill>
                  </a:rPr>
                  <a:t>04</a:t>
                </a:r>
              </a:p>
            </p:txBody>
          </p:sp>
        </p:grpSp>
        <p:sp>
          <p:nvSpPr>
            <p:cNvPr id="60" name="TextBox 59">
              <a:extLst>
                <a:ext uri="{FF2B5EF4-FFF2-40B4-BE49-F238E27FC236}">
                  <a16:creationId xmlns:a16="http://schemas.microsoft.com/office/drawing/2014/main" id="{05B00A23-CDF6-7C07-02F9-EF707A8EC9A7}"/>
                </a:ext>
              </a:extLst>
            </p:cNvPr>
            <p:cNvSpPr txBox="1"/>
            <p:nvPr/>
          </p:nvSpPr>
          <p:spPr>
            <a:xfrm>
              <a:off x="7428626" y="3316838"/>
              <a:ext cx="3003993" cy="375435"/>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الجداول الزمنية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34491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1000"/>
                                        <p:tgtEl>
                                          <p:spTgt spid="44"/>
                                        </p:tgtEl>
                                      </p:cBhvr>
                                    </p:animEffect>
                                    <p:anim calcmode="lin" valueType="num">
                                      <p:cBhvr>
                                        <p:cTn id="15" dur="1000" fill="hold"/>
                                        <p:tgtEl>
                                          <p:spTgt spid="44"/>
                                        </p:tgtEl>
                                        <p:attrNameLst>
                                          <p:attrName>ppt_x</p:attrName>
                                        </p:attrNameLst>
                                      </p:cBhvr>
                                      <p:tavLst>
                                        <p:tav tm="0">
                                          <p:val>
                                            <p:strVal val="#ppt_x"/>
                                          </p:val>
                                        </p:tav>
                                        <p:tav tm="100000">
                                          <p:val>
                                            <p:strVal val="#ppt_x"/>
                                          </p:val>
                                        </p:tav>
                                      </p:tavLst>
                                    </p:anim>
                                    <p:anim calcmode="lin" valueType="num">
                                      <p:cBhvr>
                                        <p:cTn id="16"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1000"/>
                                        <p:tgtEl>
                                          <p:spTgt spid="58"/>
                                        </p:tgtEl>
                                      </p:cBhvr>
                                    </p:animEffect>
                                    <p:anim calcmode="lin" valueType="num">
                                      <p:cBhvr>
                                        <p:cTn id="29" dur="1000" fill="hold"/>
                                        <p:tgtEl>
                                          <p:spTgt spid="58"/>
                                        </p:tgtEl>
                                        <p:attrNameLst>
                                          <p:attrName>ppt_x</p:attrName>
                                        </p:attrNameLst>
                                      </p:cBhvr>
                                      <p:tavLst>
                                        <p:tav tm="0">
                                          <p:val>
                                            <p:strVal val="#ppt_x"/>
                                          </p:val>
                                        </p:tav>
                                        <p:tav tm="100000">
                                          <p:val>
                                            <p:strVal val="#ppt_x"/>
                                          </p:val>
                                        </p:tav>
                                      </p:tavLst>
                                    </p:anim>
                                    <p:anim calcmode="lin" valueType="num">
                                      <p:cBhvr>
                                        <p:cTn id="30"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6048" y="689347"/>
            <a:ext cx="11839904" cy="954513"/>
            <a:chOff x="176048" y="533435"/>
            <a:chExt cx="118399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6048" y="533435"/>
              <a:ext cx="1183990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ترجمة الأهداف الاستراتيجية إلى خطط عمل قابلة للتنفيذ</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8F9E0525-60D3-53C5-5675-FE855E6E4AE6}"/>
              </a:ext>
            </a:extLst>
          </p:cNvPr>
          <p:cNvGrpSpPr/>
          <p:nvPr/>
        </p:nvGrpSpPr>
        <p:grpSpPr>
          <a:xfrm>
            <a:off x="2290820" y="3286249"/>
            <a:ext cx="3662497" cy="1116485"/>
            <a:chOff x="7267308" y="476210"/>
            <a:chExt cx="3662346" cy="1116439"/>
          </a:xfrm>
        </p:grpSpPr>
        <p:grpSp>
          <p:nvGrpSpPr>
            <p:cNvPr id="15" name="Group 14">
              <a:extLst>
                <a:ext uri="{FF2B5EF4-FFF2-40B4-BE49-F238E27FC236}">
                  <a16:creationId xmlns:a16="http://schemas.microsoft.com/office/drawing/2014/main" id="{565833A4-BE92-3DDD-925E-D904C9DED86E}"/>
                </a:ext>
              </a:extLst>
            </p:cNvPr>
            <p:cNvGrpSpPr/>
            <p:nvPr/>
          </p:nvGrpSpPr>
          <p:grpSpPr>
            <a:xfrm>
              <a:off x="7267308" y="476210"/>
              <a:ext cx="3662346" cy="1116439"/>
              <a:chOff x="5989317" y="1143184"/>
              <a:chExt cx="4821176" cy="1157364"/>
            </a:xfrm>
          </p:grpSpPr>
          <p:grpSp>
            <p:nvGrpSpPr>
              <p:cNvPr id="17" name="Group 16">
                <a:extLst>
                  <a:ext uri="{FF2B5EF4-FFF2-40B4-BE49-F238E27FC236}">
                    <a16:creationId xmlns:a16="http://schemas.microsoft.com/office/drawing/2014/main" id="{0D5CC2D7-7693-BE03-BAE3-4F1C41431E90}"/>
                  </a:ext>
                </a:extLst>
              </p:cNvPr>
              <p:cNvGrpSpPr/>
              <p:nvPr/>
            </p:nvGrpSpPr>
            <p:grpSpPr>
              <a:xfrm flipH="1">
                <a:off x="5989317" y="1143184"/>
                <a:ext cx="4821176" cy="1157364"/>
                <a:chOff x="5989317" y="1143184"/>
                <a:chExt cx="4821176" cy="1157364"/>
              </a:xfrm>
            </p:grpSpPr>
            <p:sp>
              <p:nvSpPr>
                <p:cNvPr id="19" name="Freeform: Shape 18">
                  <a:extLst>
                    <a:ext uri="{FF2B5EF4-FFF2-40B4-BE49-F238E27FC236}">
                      <a16:creationId xmlns:a16="http://schemas.microsoft.com/office/drawing/2014/main" id="{A2CB9CE8-2BA3-FF3F-64A1-DBDF2DD5D8FA}"/>
                    </a:ext>
                  </a:extLst>
                </p:cNvPr>
                <p:cNvSpPr/>
                <p:nvPr/>
              </p:nvSpPr>
              <p:spPr>
                <a:xfrm>
                  <a:off x="6431258" y="1143184"/>
                  <a:ext cx="4379235" cy="1157364"/>
                </a:xfrm>
                <a:custGeom>
                  <a:avLst/>
                  <a:gdLst>
                    <a:gd name="connsiteX0" fmla="*/ 4379236 w 4379235"/>
                    <a:gd name="connsiteY0" fmla="*/ 0 h 1157364"/>
                    <a:gd name="connsiteX1" fmla="*/ 4377826 w 4379235"/>
                    <a:gd name="connsiteY1" fmla="*/ 1157364 h 1157364"/>
                    <a:gd name="connsiteX2" fmla="*/ 3876325 w 4379235"/>
                    <a:gd name="connsiteY2" fmla="*/ 1157364 h 1157364"/>
                    <a:gd name="connsiteX3" fmla="*/ 0 w 4379235"/>
                    <a:gd name="connsiteY3" fmla="*/ 1157364 h 1157364"/>
                    <a:gd name="connsiteX4" fmla="*/ 0 w 4379235"/>
                    <a:gd name="connsiteY4" fmla="*/ 0 h 1157364"/>
                    <a:gd name="connsiteX5" fmla="*/ 4379236 w 4379235"/>
                    <a:gd name="connsiteY5" fmla="*/ 0 h 1157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235" h="1157364">
                      <a:moveTo>
                        <a:pt x="4379236" y="0"/>
                      </a:moveTo>
                      <a:lnTo>
                        <a:pt x="4377826" y="1157364"/>
                      </a:lnTo>
                      <a:lnTo>
                        <a:pt x="3876325" y="1157364"/>
                      </a:lnTo>
                      <a:lnTo>
                        <a:pt x="0" y="1157364"/>
                      </a:lnTo>
                      <a:lnTo>
                        <a:pt x="0" y="0"/>
                      </a:lnTo>
                      <a:lnTo>
                        <a:pt x="4379236" y="0"/>
                      </a:lnTo>
                      <a:close/>
                    </a:path>
                  </a:pathLst>
                </a:custGeom>
                <a:solidFill>
                  <a:srgbClr val="91CCCB"/>
                </a:solidFill>
                <a:ln w="35180"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43A978AE-4F88-259E-2F40-E08C0F5BEF22}"/>
                    </a:ext>
                  </a:extLst>
                </p:cNvPr>
                <p:cNvSpPr/>
                <p:nvPr/>
              </p:nvSpPr>
              <p:spPr>
                <a:xfrm>
                  <a:off x="5989317" y="1290322"/>
                  <a:ext cx="896217" cy="895864"/>
                </a:xfrm>
                <a:custGeom>
                  <a:avLst/>
                  <a:gdLst>
                    <a:gd name="connsiteX0" fmla="*/ 896217 w 896217"/>
                    <a:gd name="connsiteY0" fmla="*/ 895865 h 895864"/>
                    <a:gd name="connsiteX1" fmla="*/ 447932 w 896217"/>
                    <a:gd name="connsiteY1" fmla="*/ 895865 h 895864"/>
                    <a:gd name="connsiteX2" fmla="*/ 0 w 896217"/>
                    <a:gd name="connsiteY2" fmla="*/ 447932 h 895864"/>
                    <a:gd name="connsiteX3" fmla="*/ 0 w 896217"/>
                    <a:gd name="connsiteY3" fmla="*/ 0 h 895864"/>
                    <a:gd name="connsiteX4" fmla="*/ 447932 w 896217"/>
                    <a:gd name="connsiteY4" fmla="*/ 0 h 895864"/>
                    <a:gd name="connsiteX5" fmla="*/ 895865 w 896217"/>
                    <a:gd name="connsiteY5" fmla="*/ 447932 h 895864"/>
                    <a:gd name="connsiteX6" fmla="*/ 895865 w 896217"/>
                    <a:gd name="connsiteY6" fmla="*/ 895865 h 8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6217" h="895864">
                      <a:moveTo>
                        <a:pt x="896217" y="895865"/>
                      </a:moveTo>
                      <a:lnTo>
                        <a:pt x="447932" y="895865"/>
                      </a:lnTo>
                      <a:cubicBezTo>
                        <a:pt x="200530" y="895865"/>
                        <a:pt x="0" y="695335"/>
                        <a:pt x="0" y="447932"/>
                      </a:cubicBezTo>
                      <a:lnTo>
                        <a:pt x="0" y="0"/>
                      </a:lnTo>
                      <a:lnTo>
                        <a:pt x="447932" y="0"/>
                      </a:lnTo>
                      <a:cubicBezTo>
                        <a:pt x="695335" y="0"/>
                        <a:pt x="895865" y="200530"/>
                        <a:pt x="895865" y="447932"/>
                      </a:cubicBezTo>
                      <a:lnTo>
                        <a:pt x="895865" y="895865"/>
                      </a:lnTo>
                      <a:close/>
                    </a:path>
                  </a:pathLst>
                </a:custGeom>
                <a:solidFill>
                  <a:srgbClr val="168489"/>
                </a:solidFill>
                <a:ln w="35180" cap="flat">
                  <a:noFill/>
                  <a:prstDash val="solid"/>
                  <a:miter/>
                </a:ln>
              </p:spPr>
              <p:txBody>
                <a:bodyPr rtlCol="0" anchor="ctr"/>
                <a:lstStyle/>
                <a:p>
                  <a:endParaRPr lang="en-US" dirty="0"/>
                </a:p>
              </p:txBody>
            </p:sp>
          </p:grpSp>
          <p:sp>
            <p:nvSpPr>
              <p:cNvPr id="18" name="TextBox 17">
                <a:extLst>
                  <a:ext uri="{FF2B5EF4-FFF2-40B4-BE49-F238E27FC236}">
                    <a16:creationId xmlns:a16="http://schemas.microsoft.com/office/drawing/2014/main" id="{F951DB3C-419E-D958-D06A-310BA9E65AEE}"/>
                  </a:ext>
                </a:extLst>
              </p:cNvPr>
              <p:cNvSpPr txBox="1"/>
              <p:nvPr/>
            </p:nvSpPr>
            <p:spPr>
              <a:xfrm>
                <a:off x="10072238" y="1476644"/>
                <a:ext cx="738255" cy="414760"/>
              </a:xfrm>
              <a:prstGeom prst="rect">
                <a:avLst/>
              </a:prstGeom>
              <a:noFill/>
            </p:spPr>
            <p:txBody>
              <a:bodyPr wrap="square" rtlCol="0">
                <a:spAutoFit/>
              </a:bodyPr>
              <a:lstStyle/>
              <a:p>
                <a:r>
                  <a:rPr lang="en-US" sz="2000" dirty="0">
                    <a:solidFill>
                      <a:schemeClr val="bg1"/>
                    </a:solidFill>
                  </a:rPr>
                  <a:t>06</a:t>
                </a:r>
              </a:p>
            </p:txBody>
          </p:sp>
        </p:grpSp>
        <p:sp>
          <p:nvSpPr>
            <p:cNvPr id="16" name="TextBox 15">
              <a:extLst>
                <a:ext uri="{FF2B5EF4-FFF2-40B4-BE49-F238E27FC236}">
                  <a16:creationId xmlns:a16="http://schemas.microsoft.com/office/drawing/2014/main" id="{EF4D65C4-2CC8-81D3-6175-A653A27B20AE}"/>
                </a:ext>
              </a:extLst>
            </p:cNvPr>
            <p:cNvSpPr txBox="1"/>
            <p:nvPr/>
          </p:nvSpPr>
          <p:spPr>
            <a:xfrm>
              <a:off x="7308351" y="846712"/>
              <a:ext cx="2981545" cy="375435"/>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 والتحديات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1" name="Group 20">
            <a:extLst>
              <a:ext uri="{FF2B5EF4-FFF2-40B4-BE49-F238E27FC236}">
                <a16:creationId xmlns:a16="http://schemas.microsoft.com/office/drawing/2014/main" id="{97160858-DB3E-6623-21D8-F90065D9F74B}"/>
              </a:ext>
            </a:extLst>
          </p:cNvPr>
          <p:cNvGrpSpPr/>
          <p:nvPr/>
        </p:nvGrpSpPr>
        <p:grpSpPr>
          <a:xfrm>
            <a:off x="6293731" y="4402734"/>
            <a:ext cx="3662497" cy="1116485"/>
            <a:chOff x="7267308" y="2946336"/>
            <a:chExt cx="3662346" cy="1116439"/>
          </a:xfrm>
        </p:grpSpPr>
        <p:grpSp>
          <p:nvGrpSpPr>
            <p:cNvPr id="22" name="Group 21">
              <a:extLst>
                <a:ext uri="{FF2B5EF4-FFF2-40B4-BE49-F238E27FC236}">
                  <a16:creationId xmlns:a16="http://schemas.microsoft.com/office/drawing/2014/main" id="{FB583EC0-A5AB-1EF1-6FBD-FF6B287F6E42}"/>
                </a:ext>
              </a:extLst>
            </p:cNvPr>
            <p:cNvGrpSpPr/>
            <p:nvPr/>
          </p:nvGrpSpPr>
          <p:grpSpPr>
            <a:xfrm>
              <a:off x="7267308" y="2946336"/>
              <a:ext cx="3662346" cy="1116439"/>
              <a:chOff x="5989317" y="1143184"/>
              <a:chExt cx="4821176" cy="1157364"/>
            </a:xfrm>
          </p:grpSpPr>
          <p:grpSp>
            <p:nvGrpSpPr>
              <p:cNvPr id="24" name="Group 23">
                <a:extLst>
                  <a:ext uri="{FF2B5EF4-FFF2-40B4-BE49-F238E27FC236}">
                    <a16:creationId xmlns:a16="http://schemas.microsoft.com/office/drawing/2014/main" id="{B40C32F3-5F68-B8B9-106B-12F8ED9DFF54}"/>
                  </a:ext>
                </a:extLst>
              </p:cNvPr>
              <p:cNvGrpSpPr/>
              <p:nvPr/>
            </p:nvGrpSpPr>
            <p:grpSpPr>
              <a:xfrm flipH="1">
                <a:off x="5989317" y="1143184"/>
                <a:ext cx="4821176" cy="1157364"/>
                <a:chOff x="5989317" y="1143184"/>
                <a:chExt cx="4821176" cy="1157364"/>
              </a:xfrm>
            </p:grpSpPr>
            <p:sp>
              <p:nvSpPr>
                <p:cNvPr id="26" name="Freeform: Shape 25">
                  <a:extLst>
                    <a:ext uri="{FF2B5EF4-FFF2-40B4-BE49-F238E27FC236}">
                      <a16:creationId xmlns:a16="http://schemas.microsoft.com/office/drawing/2014/main" id="{9ED58B47-C7D3-CD45-F514-A631A190445A}"/>
                    </a:ext>
                  </a:extLst>
                </p:cNvPr>
                <p:cNvSpPr/>
                <p:nvPr/>
              </p:nvSpPr>
              <p:spPr>
                <a:xfrm>
                  <a:off x="6431258" y="1143184"/>
                  <a:ext cx="4379235" cy="1157364"/>
                </a:xfrm>
                <a:custGeom>
                  <a:avLst/>
                  <a:gdLst>
                    <a:gd name="connsiteX0" fmla="*/ 4379236 w 4379235"/>
                    <a:gd name="connsiteY0" fmla="*/ 0 h 1157364"/>
                    <a:gd name="connsiteX1" fmla="*/ 4377826 w 4379235"/>
                    <a:gd name="connsiteY1" fmla="*/ 1157364 h 1157364"/>
                    <a:gd name="connsiteX2" fmla="*/ 3876325 w 4379235"/>
                    <a:gd name="connsiteY2" fmla="*/ 1157364 h 1157364"/>
                    <a:gd name="connsiteX3" fmla="*/ 0 w 4379235"/>
                    <a:gd name="connsiteY3" fmla="*/ 1157364 h 1157364"/>
                    <a:gd name="connsiteX4" fmla="*/ 0 w 4379235"/>
                    <a:gd name="connsiteY4" fmla="*/ 0 h 1157364"/>
                    <a:gd name="connsiteX5" fmla="*/ 4379236 w 4379235"/>
                    <a:gd name="connsiteY5" fmla="*/ 0 h 1157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235" h="1157364">
                      <a:moveTo>
                        <a:pt x="4379236" y="0"/>
                      </a:moveTo>
                      <a:lnTo>
                        <a:pt x="4377826" y="1157364"/>
                      </a:lnTo>
                      <a:lnTo>
                        <a:pt x="3876325" y="1157364"/>
                      </a:lnTo>
                      <a:lnTo>
                        <a:pt x="0" y="1157364"/>
                      </a:lnTo>
                      <a:lnTo>
                        <a:pt x="0" y="0"/>
                      </a:lnTo>
                      <a:lnTo>
                        <a:pt x="4379236" y="0"/>
                      </a:lnTo>
                      <a:close/>
                    </a:path>
                  </a:pathLst>
                </a:custGeom>
                <a:solidFill>
                  <a:srgbClr val="FFCC66"/>
                </a:solidFill>
                <a:ln w="35180"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1B23C693-BD53-C099-FCB1-A8DD51075BC0}"/>
                    </a:ext>
                  </a:extLst>
                </p:cNvPr>
                <p:cNvSpPr/>
                <p:nvPr/>
              </p:nvSpPr>
              <p:spPr>
                <a:xfrm>
                  <a:off x="5989317" y="1290322"/>
                  <a:ext cx="896217" cy="895864"/>
                </a:xfrm>
                <a:custGeom>
                  <a:avLst/>
                  <a:gdLst>
                    <a:gd name="connsiteX0" fmla="*/ 896217 w 896217"/>
                    <a:gd name="connsiteY0" fmla="*/ 895865 h 895864"/>
                    <a:gd name="connsiteX1" fmla="*/ 447932 w 896217"/>
                    <a:gd name="connsiteY1" fmla="*/ 895865 h 895864"/>
                    <a:gd name="connsiteX2" fmla="*/ 0 w 896217"/>
                    <a:gd name="connsiteY2" fmla="*/ 447932 h 895864"/>
                    <a:gd name="connsiteX3" fmla="*/ 0 w 896217"/>
                    <a:gd name="connsiteY3" fmla="*/ 0 h 895864"/>
                    <a:gd name="connsiteX4" fmla="*/ 447932 w 896217"/>
                    <a:gd name="connsiteY4" fmla="*/ 0 h 895864"/>
                    <a:gd name="connsiteX5" fmla="*/ 895865 w 896217"/>
                    <a:gd name="connsiteY5" fmla="*/ 447932 h 895864"/>
                    <a:gd name="connsiteX6" fmla="*/ 895865 w 896217"/>
                    <a:gd name="connsiteY6" fmla="*/ 895865 h 8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6217" h="895864">
                      <a:moveTo>
                        <a:pt x="896217" y="895865"/>
                      </a:moveTo>
                      <a:lnTo>
                        <a:pt x="447932" y="895865"/>
                      </a:lnTo>
                      <a:cubicBezTo>
                        <a:pt x="200530" y="895865"/>
                        <a:pt x="0" y="695335"/>
                        <a:pt x="0" y="447932"/>
                      </a:cubicBezTo>
                      <a:lnTo>
                        <a:pt x="0" y="0"/>
                      </a:lnTo>
                      <a:lnTo>
                        <a:pt x="447932" y="0"/>
                      </a:lnTo>
                      <a:cubicBezTo>
                        <a:pt x="695335" y="0"/>
                        <a:pt x="895865" y="200530"/>
                        <a:pt x="895865" y="447932"/>
                      </a:cubicBezTo>
                      <a:lnTo>
                        <a:pt x="895865" y="895865"/>
                      </a:lnTo>
                      <a:close/>
                    </a:path>
                  </a:pathLst>
                </a:custGeom>
                <a:solidFill>
                  <a:srgbClr val="FFBA2F"/>
                </a:solidFill>
                <a:ln w="35180" cap="flat">
                  <a:noFill/>
                  <a:prstDash val="solid"/>
                  <a:miter/>
                </a:ln>
              </p:spPr>
              <p:txBody>
                <a:bodyPr rtlCol="0" anchor="ctr"/>
                <a:lstStyle/>
                <a:p>
                  <a:endParaRPr lang="en-US" dirty="0"/>
                </a:p>
              </p:txBody>
            </p:sp>
          </p:grpSp>
          <p:sp>
            <p:nvSpPr>
              <p:cNvPr id="25" name="TextBox 24">
                <a:extLst>
                  <a:ext uri="{FF2B5EF4-FFF2-40B4-BE49-F238E27FC236}">
                    <a16:creationId xmlns:a16="http://schemas.microsoft.com/office/drawing/2014/main" id="{1B590AA1-F325-7057-049E-8ABE6D4D8F8D}"/>
                  </a:ext>
                </a:extLst>
              </p:cNvPr>
              <p:cNvSpPr txBox="1"/>
              <p:nvPr/>
            </p:nvSpPr>
            <p:spPr>
              <a:xfrm>
                <a:off x="10072237" y="1476644"/>
                <a:ext cx="738255" cy="414760"/>
              </a:xfrm>
              <a:prstGeom prst="rect">
                <a:avLst/>
              </a:prstGeom>
              <a:noFill/>
            </p:spPr>
            <p:txBody>
              <a:bodyPr wrap="square" rtlCol="0">
                <a:spAutoFit/>
              </a:bodyPr>
              <a:lstStyle/>
              <a:p>
                <a:r>
                  <a:rPr lang="en-US" sz="2000" dirty="0">
                    <a:solidFill>
                      <a:schemeClr val="bg1"/>
                    </a:solidFill>
                  </a:rPr>
                  <a:t>07</a:t>
                </a:r>
              </a:p>
            </p:txBody>
          </p:sp>
        </p:grpSp>
        <p:sp>
          <p:nvSpPr>
            <p:cNvPr id="23" name="TextBox 22">
              <a:extLst>
                <a:ext uri="{FF2B5EF4-FFF2-40B4-BE49-F238E27FC236}">
                  <a16:creationId xmlns:a16="http://schemas.microsoft.com/office/drawing/2014/main" id="{03C762D2-80FC-0AC3-97BE-4364360DF82A}"/>
                </a:ext>
              </a:extLst>
            </p:cNvPr>
            <p:cNvSpPr txBox="1"/>
            <p:nvPr/>
          </p:nvSpPr>
          <p:spPr>
            <a:xfrm>
              <a:off x="7570847" y="3244513"/>
              <a:ext cx="2374469" cy="375435"/>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التواصل الفعّال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937C9029-9516-FAA0-22E0-4B6A8F198031}"/>
              </a:ext>
            </a:extLst>
          </p:cNvPr>
          <p:cNvGrpSpPr/>
          <p:nvPr/>
        </p:nvGrpSpPr>
        <p:grpSpPr>
          <a:xfrm>
            <a:off x="6293731" y="2532783"/>
            <a:ext cx="3662497" cy="1116485"/>
            <a:chOff x="7267308" y="2946336"/>
            <a:chExt cx="3662346" cy="1116439"/>
          </a:xfrm>
        </p:grpSpPr>
        <p:grpSp>
          <p:nvGrpSpPr>
            <p:cNvPr id="29" name="Group 28">
              <a:extLst>
                <a:ext uri="{FF2B5EF4-FFF2-40B4-BE49-F238E27FC236}">
                  <a16:creationId xmlns:a16="http://schemas.microsoft.com/office/drawing/2014/main" id="{9DB4EC27-7447-83E9-4ADA-29F217D0097A}"/>
                </a:ext>
              </a:extLst>
            </p:cNvPr>
            <p:cNvGrpSpPr/>
            <p:nvPr/>
          </p:nvGrpSpPr>
          <p:grpSpPr>
            <a:xfrm>
              <a:off x="7267308" y="2946336"/>
              <a:ext cx="3662346" cy="1116439"/>
              <a:chOff x="5989317" y="1143184"/>
              <a:chExt cx="4821176" cy="1157364"/>
            </a:xfrm>
          </p:grpSpPr>
          <p:grpSp>
            <p:nvGrpSpPr>
              <p:cNvPr id="31" name="Group 30">
                <a:extLst>
                  <a:ext uri="{FF2B5EF4-FFF2-40B4-BE49-F238E27FC236}">
                    <a16:creationId xmlns:a16="http://schemas.microsoft.com/office/drawing/2014/main" id="{3CA8B087-802D-B4F6-B24F-D5B6A7B6715E}"/>
                  </a:ext>
                </a:extLst>
              </p:cNvPr>
              <p:cNvGrpSpPr/>
              <p:nvPr/>
            </p:nvGrpSpPr>
            <p:grpSpPr>
              <a:xfrm flipH="1">
                <a:off x="5989317" y="1143184"/>
                <a:ext cx="4821176" cy="1157364"/>
                <a:chOff x="5989317" y="1143184"/>
                <a:chExt cx="4821176" cy="1157364"/>
              </a:xfrm>
            </p:grpSpPr>
            <p:sp>
              <p:nvSpPr>
                <p:cNvPr id="33" name="Freeform: Shape 32">
                  <a:extLst>
                    <a:ext uri="{FF2B5EF4-FFF2-40B4-BE49-F238E27FC236}">
                      <a16:creationId xmlns:a16="http://schemas.microsoft.com/office/drawing/2014/main" id="{5A60A183-7D0D-0F0C-C042-D7A58ABE6CF8}"/>
                    </a:ext>
                  </a:extLst>
                </p:cNvPr>
                <p:cNvSpPr/>
                <p:nvPr/>
              </p:nvSpPr>
              <p:spPr>
                <a:xfrm>
                  <a:off x="6431258" y="1143184"/>
                  <a:ext cx="4379235" cy="1157364"/>
                </a:xfrm>
                <a:custGeom>
                  <a:avLst/>
                  <a:gdLst>
                    <a:gd name="connsiteX0" fmla="*/ 4379236 w 4379235"/>
                    <a:gd name="connsiteY0" fmla="*/ 0 h 1157364"/>
                    <a:gd name="connsiteX1" fmla="*/ 4377826 w 4379235"/>
                    <a:gd name="connsiteY1" fmla="*/ 1157364 h 1157364"/>
                    <a:gd name="connsiteX2" fmla="*/ 3876325 w 4379235"/>
                    <a:gd name="connsiteY2" fmla="*/ 1157364 h 1157364"/>
                    <a:gd name="connsiteX3" fmla="*/ 0 w 4379235"/>
                    <a:gd name="connsiteY3" fmla="*/ 1157364 h 1157364"/>
                    <a:gd name="connsiteX4" fmla="*/ 0 w 4379235"/>
                    <a:gd name="connsiteY4" fmla="*/ 0 h 1157364"/>
                    <a:gd name="connsiteX5" fmla="*/ 4379236 w 4379235"/>
                    <a:gd name="connsiteY5" fmla="*/ 0 h 1157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235" h="1157364">
                      <a:moveTo>
                        <a:pt x="4379236" y="0"/>
                      </a:moveTo>
                      <a:lnTo>
                        <a:pt x="4377826" y="1157364"/>
                      </a:lnTo>
                      <a:lnTo>
                        <a:pt x="3876325" y="1157364"/>
                      </a:lnTo>
                      <a:lnTo>
                        <a:pt x="0" y="1157364"/>
                      </a:lnTo>
                      <a:lnTo>
                        <a:pt x="0" y="0"/>
                      </a:lnTo>
                      <a:lnTo>
                        <a:pt x="4379236" y="0"/>
                      </a:lnTo>
                      <a:close/>
                    </a:path>
                  </a:pathLst>
                </a:custGeom>
                <a:solidFill>
                  <a:schemeClr val="bg1">
                    <a:lumMod val="85000"/>
                  </a:schemeClr>
                </a:solidFill>
                <a:ln w="35180" cap="flat">
                  <a:noFill/>
                  <a:prstDash val="solid"/>
                  <a:miter/>
                </a:ln>
              </p:spPr>
              <p:txBody>
                <a:bodyPr rtlCol="0" anchor="ctr"/>
                <a:lstStyle/>
                <a:p>
                  <a:endParaRPr lang="en-US" dirty="0"/>
                </a:p>
              </p:txBody>
            </p:sp>
            <p:sp>
              <p:nvSpPr>
                <p:cNvPr id="34" name="Freeform: Shape 33">
                  <a:extLst>
                    <a:ext uri="{FF2B5EF4-FFF2-40B4-BE49-F238E27FC236}">
                      <a16:creationId xmlns:a16="http://schemas.microsoft.com/office/drawing/2014/main" id="{5C7E45EC-CFA8-2065-500C-BE1691E0798A}"/>
                    </a:ext>
                  </a:extLst>
                </p:cNvPr>
                <p:cNvSpPr/>
                <p:nvPr/>
              </p:nvSpPr>
              <p:spPr>
                <a:xfrm>
                  <a:off x="5989317" y="1290322"/>
                  <a:ext cx="896217" cy="895864"/>
                </a:xfrm>
                <a:custGeom>
                  <a:avLst/>
                  <a:gdLst>
                    <a:gd name="connsiteX0" fmla="*/ 896217 w 896217"/>
                    <a:gd name="connsiteY0" fmla="*/ 895865 h 895864"/>
                    <a:gd name="connsiteX1" fmla="*/ 447932 w 896217"/>
                    <a:gd name="connsiteY1" fmla="*/ 895865 h 895864"/>
                    <a:gd name="connsiteX2" fmla="*/ 0 w 896217"/>
                    <a:gd name="connsiteY2" fmla="*/ 447932 h 895864"/>
                    <a:gd name="connsiteX3" fmla="*/ 0 w 896217"/>
                    <a:gd name="connsiteY3" fmla="*/ 0 h 895864"/>
                    <a:gd name="connsiteX4" fmla="*/ 447932 w 896217"/>
                    <a:gd name="connsiteY4" fmla="*/ 0 h 895864"/>
                    <a:gd name="connsiteX5" fmla="*/ 895865 w 896217"/>
                    <a:gd name="connsiteY5" fmla="*/ 447932 h 895864"/>
                    <a:gd name="connsiteX6" fmla="*/ 895865 w 896217"/>
                    <a:gd name="connsiteY6" fmla="*/ 895865 h 8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6217" h="895864">
                      <a:moveTo>
                        <a:pt x="896217" y="895865"/>
                      </a:moveTo>
                      <a:lnTo>
                        <a:pt x="447932" y="895865"/>
                      </a:lnTo>
                      <a:cubicBezTo>
                        <a:pt x="200530" y="895865"/>
                        <a:pt x="0" y="695335"/>
                        <a:pt x="0" y="447932"/>
                      </a:cubicBezTo>
                      <a:lnTo>
                        <a:pt x="0" y="0"/>
                      </a:lnTo>
                      <a:lnTo>
                        <a:pt x="447932" y="0"/>
                      </a:lnTo>
                      <a:cubicBezTo>
                        <a:pt x="695335" y="0"/>
                        <a:pt x="895865" y="200530"/>
                        <a:pt x="895865" y="447932"/>
                      </a:cubicBezTo>
                      <a:lnTo>
                        <a:pt x="895865" y="895865"/>
                      </a:lnTo>
                      <a:close/>
                    </a:path>
                  </a:pathLst>
                </a:custGeom>
                <a:solidFill>
                  <a:schemeClr val="bg1">
                    <a:lumMod val="65000"/>
                  </a:schemeClr>
                </a:solidFill>
                <a:ln w="35180" cap="flat">
                  <a:noFill/>
                  <a:prstDash val="solid"/>
                  <a:miter/>
                </a:ln>
              </p:spPr>
              <p:txBody>
                <a:bodyPr rtlCol="0" anchor="ctr"/>
                <a:lstStyle/>
                <a:p>
                  <a:endParaRPr lang="en-US" dirty="0"/>
                </a:p>
              </p:txBody>
            </p:sp>
          </p:grpSp>
          <p:sp>
            <p:nvSpPr>
              <p:cNvPr id="32" name="TextBox 31">
                <a:extLst>
                  <a:ext uri="{FF2B5EF4-FFF2-40B4-BE49-F238E27FC236}">
                    <a16:creationId xmlns:a16="http://schemas.microsoft.com/office/drawing/2014/main" id="{A141F9ED-233B-126F-63C1-D6FE1C9245C9}"/>
                  </a:ext>
                </a:extLst>
              </p:cNvPr>
              <p:cNvSpPr txBox="1"/>
              <p:nvPr/>
            </p:nvSpPr>
            <p:spPr>
              <a:xfrm>
                <a:off x="10072238" y="1476644"/>
                <a:ext cx="730940" cy="414760"/>
              </a:xfrm>
              <a:prstGeom prst="rect">
                <a:avLst/>
              </a:prstGeom>
              <a:noFill/>
            </p:spPr>
            <p:txBody>
              <a:bodyPr wrap="square" rtlCol="0">
                <a:spAutoFit/>
              </a:bodyPr>
              <a:lstStyle/>
              <a:p>
                <a:r>
                  <a:rPr lang="en-US" sz="2000" dirty="0">
                    <a:solidFill>
                      <a:schemeClr val="bg1"/>
                    </a:solidFill>
                  </a:rPr>
                  <a:t>05</a:t>
                </a:r>
              </a:p>
            </p:txBody>
          </p:sp>
        </p:grpSp>
        <p:sp>
          <p:nvSpPr>
            <p:cNvPr id="30" name="TextBox 29">
              <a:extLst>
                <a:ext uri="{FF2B5EF4-FFF2-40B4-BE49-F238E27FC236}">
                  <a16:creationId xmlns:a16="http://schemas.microsoft.com/office/drawing/2014/main" id="{93DC68F9-7E17-4071-0699-F40885CC0EA2}"/>
                </a:ext>
              </a:extLst>
            </p:cNvPr>
            <p:cNvSpPr txBox="1"/>
            <p:nvPr/>
          </p:nvSpPr>
          <p:spPr>
            <a:xfrm>
              <a:off x="7513877" y="3256621"/>
              <a:ext cx="2575758" cy="375435"/>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آليات للمتابعة والتقييم</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04306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6048" y="689347"/>
            <a:ext cx="11839904" cy="954513"/>
            <a:chOff x="176048" y="533435"/>
            <a:chExt cx="118399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6048" y="533435"/>
              <a:ext cx="1183990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الربط بين التخطيط الاستراتيجي والتنفيذي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3A7FB117-9A11-CEFF-55CC-34339E725CD3}"/>
              </a:ext>
            </a:extLst>
          </p:cNvPr>
          <p:cNvSpPr txBox="1"/>
          <p:nvPr/>
        </p:nvSpPr>
        <p:spPr>
          <a:xfrm>
            <a:off x="5173884" y="2552277"/>
            <a:ext cx="5945962" cy="2816156"/>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الربط بين التخطيط الاستراتيجي والتخطيط التنفيذي هو عملية حيوية لضمان تحقيق الرؤية والأهداف طويلة المدى للمؤسسة أو الفرد. التخطيط الاستراتيجي يحدد الرؤية والأهداف العامة على المدى الطويل، بينما يقوم التخطيط التنفيذي بترجمة هذه الأهداف إلى خطوات عملية وقابلة للتنفيذ</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8" name="Picture 17" descr="A person standing next to a white board&#10;&#10;Description automatically generated">
            <a:extLst>
              <a:ext uri="{FF2B5EF4-FFF2-40B4-BE49-F238E27FC236}">
                <a16:creationId xmlns:a16="http://schemas.microsoft.com/office/drawing/2014/main" id="{529A9A2C-7F9E-0C7D-CEDE-37527BD642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72273" y="2248021"/>
            <a:ext cx="3684956" cy="3684956"/>
          </a:xfrm>
          <a:prstGeom prst="rect">
            <a:avLst/>
          </a:prstGeom>
        </p:spPr>
      </p:pic>
    </p:spTree>
    <p:extLst>
      <p:ext uri="{BB962C8B-B14F-4D97-AF65-F5344CB8AC3E}">
        <p14:creationId xmlns:p14="http://schemas.microsoft.com/office/powerpoint/2010/main" val="407683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6048" y="689347"/>
            <a:ext cx="11839904" cy="954513"/>
            <a:chOff x="176048" y="533435"/>
            <a:chExt cx="118399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6048" y="533435"/>
              <a:ext cx="11839904"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تحويل الرؤية الاستراتيجية إلى خطوات عملية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C9097DED-DCBA-5D2A-CDE0-CCC8852C005E}"/>
              </a:ext>
            </a:extLst>
          </p:cNvPr>
          <p:cNvGrpSpPr/>
          <p:nvPr/>
        </p:nvGrpSpPr>
        <p:grpSpPr>
          <a:xfrm>
            <a:off x="6210011" y="1797269"/>
            <a:ext cx="3270885" cy="1197087"/>
            <a:chOff x="6647666" y="107180"/>
            <a:chExt cx="3270885" cy="1197087"/>
          </a:xfrm>
        </p:grpSpPr>
        <p:grpSp>
          <p:nvGrpSpPr>
            <p:cNvPr id="16" name="Group 15">
              <a:extLst>
                <a:ext uri="{FF2B5EF4-FFF2-40B4-BE49-F238E27FC236}">
                  <a16:creationId xmlns:a16="http://schemas.microsoft.com/office/drawing/2014/main" id="{41E1CA80-EB75-58CD-1463-AFABBD3C9F02}"/>
                </a:ext>
              </a:extLst>
            </p:cNvPr>
            <p:cNvGrpSpPr/>
            <p:nvPr/>
          </p:nvGrpSpPr>
          <p:grpSpPr>
            <a:xfrm flipH="1">
              <a:off x="6647666" y="107180"/>
              <a:ext cx="3270885" cy="1197087"/>
              <a:chOff x="1849755" y="1502969"/>
              <a:chExt cx="6459910" cy="2305216"/>
            </a:xfrm>
          </p:grpSpPr>
          <p:sp>
            <p:nvSpPr>
              <p:cNvPr id="18" name="Freeform: Shape 17">
                <a:extLst>
                  <a:ext uri="{FF2B5EF4-FFF2-40B4-BE49-F238E27FC236}">
                    <a16:creationId xmlns:a16="http://schemas.microsoft.com/office/drawing/2014/main" id="{666BD253-4545-EA8B-105C-54077B2357DE}"/>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3B9ECE-8DF7-6ABE-BC2C-87DD871F6E5F}"/>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CD51BEF6-4F2A-5FD8-DF2A-4E2492C915C0}"/>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ACCCE"/>
              </a:solidFill>
              <a:ln w="39746"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C39CF12C-48B6-231B-C998-71F9067BF05A}"/>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22" name="TextBox 21">
                <a:extLst>
                  <a:ext uri="{FF2B5EF4-FFF2-40B4-BE49-F238E27FC236}">
                    <a16:creationId xmlns:a16="http://schemas.microsoft.com/office/drawing/2014/main" id="{86DE1EFA-73B5-1E94-D928-5AEA9A0158AD}"/>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01</a:t>
                </a:r>
              </a:p>
            </p:txBody>
          </p:sp>
        </p:grpSp>
        <p:sp>
          <p:nvSpPr>
            <p:cNvPr id="17" name="TextBox 16">
              <a:extLst>
                <a:ext uri="{FF2B5EF4-FFF2-40B4-BE49-F238E27FC236}">
                  <a16:creationId xmlns:a16="http://schemas.microsoft.com/office/drawing/2014/main" id="{8771805E-788F-24E6-68EB-57355E54762F}"/>
                </a:ext>
              </a:extLst>
            </p:cNvPr>
            <p:cNvSpPr txBox="1"/>
            <p:nvPr/>
          </p:nvSpPr>
          <p:spPr>
            <a:xfrm>
              <a:off x="6871506" y="800521"/>
              <a:ext cx="2823204"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الرؤية الاستراتيجية بوضوح</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3" name="Group 22">
            <a:extLst>
              <a:ext uri="{FF2B5EF4-FFF2-40B4-BE49-F238E27FC236}">
                <a16:creationId xmlns:a16="http://schemas.microsoft.com/office/drawing/2014/main" id="{7EE213DC-386A-4E60-C8E6-4D977DA5EECE}"/>
              </a:ext>
            </a:extLst>
          </p:cNvPr>
          <p:cNvGrpSpPr/>
          <p:nvPr/>
        </p:nvGrpSpPr>
        <p:grpSpPr>
          <a:xfrm flipH="1">
            <a:off x="2612823" y="2525100"/>
            <a:ext cx="3270885" cy="1197087"/>
            <a:chOff x="6647666" y="1433757"/>
            <a:chExt cx="3270885" cy="1197087"/>
          </a:xfrm>
        </p:grpSpPr>
        <p:grpSp>
          <p:nvGrpSpPr>
            <p:cNvPr id="24" name="Group 23">
              <a:extLst>
                <a:ext uri="{FF2B5EF4-FFF2-40B4-BE49-F238E27FC236}">
                  <a16:creationId xmlns:a16="http://schemas.microsoft.com/office/drawing/2014/main" id="{D9474F76-2751-4F9E-099F-8A8DFDE4A5E3}"/>
                </a:ext>
              </a:extLst>
            </p:cNvPr>
            <p:cNvGrpSpPr/>
            <p:nvPr/>
          </p:nvGrpSpPr>
          <p:grpSpPr>
            <a:xfrm flipH="1">
              <a:off x="6647666" y="1433757"/>
              <a:ext cx="3270885" cy="1197087"/>
              <a:chOff x="1849755" y="1502969"/>
              <a:chExt cx="6459910" cy="2305216"/>
            </a:xfrm>
          </p:grpSpPr>
          <p:sp>
            <p:nvSpPr>
              <p:cNvPr id="26" name="Freeform: Shape 25">
                <a:extLst>
                  <a:ext uri="{FF2B5EF4-FFF2-40B4-BE49-F238E27FC236}">
                    <a16:creationId xmlns:a16="http://schemas.microsoft.com/office/drawing/2014/main" id="{5985B6EA-C0BA-0797-5A31-7F9F09B5A069}"/>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E4837B01-08CE-BDC9-028A-5F6227E3A15A}"/>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15CA3F36-DAF4-BC2E-1118-0EBE9E932D81}"/>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E60584B3-7067-8ADF-1EDC-3CD4A181FB74}"/>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30" name="TextBox 29">
                <a:extLst>
                  <a:ext uri="{FF2B5EF4-FFF2-40B4-BE49-F238E27FC236}">
                    <a16:creationId xmlns:a16="http://schemas.microsoft.com/office/drawing/2014/main" id="{737F7AE6-11E0-002D-C0DA-84367B5B49BA}"/>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02</a:t>
                </a:r>
              </a:p>
            </p:txBody>
          </p:sp>
        </p:grpSp>
        <p:sp>
          <p:nvSpPr>
            <p:cNvPr id="25" name="TextBox 24">
              <a:extLst>
                <a:ext uri="{FF2B5EF4-FFF2-40B4-BE49-F238E27FC236}">
                  <a16:creationId xmlns:a16="http://schemas.microsoft.com/office/drawing/2014/main" id="{0E2AD8FE-9AF4-5F47-6B02-C3696633F5BD}"/>
                </a:ext>
              </a:extLst>
            </p:cNvPr>
            <p:cNvSpPr txBox="1"/>
            <p:nvPr/>
          </p:nvSpPr>
          <p:spPr>
            <a:xfrm>
              <a:off x="6871506" y="2099707"/>
              <a:ext cx="2823204"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الأهداف الاستراتيجية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1" name="Group 30">
            <a:extLst>
              <a:ext uri="{FF2B5EF4-FFF2-40B4-BE49-F238E27FC236}">
                <a16:creationId xmlns:a16="http://schemas.microsoft.com/office/drawing/2014/main" id="{748A7B7E-4351-D006-CB33-2FCC5F13663F}"/>
              </a:ext>
            </a:extLst>
          </p:cNvPr>
          <p:cNvGrpSpPr/>
          <p:nvPr/>
        </p:nvGrpSpPr>
        <p:grpSpPr>
          <a:xfrm>
            <a:off x="6203002" y="3202012"/>
            <a:ext cx="3270885" cy="1197087"/>
            <a:chOff x="6647666" y="2760334"/>
            <a:chExt cx="3270885" cy="1197087"/>
          </a:xfrm>
        </p:grpSpPr>
        <p:grpSp>
          <p:nvGrpSpPr>
            <p:cNvPr id="32" name="Group 31">
              <a:extLst>
                <a:ext uri="{FF2B5EF4-FFF2-40B4-BE49-F238E27FC236}">
                  <a16:creationId xmlns:a16="http://schemas.microsoft.com/office/drawing/2014/main" id="{500ACA5F-B021-BD14-66F0-632669392A01}"/>
                </a:ext>
              </a:extLst>
            </p:cNvPr>
            <p:cNvGrpSpPr/>
            <p:nvPr/>
          </p:nvGrpSpPr>
          <p:grpSpPr>
            <a:xfrm flipH="1">
              <a:off x="6647666" y="2760334"/>
              <a:ext cx="3270885" cy="1197087"/>
              <a:chOff x="1849755" y="1502969"/>
              <a:chExt cx="6459910" cy="2305216"/>
            </a:xfrm>
          </p:grpSpPr>
          <p:sp>
            <p:nvSpPr>
              <p:cNvPr id="34" name="Freeform: Shape 33">
                <a:extLst>
                  <a:ext uri="{FF2B5EF4-FFF2-40B4-BE49-F238E27FC236}">
                    <a16:creationId xmlns:a16="http://schemas.microsoft.com/office/drawing/2014/main" id="{1EA78F52-B741-8A7B-C76B-1BBEA31EC3B7}"/>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54D43A3-6853-FB32-2347-64083394F340}"/>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A23AF53D-EA8B-9053-855D-A717F38183CE}"/>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5BC8BCE8-DAEF-E3C7-4A5D-7849497B9D19}"/>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38" name="TextBox 37">
                <a:extLst>
                  <a:ext uri="{FF2B5EF4-FFF2-40B4-BE49-F238E27FC236}">
                    <a16:creationId xmlns:a16="http://schemas.microsoft.com/office/drawing/2014/main" id="{E0E53ED3-DA67-8679-7C67-D8C05D4E12A8}"/>
                  </a:ext>
                </a:extLst>
              </p:cNvPr>
              <p:cNvSpPr txBox="1"/>
              <p:nvPr/>
            </p:nvSpPr>
            <p:spPr>
              <a:xfrm>
                <a:off x="2004111" y="1502969"/>
                <a:ext cx="978337" cy="606831"/>
              </a:xfrm>
              <a:prstGeom prst="rect">
                <a:avLst/>
              </a:prstGeom>
              <a:noFill/>
            </p:spPr>
            <p:txBody>
              <a:bodyPr wrap="square" rtlCol="0">
                <a:spAutoFit/>
              </a:bodyPr>
              <a:lstStyle/>
              <a:p>
                <a:pPr algn="l"/>
                <a:r>
                  <a:rPr lang="en-US" sz="2000" spc="0" baseline="0">
                    <a:ln/>
                    <a:solidFill>
                      <a:srgbClr val="FFFFFF"/>
                    </a:solidFill>
                    <a:latin typeface="Arial"/>
                    <a:cs typeface="Arial"/>
                    <a:sym typeface="Arial"/>
                    <a:rtl val="0"/>
                  </a:rPr>
                  <a:t>03</a:t>
                </a:r>
              </a:p>
            </p:txBody>
          </p:sp>
        </p:grpSp>
        <p:sp>
          <p:nvSpPr>
            <p:cNvPr id="33" name="TextBox 32">
              <a:extLst>
                <a:ext uri="{FF2B5EF4-FFF2-40B4-BE49-F238E27FC236}">
                  <a16:creationId xmlns:a16="http://schemas.microsoft.com/office/drawing/2014/main" id="{F7AE4806-1EE1-B7A5-E32A-F891899E394D}"/>
                </a:ext>
              </a:extLst>
            </p:cNvPr>
            <p:cNvSpPr txBox="1"/>
            <p:nvPr/>
          </p:nvSpPr>
          <p:spPr>
            <a:xfrm>
              <a:off x="6871506" y="3454206"/>
              <a:ext cx="2823204"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الأهداف الفرعية أو التكتيكية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9" name="Group 38">
            <a:extLst>
              <a:ext uri="{FF2B5EF4-FFF2-40B4-BE49-F238E27FC236}">
                <a16:creationId xmlns:a16="http://schemas.microsoft.com/office/drawing/2014/main" id="{B8F11D28-16B8-FBAB-90F7-F13BEAAC35EC}"/>
              </a:ext>
            </a:extLst>
          </p:cNvPr>
          <p:cNvGrpSpPr/>
          <p:nvPr/>
        </p:nvGrpSpPr>
        <p:grpSpPr>
          <a:xfrm flipH="1">
            <a:off x="2624242" y="4029705"/>
            <a:ext cx="3270885" cy="1197087"/>
            <a:chOff x="6647666" y="4086911"/>
            <a:chExt cx="3270885" cy="1197087"/>
          </a:xfrm>
        </p:grpSpPr>
        <p:grpSp>
          <p:nvGrpSpPr>
            <p:cNvPr id="40" name="Group 39">
              <a:extLst>
                <a:ext uri="{FF2B5EF4-FFF2-40B4-BE49-F238E27FC236}">
                  <a16:creationId xmlns:a16="http://schemas.microsoft.com/office/drawing/2014/main" id="{45FF5591-30D2-89BB-A646-40554546C527}"/>
                </a:ext>
              </a:extLst>
            </p:cNvPr>
            <p:cNvGrpSpPr/>
            <p:nvPr/>
          </p:nvGrpSpPr>
          <p:grpSpPr>
            <a:xfrm flipH="1">
              <a:off x="6647666" y="4086911"/>
              <a:ext cx="3270885" cy="1197087"/>
              <a:chOff x="1849755" y="1502969"/>
              <a:chExt cx="6459910" cy="2305216"/>
            </a:xfrm>
          </p:grpSpPr>
          <p:sp>
            <p:nvSpPr>
              <p:cNvPr id="42" name="Freeform: Shape 41">
                <a:extLst>
                  <a:ext uri="{FF2B5EF4-FFF2-40B4-BE49-F238E27FC236}">
                    <a16:creationId xmlns:a16="http://schemas.microsoft.com/office/drawing/2014/main" id="{7F70F82C-23E9-8FDC-66C5-0A751E5CF4B9}"/>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5808AF93-7E04-6195-68B3-52C80D3AF17E}"/>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4D7D62EE-AA4F-D9AA-5F7D-5F6FEED1D17B}"/>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BA76BDFE-E31E-3164-D73D-A10ADD828667}"/>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46" name="TextBox 45">
                <a:extLst>
                  <a:ext uri="{FF2B5EF4-FFF2-40B4-BE49-F238E27FC236}">
                    <a16:creationId xmlns:a16="http://schemas.microsoft.com/office/drawing/2014/main" id="{A2A81F2F-D395-23DD-5C49-C89C6423147F}"/>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04</a:t>
                </a:r>
              </a:p>
            </p:txBody>
          </p:sp>
        </p:grpSp>
        <p:sp>
          <p:nvSpPr>
            <p:cNvPr id="41" name="TextBox 40">
              <a:extLst>
                <a:ext uri="{FF2B5EF4-FFF2-40B4-BE49-F238E27FC236}">
                  <a16:creationId xmlns:a16="http://schemas.microsoft.com/office/drawing/2014/main" id="{250F0062-5241-109E-FD42-939BAFCB9F2E}"/>
                </a:ext>
              </a:extLst>
            </p:cNvPr>
            <p:cNvSpPr txBox="1"/>
            <p:nvPr/>
          </p:nvSpPr>
          <p:spPr>
            <a:xfrm>
              <a:off x="6759585" y="4766574"/>
              <a:ext cx="3047045"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الأنشطة والمهام التنفيذية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7" name="Group 46">
            <a:extLst>
              <a:ext uri="{FF2B5EF4-FFF2-40B4-BE49-F238E27FC236}">
                <a16:creationId xmlns:a16="http://schemas.microsoft.com/office/drawing/2014/main" id="{5B513590-38CF-9470-A714-B297D3C36A96}"/>
              </a:ext>
            </a:extLst>
          </p:cNvPr>
          <p:cNvGrpSpPr/>
          <p:nvPr/>
        </p:nvGrpSpPr>
        <p:grpSpPr>
          <a:xfrm>
            <a:off x="6230107" y="4851968"/>
            <a:ext cx="3270885" cy="1197087"/>
            <a:chOff x="6647666" y="107180"/>
            <a:chExt cx="3270885" cy="1197087"/>
          </a:xfrm>
        </p:grpSpPr>
        <p:grpSp>
          <p:nvGrpSpPr>
            <p:cNvPr id="48" name="Group 47">
              <a:extLst>
                <a:ext uri="{FF2B5EF4-FFF2-40B4-BE49-F238E27FC236}">
                  <a16:creationId xmlns:a16="http://schemas.microsoft.com/office/drawing/2014/main" id="{72D0CA8E-BBEB-0B7A-25F6-9CB22B502AAA}"/>
                </a:ext>
              </a:extLst>
            </p:cNvPr>
            <p:cNvGrpSpPr/>
            <p:nvPr/>
          </p:nvGrpSpPr>
          <p:grpSpPr>
            <a:xfrm flipH="1">
              <a:off x="6647666" y="107180"/>
              <a:ext cx="3270885" cy="1197087"/>
              <a:chOff x="1849755" y="1502969"/>
              <a:chExt cx="6459910" cy="2305216"/>
            </a:xfrm>
          </p:grpSpPr>
          <p:sp>
            <p:nvSpPr>
              <p:cNvPr id="50" name="Freeform: Shape 49">
                <a:extLst>
                  <a:ext uri="{FF2B5EF4-FFF2-40B4-BE49-F238E27FC236}">
                    <a16:creationId xmlns:a16="http://schemas.microsoft.com/office/drawing/2014/main" id="{521F28C5-9F63-99FA-5320-114E97F1A0C1}"/>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B305DDF9-F159-BA57-5B5A-C6DE72BF4D30}"/>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6B428F2C-0408-3DA4-B7F3-86EE548EC175}"/>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C4C20907-87B3-A225-4F16-CB414E7D9C83}"/>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54" name="TextBox 53">
                <a:extLst>
                  <a:ext uri="{FF2B5EF4-FFF2-40B4-BE49-F238E27FC236}">
                    <a16:creationId xmlns:a16="http://schemas.microsoft.com/office/drawing/2014/main" id="{B57A42B0-6B38-C4C2-733D-EF1FB858BF51}"/>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05</a:t>
                </a:r>
              </a:p>
            </p:txBody>
          </p:sp>
        </p:grpSp>
        <p:sp>
          <p:nvSpPr>
            <p:cNvPr id="49" name="TextBox 48">
              <a:extLst>
                <a:ext uri="{FF2B5EF4-FFF2-40B4-BE49-F238E27FC236}">
                  <a16:creationId xmlns:a16="http://schemas.microsoft.com/office/drawing/2014/main" id="{B32B3B88-8EAD-14F3-3ADF-FD1FEF9BFB07}"/>
                </a:ext>
              </a:extLst>
            </p:cNvPr>
            <p:cNvSpPr txBox="1"/>
            <p:nvPr/>
          </p:nvSpPr>
          <p:spPr>
            <a:xfrm>
              <a:off x="6871506" y="800521"/>
              <a:ext cx="2823204"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تخصيص الموارد والمسؤوليات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56977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1000"/>
                                        <p:tgtEl>
                                          <p:spTgt spid="47"/>
                                        </p:tgtEl>
                                      </p:cBhvr>
                                    </p:animEffect>
                                    <p:anim calcmode="lin" valueType="num">
                                      <p:cBhvr>
                                        <p:cTn id="36" dur="1000" fill="hold"/>
                                        <p:tgtEl>
                                          <p:spTgt spid="47"/>
                                        </p:tgtEl>
                                        <p:attrNameLst>
                                          <p:attrName>ppt_x</p:attrName>
                                        </p:attrNameLst>
                                      </p:cBhvr>
                                      <p:tavLst>
                                        <p:tav tm="0">
                                          <p:val>
                                            <p:strVal val="#ppt_x"/>
                                          </p:val>
                                        </p:tav>
                                        <p:tav tm="100000">
                                          <p:val>
                                            <p:strVal val="#ppt_x"/>
                                          </p:val>
                                        </p:tav>
                                      </p:tavLst>
                                    </p:anim>
                                    <p:anim calcmode="lin" valueType="num">
                                      <p:cBhvr>
                                        <p:cTn id="37"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spcAft>
                <a:spcPts val="800"/>
              </a:spcAft>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مقوّمات ومبادئ التخطيط الفعّال</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التخطيط وأهميته في تحقيق الأهداف</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الخصائص الأساسية للتخطيط الفعّال</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الخطوات الرئيسية في عملية التخطيط</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057401" y="5715000"/>
            <a:ext cx="9243034"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التحديات التي تواجه التخطيط وكيفية التغلّب عليها</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80668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6048" y="689347"/>
            <a:ext cx="11839904" cy="954513"/>
            <a:chOff x="176048" y="533435"/>
            <a:chExt cx="118399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6048" y="533435"/>
              <a:ext cx="11839904"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تحويل الرؤية الاستراتيجية إلى خطوات عملية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0E1183BD-02C4-6ED9-93E6-B8B8F23124EC}"/>
              </a:ext>
            </a:extLst>
          </p:cNvPr>
          <p:cNvGrpSpPr/>
          <p:nvPr/>
        </p:nvGrpSpPr>
        <p:grpSpPr>
          <a:xfrm flipH="1">
            <a:off x="2698136" y="2071343"/>
            <a:ext cx="3270885" cy="1197087"/>
            <a:chOff x="6647666" y="1433757"/>
            <a:chExt cx="3270885" cy="1197087"/>
          </a:xfrm>
        </p:grpSpPr>
        <p:grpSp>
          <p:nvGrpSpPr>
            <p:cNvPr id="55" name="Group 54">
              <a:extLst>
                <a:ext uri="{FF2B5EF4-FFF2-40B4-BE49-F238E27FC236}">
                  <a16:creationId xmlns:a16="http://schemas.microsoft.com/office/drawing/2014/main" id="{A814D607-2084-45E4-9250-F41876EC06ED}"/>
                </a:ext>
              </a:extLst>
            </p:cNvPr>
            <p:cNvGrpSpPr/>
            <p:nvPr/>
          </p:nvGrpSpPr>
          <p:grpSpPr>
            <a:xfrm flipH="1">
              <a:off x="6647666" y="1433757"/>
              <a:ext cx="3270885" cy="1197087"/>
              <a:chOff x="1849755" y="1502969"/>
              <a:chExt cx="6459910" cy="2305216"/>
            </a:xfrm>
          </p:grpSpPr>
          <p:sp>
            <p:nvSpPr>
              <p:cNvPr id="57" name="Freeform: Shape 56">
                <a:extLst>
                  <a:ext uri="{FF2B5EF4-FFF2-40B4-BE49-F238E27FC236}">
                    <a16:creationId xmlns:a16="http://schemas.microsoft.com/office/drawing/2014/main" id="{7280EC24-EF46-B21B-D0F3-CE1CFE9B036F}"/>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dirty="0"/>
              </a:p>
            </p:txBody>
          </p:sp>
          <p:sp>
            <p:nvSpPr>
              <p:cNvPr id="58" name="Freeform: Shape 57">
                <a:extLst>
                  <a:ext uri="{FF2B5EF4-FFF2-40B4-BE49-F238E27FC236}">
                    <a16:creationId xmlns:a16="http://schemas.microsoft.com/office/drawing/2014/main" id="{A550E9F5-C2CC-B2A4-53E1-22ECBF218FCE}"/>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D6E25DB3-9E8A-8867-9309-94DC32BD0173}"/>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C982FC8E-5F75-2352-3DBB-B260086B1900}"/>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61" name="TextBox 60">
                <a:extLst>
                  <a:ext uri="{FF2B5EF4-FFF2-40B4-BE49-F238E27FC236}">
                    <a16:creationId xmlns:a16="http://schemas.microsoft.com/office/drawing/2014/main" id="{72A8E32E-CBF8-56B6-986C-826B42D814C8}"/>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06</a:t>
                </a:r>
              </a:p>
            </p:txBody>
          </p:sp>
        </p:grpSp>
        <p:sp>
          <p:nvSpPr>
            <p:cNvPr id="56" name="TextBox 55">
              <a:extLst>
                <a:ext uri="{FF2B5EF4-FFF2-40B4-BE49-F238E27FC236}">
                  <a16:creationId xmlns:a16="http://schemas.microsoft.com/office/drawing/2014/main" id="{A90AC9B2-4F99-551B-9358-9FE2DE264F3E}"/>
                </a:ext>
              </a:extLst>
            </p:cNvPr>
            <p:cNvSpPr txBox="1"/>
            <p:nvPr/>
          </p:nvSpPr>
          <p:spPr>
            <a:xfrm>
              <a:off x="6871506" y="2099707"/>
              <a:ext cx="2823204"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الجداول الزمنية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2" name="Group 61">
            <a:extLst>
              <a:ext uri="{FF2B5EF4-FFF2-40B4-BE49-F238E27FC236}">
                <a16:creationId xmlns:a16="http://schemas.microsoft.com/office/drawing/2014/main" id="{C60B2278-C7C3-88B1-FAB6-6439FA01ECE7}"/>
              </a:ext>
            </a:extLst>
          </p:cNvPr>
          <p:cNvGrpSpPr/>
          <p:nvPr/>
        </p:nvGrpSpPr>
        <p:grpSpPr>
          <a:xfrm>
            <a:off x="6220491" y="2748255"/>
            <a:ext cx="3366339" cy="1197087"/>
            <a:chOff x="6579842" y="2760334"/>
            <a:chExt cx="3366339" cy="1197087"/>
          </a:xfrm>
        </p:grpSpPr>
        <p:grpSp>
          <p:nvGrpSpPr>
            <p:cNvPr id="63" name="Group 62">
              <a:extLst>
                <a:ext uri="{FF2B5EF4-FFF2-40B4-BE49-F238E27FC236}">
                  <a16:creationId xmlns:a16="http://schemas.microsoft.com/office/drawing/2014/main" id="{13D1F8D3-CCE2-EBF3-D26B-E641985210B0}"/>
                </a:ext>
              </a:extLst>
            </p:cNvPr>
            <p:cNvGrpSpPr/>
            <p:nvPr/>
          </p:nvGrpSpPr>
          <p:grpSpPr>
            <a:xfrm flipH="1">
              <a:off x="6647666" y="2760334"/>
              <a:ext cx="3270885" cy="1197087"/>
              <a:chOff x="1849755" y="1502969"/>
              <a:chExt cx="6459910" cy="2305216"/>
            </a:xfrm>
          </p:grpSpPr>
          <p:sp>
            <p:nvSpPr>
              <p:cNvPr id="65" name="Freeform: Shape 64">
                <a:extLst>
                  <a:ext uri="{FF2B5EF4-FFF2-40B4-BE49-F238E27FC236}">
                    <a16:creationId xmlns:a16="http://schemas.microsoft.com/office/drawing/2014/main" id="{EC0CEFF4-DB69-DB41-35E2-0A51945CFF47}"/>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58B30C1D-0390-5C39-7E09-BED4E29D85AA}"/>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9AE42D0-95AD-8991-F43C-E6F87112EEDE}"/>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05B3474C-C8CD-1DD9-FD95-D67673432F44}"/>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69" name="TextBox 68">
                <a:extLst>
                  <a:ext uri="{FF2B5EF4-FFF2-40B4-BE49-F238E27FC236}">
                    <a16:creationId xmlns:a16="http://schemas.microsoft.com/office/drawing/2014/main" id="{62E8FEEB-D6A3-FCFF-8731-B9BFC47ED79E}"/>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07</a:t>
                </a:r>
              </a:p>
            </p:txBody>
          </p:sp>
        </p:grpSp>
        <p:sp>
          <p:nvSpPr>
            <p:cNvPr id="64" name="TextBox 63">
              <a:extLst>
                <a:ext uri="{FF2B5EF4-FFF2-40B4-BE49-F238E27FC236}">
                  <a16:creationId xmlns:a16="http://schemas.microsoft.com/office/drawing/2014/main" id="{51284135-EAD8-53BF-2A60-2A303F47471F}"/>
                </a:ext>
              </a:extLst>
            </p:cNvPr>
            <p:cNvSpPr txBox="1"/>
            <p:nvPr/>
          </p:nvSpPr>
          <p:spPr>
            <a:xfrm>
              <a:off x="6579842" y="3430842"/>
              <a:ext cx="3366339"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وضع مؤشرات الأداء </a:t>
              </a:r>
              <a:r>
                <a:rPr lang="en-US" b="1" dirty="0">
                  <a:latin typeface="Times New Roman" panose="02020603050405020304" pitchFamily="18" charset="0"/>
                  <a:ea typeface="Calibri" panose="020F0502020204030204" pitchFamily="34" charset="0"/>
                  <a:cs typeface="Adobe Arabic" panose="02040503050201020203" pitchFamily="18" charset="-78"/>
                </a:rPr>
                <a:t>KPIs)</a:t>
              </a:r>
              <a:r>
                <a:rPr lang="ar-EG" b="1" dirty="0">
                  <a:latin typeface="Times New Roman" panose="02020603050405020304" pitchFamily="18" charset="0"/>
                  <a:ea typeface="Calibri" panose="020F0502020204030204" pitchFamily="34" charset="0"/>
                  <a:cs typeface="Adobe Arabic" panose="02040503050201020203" pitchFamily="18" charset="-78"/>
                </a:rPr>
                <a:t>)</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0" name="Group 69">
            <a:extLst>
              <a:ext uri="{FF2B5EF4-FFF2-40B4-BE49-F238E27FC236}">
                <a16:creationId xmlns:a16="http://schemas.microsoft.com/office/drawing/2014/main" id="{8662A531-2346-BBC7-4887-644D7F11D055}"/>
              </a:ext>
            </a:extLst>
          </p:cNvPr>
          <p:cNvGrpSpPr/>
          <p:nvPr/>
        </p:nvGrpSpPr>
        <p:grpSpPr>
          <a:xfrm flipH="1">
            <a:off x="2709555" y="3575948"/>
            <a:ext cx="3270885" cy="1197087"/>
            <a:chOff x="6647666" y="4086911"/>
            <a:chExt cx="3270885" cy="1197087"/>
          </a:xfrm>
        </p:grpSpPr>
        <p:grpSp>
          <p:nvGrpSpPr>
            <p:cNvPr id="71" name="Group 70">
              <a:extLst>
                <a:ext uri="{FF2B5EF4-FFF2-40B4-BE49-F238E27FC236}">
                  <a16:creationId xmlns:a16="http://schemas.microsoft.com/office/drawing/2014/main" id="{34DC7917-7931-E179-AA92-DEDA744981D6}"/>
                </a:ext>
              </a:extLst>
            </p:cNvPr>
            <p:cNvGrpSpPr/>
            <p:nvPr/>
          </p:nvGrpSpPr>
          <p:grpSpPr>
            <a:xfrm flipH="1">
              <a:off x="6647666" y="4086911"/>
              <a:ext cx="3270885" cy="1197087"/>
              <a:chOff x="1849755" y="1502969"/>
              <a:chExt cx="6459910" cy="2305216"/>
            </a:xfrm>
          </p:grpSpPr>
          <p:sp>
            <p:nvSpPr>
              <p:cNvPr id="73" name="Freeform: Shape 72">
                <a:extLst>
                  <a:ext uri="{FF2B5EF4-FFF2-40B4-BE49-F238E27FC236}">
                    <a16:creationId xmlns:a16="http://schemas.microsoft.com/office/drawing/2014/main" id="{1BD58476-823B-3F8F-1714-E767CBD1510A}"/>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01ECDF0C-8975-54CD-9B90-882CC3545817}"/>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CE11B9BE-6BBE-FEF6-51FB-9F5AD0125BFB}"/>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6AB31F20-8BE8-0A5A-31CC-21EC04BCA580}"/>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77" name="TextBox 76">
                <a:extLst>
                  <a:ext uri="{FF2B5EF4-FFF2-40B4-BE49-F238E27FC236}">
                    <a16:creationId xmlns:a16="http://schemas.microsoft.com/office/drawing/2014/main" id="{31804480-0B0C-F817-58E1-0902DFA9338B}"/>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08</a:t>
                </a:r>
              </a:p>
            </p:txBody>
          </p:sp>
        </p:grpSp>
        <p:sp>
          <p:nvSpPr>
            <p:cNvPr id="72" name="TextBox 71">
              <a:extLst>
                <a:ext uri="{FF2B5EF4-FFF2-40B4-BE49-F238E27FC236}">
                  <a16:creationId xmlns:a16="http://schemas.microsoft.com/office/drawing/2014/main" id="{78142EA2-7C04-8AED-9531-97ABD9DE35E0}"/>
                </a:ext>
              </a:extLst>
            </p:cNvPr>
            <p:cNvSpPr txBox="1"/>
            <p:nvPr/>
          </p:nvSpPr>
          <p:spPr>
            <a:xfrm>
              <a:off x="6759585" y="4766574"/>
              <a:ext cx="3047045"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التنفيذ والمتابعة المستمرة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8" name="Group 77">
            <a:extLst>
              <a:ext uri="{FF2B5EF4-FFF2-40B4-BE49-F238E27FC236}">
                <a16:creationId xmlns:a16="http://schemas.microsoft.com/office/drawing/2014/main" id="{C3CCB0EA-0E8C-4B83-6792-64974407E603}"/>
              </a:ext>
            </a:extLst>
          </p:cNvPr>
          <p:cNvGrpSpPr/>
          <p:nvPr/>
        </p:nvGrpSpPr>
        <p:grpSpPr>
          <a:xfrm>
            <a:off x="6192861" y="4171346"/>
            <a:ext cx="3366339" cy="1197087"/>
            <a:chOff x="6579842" y="2760334"/>
            <a:chExt cx="3366339" cy="1197087"/>
          </a:xfrm>
        </p:grpSpPr>
        <p:grpSp>
          <p:nvGrpSpPr>
            <p:cNvPr id="79" name="Group 78">
              <a:extLst>
                <a:ext uri="{FF2B5EF4-FFF2-40B4-BE49-F238E27FC236}">
                  <a16:creationId xmlns:a16="http://schemas.microsoft.com/office/drawing/2014/main" id="{BA6280A7-D668-F4D0-5279-0334E513807E}"/>
                </a:ext>
              </a:extLst>
            </p:cNvPr>
            <p:cNvGrpSpPr/>
            <p:nvPr/>
          </p:nvGrpSpPr>
          <p:grpSpPr>
            <a:xfrm flipH="1">
              <a:off x="6647666" y="2760334"/>
              <a:ext cx="3270885" cy="1197087"/>
              <a:chOff x="1849755" y="1502969"/>
              <a:chExt cx="6459910" cy="2305216"/>
            </a:xfrm>
          </p:grpSpPr>
          <p:sp>
            <p:nvSpPr>
              <p:cNvPr id="81" name="Freeform: Shape 80">
                <a:extLst>
                  <a:ext uri="{FF2B5EF4-FFF2-40B4-BE49-F238E27FC236}">
                    <a16:creationId xmlns:a16="http://schemas.microsoft.com/office/drawing/2014/main" id="{30F2A3A9-3E35-90FA-CFA1-504671969FE6}"/>
                  </a:ext>
                </a:extLst>
              </p:cNvPr>
              <p:cNvSpPr/>
              <p:nvPr/>
            </p:nvSpPr>
            <p:spPr>
              <a:xfrm>
                <a:off x="1849755" y="1570167"/>
                <a:ext cx="1261197" cy="1111254"/>
              </a:xfrm>
              <a:custGeom>
                <a:avLst/>
                <a:gdLst>
                  <a:gd name="connsiteX0" fmla="*/ 1261198 w 1261197"/>
                  <a:gd name="connsiteY0" fmla="*/ 1111254 h 1111254"/>
                  <a:gd name="connsiteX1" fmla="*/ 1261198 w 1261197"/>
                  <a:gd name="connsiteY1" fmla="*/ 297501 h 1111254"/>
                  <a:gd name="connsiteX2" fmla="*/ 963697 w 1261197"/>
                  <a:gd name="connsiteY2" fmla="*/ 0 h 1111254"/>
                  <a:gd name="connsiteX3" fmla="*/ 297501 w 1261197"/>
                  <a:gd name="connsiteY3" fmla="*/ 0 h 1111254"/>
                  <a:gd name="connsiteX4" fmla="*/ 0 w 1261197"/>
                  <a:gd name="connsiteY4" fmla="*/ 297501 h 1111254"/>
                  <a:gd name="connsiteX5" fmla="*/ 0 w 1261197"/>
                  <a:gd name="connsiteY5" fmla="*/ 1111254 h 1111254"/>
                  <a:gd name="connsiteX6" fmla="*/ 1261198 w 1261197"/>
                  <a:gd name="connsiteY6" fmla="*/ 1111254 h 11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197" h="1111254">
                    <a:moveTo>
                      <a:pt x="1261198" y="1111254"/>
                    </a:moveTo>
                    <a:lnTo>
                      <a:pt x="1261198" y="297501"/>
                    </a:lnTo>
                    <a:cubicBezTo>
                      <a:pt x="1261198" y="133637"/>
                      <a:pt x="1127163" y="0"/>
                      <a:pt x="963697" y="0"/>
                    </a:cubicBezTo>
                    <a:lnTo>
                      <a:pt x="297501" y="0"/>
                    </a:lnTo>
                    <a:cubicBezTo>
                      <a:pt x="134035" y="0"/>
                      <a:pt x="0" y="134035"/>
                      <a:pt x="0" y="297501"/>
                    </a:cubicBezTo>
                    <a:lnTo>
                      <a:pt x="0" y="1111254"/>
                    </a:lnTo>
                    <a:lnTo>
                      <a:pt x="1261198" y="1111254"/>
                    </a:lnTo>
                    <a:close/>
                  </a:path>
                </a:pathLst>
              </a:custGeom>
              <a:solidFill>
                <a:srgbClr val="168489"/>
              </a:solidFill>
              <a:ln w="39746"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53465329-ABFD-B652-7E27-7562384EC2EE}"/>
                  </a:ext>
                </a:extLst>
              </p:cNvPr>
              <p:cNvSpPr/>
              <p:nvPr/>
            </p:nvSpPr>
            <p:spPr>
              <a:xfrm>
                <a:off x="1849755" y="2228805"/>
                <a:ext cx="1261197" cy="252160"/>
              </a:xfrm>
              <a:custGeom>
                <a:avLst/>
                <a:gdLst>
                  <a:gd name="connsiteX0" fmla="*/ 0 w 1261197"/>
                  <a:gd name="connsiteY0" fmla="*/ 0 h 252160"/>
                  <a:gd name="connsiteX1" fmla="*/ 1261198 w 1261197"/>
                  <a:gd name="connsiteY1" fmla="*/ 156705 h 252160"/>
                  <a:gd name="connsiteX2" fmla="*/ 0 w 1261197"/>
                  <a:gd name="connsiteY2" fmla="*/ 252160 h 252160"/>
                  <a:gd name="connsiteX3" fmla="*/ 0 w 1261197"/>
                  <a:gd name="connsiteY3" fmla="*/ 0 h 252160"/>
                </a:gdLst>
                <a:ahLst/>
                <a:cxnLst>
                  <a:cxn ang="0">
                    <a:pos x="connsiteX0" y="connsiteY0"/>
                  </a:cxn>
                  <a:cxn ang="0">
                    <a:pos x="connsiteX1" y="connsiteY1"/>
                  </a:cxn>
                  <a:cxn ang="0">
                    <a:pos x="connsiteX2" y="connsiteY2"/>
                  </a:cxn>
                  <a:cxn ang="0">
                    <a:pos x="connsiteX3" y="connsiteY3"/>
                  </a:cxn>
                </a:cxnLst>
                <a:rect l="l" t="t" r="r" b="b"/>
                <a:pathLst>
                  <a:path w="1261197" h="252160">
                    <a:moveTo>
                      <a:pt x="0" y="0"/>
                    </a:moveTo>
                    <a:lnTo>
                      <a:pt x="1261198" y="156705"/>
                    </a:lnTo>
                    <a:lnTo>
                      <a:pt x="0" y="252160"/>
                    </a:lnTo>
                    <a:lnTo>
                      <a:pt x="0" y="0"/>
                    </a:lnTo>
                    <a:close/>
                  </a:path>
                </a:pathLst>
              </a:custGeom>
              <a:solidFill>
                <a:srgbClr val="116569"/>
              </a:solidFill>
              <a:ln w="39746"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E283A9FF-3664-953E-B13C-90A741FD1C85}"/>
                  </a:ext>
                </a:extLst>
              </p:cNvPr>
              <p:cNvSpPr/>
              <p:nvPr/>
            </p:nvSpPr>
            <p:spPr>
              <a:xfrm>
                <a:off x="1849755" y="2385510"/>
                <a:ext cx="6459910" cy="1422675"/>
              </a:xfrm>
              <a:custGeom>
                <a:avLst/>
                <a:gdLst>
                  <a:gd name="connsiteX0" fmla="*/ 6162410 w 6459910"/>
                  <a:gd name="connsiteY0" fmla="*/ 0 h 1422675"/>
                  <a:gd name="connsiteX1" fmla="*/ 6459911 w 6459910"/>
                  <a:gd name="connsiteY1" fmla="*/ 297501 h 1422675"/>
                  <a:gd name="connsiteX2" fmla="*/ 6459911 w 6459910"/>
                  <a:gd name="connsiteY2" fmla="*/ 1125175 h 1422675"/>
                  <a:gd name="connsiteX3" fmla="*/ 6162410 w 6459910"/>
                  <a:gd name="connsiteY3" fmla="*/ 1422676 h 1422675"/>
                  <a:gd name="connsiteX4" fmla="*/ 297501 w 6459910"/>
                  <a:gd name="connsiteY4" fmla="*/ 1422676 h 1422675"/>
                  <a:gd name="connsiteX5" fmla="*/ 0 w 6459910"/>
                  <a:gd name="connsiteY5" fmla="*/ 1125175 h 1422675"/>
                  <a:gd name="connsiteX6" fmla="*/ 0 w 6459910"/>
                  <a:gd name="connsiteY6" fmla="*/ 297501 h 1422675"/>
                  <a:gd name="connsiteX7" fmla="*/ 297501 w 6459910"/>
                  <a:gd name="connsiteY7" fmla="*/ 0 h 142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910" h="1422675">
                    <a:moveTo>
                      <a:pt x="6162410" y="0"/>
                    </a:moveTo>
                    <a:cubicBezTo>
                      <a:pt x="6326715" y="0"/>
                      <a:pt x="6459911" y="133196"/>
                      <a:pt x="6459911" y="297501"/>
                    </a:cubicBezTo>
                    <a:lnTo>
                      <a:pt x="6459911" y="1125175"/>
                    </a:lnTo>
                    <a:cubicBezTo>
                      <a:pt x="6459911" y="1289480"/>
                      <a:pt x="6326715" y="1422676"/>
                      <a:pt x="6162410" y="1422676"/>
                    </a:cubicBezTo>
                    <a:lnTo>
                      <a:pt x="297501" y="1422676"/>
                    </a:lnTo>
                    <a:cubicBezTo>
                      <a:pt x="133196" y="1422676"/>
                      <a:pt x="0" y="1289480"/>
                      <a:pt x="0" y="1125175"/>
                    </a:cubicBezTo>
                    <a:lnTo>
                      <a:pt x="0" y="297501"/>
                    </a:lnTo>
                    <a:cubicBezTo>
                      <a:pt x="0" y="133196"/>
                      <a:pt x="133196" y="0"/>
                      <a:pt x="297501" y="0"/>
                    </a:cubicBezTo>
                    <a:close/>
                  </a:path>
                </a:pathLst>
              </a:custGeom>
              <a:solidFill>
                <a:srgbClr val="91CCCB"/>
              </a:solidFill>
              <a:ln w="39746"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FE89E67D-C03D-B4E9-BEA2-8613506DAF5F}"/>
                  </a:ext>
                </a:extLst>
              </p:cNvPr>
              <p:cNvSpPr/>
              <p:nvPr/>
            </p:nvSpPr>
            <p:spPr>
              <a:xfrm>
                <a:off x="1849755" y="2385510"/>
                <a:ext cx="4340413" cy="500342"/>
              </a:xfrm>
              <a:custGeom>
                <a:avLst/>
                <a:gdLst>
                  <a:gd name="connsiteX0" fmla="*/ 4340414 w 4340413"/>
                  <a:gd name="connsiteY0" fmla="*/ 0 h 500342"/>
                  <a:gd name="connsiteX1" fmla="*/ 0 w 4340413"/>
                  <a:gd name="connsiteY1" fmla="*/ 0 h 500342"/>
                  <a:gd name="connsiteX2" fmla="*/ 0 w 4340413"/>
                  <a:gd name="connsiteY2" fmla="*/ 500343 h 500342"/>
                  <a:gd name="connsiteX3" fmla="*/ 3839674 w 4340413"/>
                  <a:gd name="connsiteY3" fmla="*/ 500343 h 500342"/>
                  <a:gd name="connsiteX4" fmla="*/ 4340017 w 4340413"/>
                  <a:gd name="connsiteY4" fmla="*/ 0 h 500342"/>
                  <a:gd name="connsiteX5" fmla="*/ 4340017 w 4340413"/>
                  <a:gd name="connsiteY5" fmla="*/ 0 h 50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0413" h="500342">
                    <a:moveTo>
                      <a:pt x="4340414" y="0"/>
                    </a:moveTo>
                    <a:lnTo>
                      <a:pt x="0" y="0"/>
                    </a:lnTo>
                    <a:lnTo>
                      <a:pt x="0" y="500343"/>
                    </a:lnTo>
                    <a:lnTo>
                      <a:pt x="3839674" y="500343"/>
                    </a:lnTo>
                    <a:cubicBezTo>
                      <a:pt x="4116095" y="500343"/>
                      <a:pt x="4340017" y="276422"/>
                      <a:pt x="4340017" y="0"/>
                    </a:cubicBezTo>
                    <a:lnTo>
                      <a:pt x="4340017" y="0"/>
                    </a:lnTo>
                    <a:close/>
                  </a:path>
                </a:pathLst>
              </a:custGeom>
              <a:solidFill>
                <a:srgbClr val="168489"/>
              </a:solidFill>
              <a:ln w="39746" cap="flat">
                <a:noFill/>
                <a:prstDash val="solid"/>
                <a:miter/>
              </a:ln>
            </p:spPr>
            <p:txBody>
              <a:bodyPr rtlCol="0" anchor="ctr"/>
              <a:lstStyle/>
              <a:p>
                <a:endParaRPr lang="en-US"/>
              </a:p>
            </p:txBody>
          </p:sp>
          <p:sp>
            <p:nvSpPr>
              <p:cNvPr id="85" name="TextBox 84">
                <a:extLst>
                  <a:ext uri="{FF2B5EF4-FFF2-40B4-BE49-F238E27FC236}">
                    <a16:creationId xmlns:a16="http://schemas.microsoft.com/office/drawing/2014/main" id="{B7778FE1-5639-96A2-9487-4B2BEC2D22AA}"/>
                  </a:ext>
                </a:extLst>
              </p:cNvPr>
              <p:cNvSpPr txBox="1"/>
              <p:nvPr/>
            </p:nvSpPr>
            <p:spPr>
              <a:xfrm>
                <a:off x="2004111" y="1502969"/>
                <a:ext cx="978337" cy="770487"/>
              </a:xfrm>
              <a:prstGeom prst="rect">
                <a:avLst/>
              </a:prstGeom>
              <a:noFill/>
            </p:spPr>
            <p:txBody>
              <a:bodyPr wrap="square" rtlCol="0">
                <a:spAutoFit/>
              </a:bodyPr>
              <a:lstStyle/>
              <a:p>
                <a:pPr algn="l"/>
                <a:r>
                  <a:rPr lang="en-US" sz="2000" spc="0" baseline="0" dirty="0">
                    <a:ln/>
                    <a:solidFill>
                      <a:srgbClr val="FFFFFF"/>
                    </a:solidFill>
                    <a:latin typeface="Arial"/>
                    <a:cs typeface="Arial"/>
                    <a:sym typeface="Arial"/>
                    <a:rtl val="0"/>
                  </a:rPr>
                  <a:t>09</a:t>
                </a:r>
              </a:p>
            </p:txBody>
          </p:sp>
        </p:grpSp>
        <p:sp>
          <p:nvSpPr>
            <p:cNvPr id="80" name="TextBox 79">
              <a:extLst>
                <a:ext uri="{FF2B5EF4-FFF2-40B4-BE49-F238E27FC236}">
                  <a16:creationId xmlns:a16="http://schemas.microsoft.com/office/drawing/2014/main" id="{C2DDB5BB-845D-4CA6-3251-3B4C03F539B9}"/>
                </a:ext>
              </a:extLst>
            </p:cNvPr>
            <p:cNvSpPr txBox="1"/>
            <p:nvPr/>
          </p:nvSpPr>
          <p:spPr>
            <a:xfrm>
              <a:off x="6579842" y="3430842"/>
              <a:ext cx="3366339"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التقييم والتعديل المستمر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04648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1000"/>
                                        <p:tgtEl>
                                          <p:spTgt spid="62"/>
                                        </p:tgtEl>
                                      </p:cBhvr>
                                    </p:animEffect>
                                    <p:anim calcmode="lin" valueType="num">
                                      <p:cBhvr>
                                        <p:cTn id="15" dur="1000" fill="hold"/>
                                        <p:tgtEl>
                                          <p:spTgt spid="62"/>
                                        </p:tgtEl>
                                        <p:attrNameLst>
                                          <p:attrName>ppt_x</p:attrName>
                                        </p:attrNameLst>
                                      </p:cBhvr>
                                      <p:tavLst>
                                        <p:tav tm="0">
                                          <p:val>
                                            <p:strVal val="#ppt_x"/>
                                          </p:val>
                                        </p:tav>
                                        <p:tav tm="100000">
                                          <p:val>
                                            <p:strVal val="#ppt_x"/>
                                          </p:val>
                                        </p:tav>
                                      </p:tavLst>
                                    </p:anim>
                                    <p:anim calcmode="lin" valueType="num">
                                      <p:cBhvr>
                                        <p:cTn id="16"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1000"/>
                                        <p:tgtEl>
                                          <p:spTgt spid="70"/>
                                        </p:tgtEl>
                                      </p:cBhvr>
                                    </p:animEffect>
                                    <p:anim calcmode="lin" valueType="num">
                                      <p:cBhvr>
                                        <p:cTn id="22" dur="1000" fill="hold"/>
                                        <p:tgtEl>
                                          <p:spTgt spid="70"/>
                                        </p:tgtEl>
                                        <p:attrNameLst>
                                          <p:attrName>ppt_x</p:attrName>
                                        </p:attrNameLst>
                                      </p:cBhvr>
                                      <p:tavLst>
                                        <p:tav tm="0">
                                          <p:val>
                                            <p:strVal val="#ppt_x"/>
                                          </p:val>
                                        </p:tav>
                                        <p:tav tm="100000">
                                          <p:val>
                                            <p:strVal val="#ppt_x"/>
                                          </p:val>
                                        </p:tav>
                                      </p:tavLst>
                                    </p:anim>
                                    <p:anim calcmode="lin" valueType="num">
                                      <p:cBhvr>
                                        <p:cTn id="23"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fade">
                                      <p:cBhvr>
                                        <p:cTn id="28" dur="1000"/>
                                        <p:tgtEl>
                                          <p:spTgt spid="78"/>
                                        </p:tgtEl>
                                      </p:cBhvr>
                                    </p:animEffect>
                                    <p:anim calcmode="lin" valueType="num">
                                      <p:cBhvr>
                                        <p:cTn id="29" dur="1000" fill="hold"/>
                                        <p:tgtEl>
                                          <p:spTgt spid="78"/>
                                        </p:tgtEl>
                                        <p:attrNameLst>
                                          <p:attrName>ppt_x</p:attrName>
                                        </p:attrNameLst>
                                      </p:cBhvr>
                                      <p:tavLst>
                                        <p:tav tm="0">
                                          <p:val>
                                            <p:strVal val="#ppt_x"/>
                                          </p:val>
                                        </p:tav>
                                        <p:tav tm="100000">
                                          <p:val>
                                            <p:strVal val="#ppt_x"/>
                                          </p:val>
                                        </p:tav>
                                      </p:tavLst>
                                    </p:anim>
                                    <p:anim calcmode="lin" valueType="num">
                                      <p:cBhvr>
                                        <p:cTn id="30"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6048" y="689347"/>
            <a:ext cx="11839904" cy="954513"/>
            <a:chOff x="176048" y="533435"/>
            <a:chExt cx="118399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6048" y="533435"/>
              <a:ext cx="1183990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الربط بين التخطيط الاستراتيجي والتنفيذي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6BE22E6D-EEC5-0474-1E77-F9D8C22B0F08}"/>
              </a:ext>
            </a:extLst>
          </p:cNvPr>
          <p:cNvGrpSpPr/>
          <p:nvPr/>
        </p:nvGrpSpPr>
        <p:grpSpPr>
          <a:xfrm>
            <a:off x="8179897" y="2792343"/>
            <a:ext cx="2156633" cy="2662800"/>
            <a:chOff x="8326016" y="1709139"/>
            <a:chExt cx="2156633" cy="2662800"/>
          </a:xfrm>
        </p:grpSpPr>
        <p:sp>
          <p:nvSpPr>
            <p:cNvPr id="16" name="Google Shape;822;p22">
              <a:extLst>
                <a:ext uri="{FF2B5EF4-FFF2-40B4-BE49-F238E27FC236}">
                  <a16:creationId xmlns:a16="http://schemas.microsoft.com/office/drawing/2014/main" id="{2627EDB1-3F9C-9704-332D-205E355065B8}"/>
                </a:ext>
              </a:extLst>
            </p:cNvPr>
            <p:cNvSpPr/>
            <p:nvPr/>
          </p:nvSpPr>
          <p:spPr>
            <a:xfrm>
              <a:off x="8326016" y="3167239"/>
              <a:ext cx="2156633" cy="354067"/>
            </a:xfrm>
            <a:custGeom>
              <a:avLst/>
              <a:gdLst/>
              <a:ahLst/>
              <a:cxnLst/>
              <a:rect l="l" t="t" r="r" b="b"/>
              <a:pathLst>
                <a:path w="64699" h="10622" extrusionOk="0">
                  <a:moveTo>
                    <a:pt x="0" y="1"/>
                  </a:moveTo>
                  <a:lnTo>
                    <a:pt x="0" y="10621"/>
                  </a:lnTo>
                  <a:lnTo>
                    <a:pt x="60722" y="10621"/>
                  </a:lnTo>
                  <a:cubicBezTo>
                    <a:pt x="62901" y="10621"/>
                    <a:pt x="64699" y="8228"/>
                    <a:pt x="64699" y="5311"/>
                  </a:cubicBezTo>
                  <a:cubicBezTo>
                    <a:pt x="64699" y="2382"/>
                    <a:pt x="62901" y="1"/>
                    <a:pt x="60722" y="1"/>
                  </a:cubicBezTo>
                  <a:close/>
                </a:path>
              </a:pathLst>
            </a:custGeom>
            <a:solidFill>
              <a:srgbClr val="6CB4B8"/>
            </a:solidFill>
            <a:ln>
              <a:noFill/>
            </a:ln>
          </p:spPr>
          <p:txBody>
            <a:bodyPr spcFirstLastPara="1" wrap="square" lIns="121900" tIns="121900" rIns="121900" bIns="121900" anchor="ctr" anchorCtr="0">
              <a:noAutofit/>
            </a:bodyPr>
            <a:lstStyle/>
            <a:p>
              <a:pPr algn="ctr">
                <a:buClr>
                  <a:srgbClr val="000000"/>
                </a:buClr>
                <a:buSzPts val="1500"/>
              </a:pPr>
              <a:r>
                <a:rPr lang="ar-SA" sz="2000" dirty="0">
                  <a:solidFill>
                    <a:srgbClr val="FFFFFF"/>
                  </a:solidFill>
                  <a:latin typeface="Fira Sans Extra Condensed Medium"/>
                  <a:ea typeface="Fira Sans Extra Condensed Medium"/>
                  <a:cs typeface="Fira Sans Extra Condensed Medium"/>
                  <a:sym typeface="Fira Sans Extra Condensed Medium"/>
                </a:rPr>
                <a:t>1</a:t>
              </a:r>
              <a:endParaRPr sz="2000" dirty="0">
                <a:solidFill>
                  <a:srgbClr val="FFFFFF"/>
                </a:solidFill>
                <a:latin typeface="Fira Sans Extra Condensed Medium"/>
                <a:ea typeface="Fira Sans Extra Condensed Medium"/>
                <a:cs typeface="Fira Sans Extra Condensed Medium"/>
                <a:sym typeface="Fira Sans Extra Condensed Medium"/>
              </a:endParaRPr>
            </a:p>
          </p:txBody>
        </p:sp>
        <p:sp>
          <p:nvSpPr>
            <p:cNvPr id="17" name="Google Shape;823;p22">
              <a:extLst>
                <a:ext uri="{FF2B5EF4-FFF2-40B4-BE49-F238E27FC236}">
                  <a16:creationId xmlns:a16="http://schemas.microsoft.com/office/drawing/2014/main" id="{1F8A7776-508B-CE2F-E308-EF20E67C910C}"/>
                </a:ext>
              </a:extLst>
            </p:cNvPr>
            <p:cNvSpPr/>
            <p:nvPr/>
          </p:nvSpPr>
          <p:spPr>
            <a:xfrm>
              <a:off x="8702649" y="1709139"/>
              <a:ext cx="1272000" cy="1272000"/>
            </a:xfrm>
            <a:custGeom>
              <a:avLst/>
              <a:gdLst/>
              <a:ahLst/>
              <a:cxnLst/>
              <a:rect l="l" t="t" r="r" b="b"/>
              <a:pathLst>
                <a:path w="38160" h="38160" extrusionOk="0">
                  <a:moveTo>
                    <a:pt x="19074" y="0"/>
                  </a:moveTo>
                  <a:cubicBezTo>
                    <a:pt x="13038" y="0"/>
                    <a:pt x="7489" y="2763"/>
                    <a:pt x="3846" y="7597"/>
                  </a:cubicBezTo>
                  <a:cubicBezTo>
                    <a:pt x="3715" y="7763"/>
                    <a:pt x="3751" y="8001"/>
                    <a:pt x="3918" y="8120"/>
                  </a:cubicBezTo>
                  <a:cubicBezTo>
                    <a:pt x="3986" y="8174"/>
                    <a:pt x="4067" y="8200"/>
                    <a:pt x="4147" y="8200"/>
                  </a:cubicBezTo>
                  <a:cubicBezTo>
                    <a:pt x="4262" y="8200"/>
                    <a:pt x="4376" y="8147"/>
                    <a:pt x="4453" y="8049"/>
                  </a:cubicBezTo>
                  <a:cubicBezTo>
                    <a:pt x="7954" y="3417"/>
                    <a:pt x="13276" y="762"/>
                    <a:pt x="19074" y="762"/>
                  </a:cubicBezTo>
                  <a:cubicBezTo>
                    <a:pt x="29183" y="762"/>
                    <a:pt x="37398" y="8978"/>
                    <a:pt x="37398" y="19074"/>
                  </a:cubicBezTo>
                  <a:cubicBezTo>
                    <a:pt x="37398" y="29183"/>
                    <a:pt x="29183" y="37398"/>
                    <a:pt x="19074" y="37398"/>
                  </a:cubicBezTo>
                  <a:cubicBezTo>
                    <a:pt x="8978" y="37398"/>
                    <a:pt x="762" y="29183"/>
                    <a:pt x="762" y="19074"/>
                  </a:cubicBezTo>
                  <a:cubicBezTo>
                    <a:pt x="762" y="18872"/>
                    <a:pt x="584" y="18693"/>
                    <a:pt x="381" y="18693"/>
                  </a:cubicBezTo>
                  <a:cubicBezTo>
                    <a:pt x="167" y="18693"/>
                    <a:pt x="0" y="18872"/>
                    <a:pt x="0" y="19074"/>
                  </a:cubicBezTo>
                  <a:cubicBezTo>
                    <a:pt x="0" y="29599"/>
                    <a:pt x="8549" y="38160"/>
                    <a:pt x="19074" y="38160"/>
                  </a:cubicBezTo>
                  <a:cubicBezTo>
                    <a:pt x="29599" y="38160"/>
                    <a:pt x="38160" y="29599"/>
                    <a:pt x="38160" y="19074"/>
                  </a:cubicBezTo>
                  <a:cubicBezTo>
                    <a:pt x="38160" y="8561"/>
                    <a:pt x="29599" y="0"/>
                    <a:pt x="19074" y="0"/>
                  </a:cubicBezTo>
                  <a:close/>
                </a:path>
              </a:pathLst>
            </a:custGeom>
            <a:solidFill>
              <a:srgbClr val="6CB4B8"/>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18" name="Google Shape;824;p22">
              <a:extLst>
                <a:ext uri="{FF2B5EF4-FFF2-40B4-BE49-F238E27FC236}">
                  <a16:creationId xmlns:a16="http://schemas.microsoft.com/office/drawing/2014/main" id="{55E61760-CDE5-BE2F-9BA5-7501BA16315C}"/>
                </a:ext>
              </a:extLst>
            </p:cNvPr>
            <p:cNvSpPr/>
            <p:nvPr/>
          </p:nvSpPr>
          <p:spPr>
            <a:xfrm>
              <a:off x="9325749" y="2955706"/>
              <a:ext cx="25433" cy="315567"/>
            </a:xfrm>
            <a:custGeom>
              <a:avLst/>
              <a:gdLst/>
              <a:ahLst/>
              <a:cxnLst/>
              <a:rect l="l" t="t" r="r" b="b"/>
              <a:pathLst>
                <a:path w="763" h="9467" extrusionOk="0">
                  <a:moveTo>
                    <a:pt x="381" y="1"/>
                  </a:moveTo>
                  <a:cubicBezTo>
                    <a:pt x="167" y="1"/>
                    <a:pt x="0" y="168"/>
                    <a:pt x="0" y="382"/>
                  </a:cubicBezTo>
                  <a:lnTo>
                    <a:pt x="0" y="9085"/>
                  </a:lnTo>
                  <a:cubicBezTo>
                    <a:pt x="0" y="9300"/>
                    <a:pt x="167" y="9466"/>
                    <a:pt x="381" y="9466"/>
                  </a:cubicBezTo>
                  <a:cubicBezTo>
                    <a:pt x="596" y="9466"/>
                    <a:pt x="762" y="9300"/>
                    <a:pt x="762" y="9085"/>
                  </a:cubicBezTo>
                  <a:lnTo>
                    <a:pt x="762" y="382"/>
                  </a:lnTo>
                  <a:cubicBezTo>
                    <a:pt x="762" y="168"/>
                    <a:pt x="596" y="1"/>
                    <a:pt x="381" y="1"/>
                  </a:cubicBezTo>
                  <a:close/>
                </a:path>
              </a:pathLst>
            </a:custGeom>
            <a:solidFill>
              <a:srgbClr val="6CB4B8"/>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19" name="Google Shape;840;p22">
              <a:extLst>
                <a:ext uri="{FF2B5EF4-FFF2-40B4-BE49-F238E27FC236}">
                  <a16:creationId xmlns:a16="http://schemas.microsoft.com/office/drawing/2014/main" id="{6A41FE2D-CB0F-2AE0-3322-864518F57234}"/>
                </a:ext>
              </a:extLst>
            </p:cNvPr>
            <p:cNvSpPr/>
            <p:nvPr/>
          </p:nvSpPr>
          <p:spPr>
            <a:xfrm>
              <a:off x="8764149" y="1778239"/>
              <a:ext cx="1200200" cy="1141800"/>
            </a:xfrm>
            <a:custGeom>
              <a:avLst/>
              <a:gdLst/>
              <a:ahLst/>
              <a:cxnLst/>
              <a:rect l="l" t="t" r="r" b="b"/>
              <a:pathLst>
                <a:path w="36006" h="34254" extrusionOk="0">
                  <a:moveTo>
                    <a:pt x="17224" y="0"/>
                  </a:moveTo>
                  <a:cubicBezTo>
                    <a:pt x="12720" y="0"/>
                    <a:pt x="8225" y="1761"/>
                    <a:pt x="4871" y="5262"/>
                  </a:cubicBezTo>
                  <a:cubicBezTo>
                    <a:pt x="1692" y="8560"/>
                    <a:pt x="1" y="12905"/>
                    <a:pt x="96" y="17477"/>
                  </a:cubicBezTo>
                  <a:cubicBezTo>
                    <a:pt x="191" y="22061"/>
                    <a:pt x="2061" y="26324"/>
                    <a:pt x="5359" y="29491"/>
                  </a:cubicBezTo>
                  <a:cubicBezTo>
                    <a:pt x="8633" y="32634"/>
                    <a:pt x="12931" y="34253"/>
                    <a:pt x="17253" y="34253"/>
                  </a:cubicBezTo>
                  <a:cubicBezTo>
                    <a:pt x="20611" y="34253"/>
                    <a:pt x="23980" y="33277"/>
                    <a:pt x="26885" y="31289"/>
                  </a:cubicBezTo>
                  <a:lnTo>
                    <a:pt x="26707" y="31015"/>
                  </a:lnTo>
                  <a:cubicBezTo>
                    <a:pt x="23853" y="32968"/>
                    <a:pt x="20548" y="33925"/>
                    <a:pt x="17255" y="33925"/>
                  </a:cubicBezTo>
                  <a:cubicBezTo>
                    <a:pt x="13018" y="33925"/>
                    <a:pt x="8800" y="32341"/>
                    <a:pt x="5585" y="29253"/>
                  </a:cubicBezTo>
                  <a:cubicBezTo>
                    <a:pt x="2346" y="26145"/>
                    <a:pt x="513" y="21966"/>
                    <a:pt x="418" y="17477"/>
                  </a:cubicBezTo>
                  <a:cubicBezTo>
                    <a:pt x="334" y="12989"/>
                    <a:pt x="1989" y="8726"/>
                    <a:pt x="5097" y="5488"/>
                  </a:cubicBezTo>
                  <a:cubicBezTo>
                    <a:pt x="8398" y="2053"/>
                    <a:pt x="12812" y="324"/>
                    <a:pt x="17233" y="324"/>
                  </a:cubicBezTo>
                  <a:cubicBezTo>
                    <a:pt x="21423" y="324"/>
                    <a:pt x="25618" y="1877"/>
                    <a:pt x="28874" y="5000"/>
                  </a:cubicBezTo>
                  <a:cubicBezTo>
                    <a:pt x="34410" y="10322"/>
                    <a:pt x="35648" y="18692"/>
                    <a:pt x="31886" y="25371"/>
                  </a:cubicBezTo>
                  <a:lnTo>
                    <a:pt x="32172" y="25526"/>
                  </a:lnTo>
                  <a:cubicBezTo>
                    <a:pt x="36005" y="18728"/>
                    <a:pt x="34743" y="10191"/>
                    <a:pt x="29100" y="4773"/>
                  </a:cubicBezTo>
                  <a:cubicBezTo>
                    <a:pt x="25778" y="1585"/>
                    <a:pt x="21497" y="0"/>
                    <a:pt x="17224" y="0"/>
                  </a:cubicBezTo>
                  <a:close/>
                </a:path>
              </a:pathLst>
            </a:custGeom>
            <a:solidFill>
              <a:srgbClr val="6CB4B8"/>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20" name="Google Shape;820;p22">
              <a:extLst>
                <a:ext uri="{FF2B5EF4-FFF2-40B4-BE49-F238E27FC236}">
                  <a16:creationId xmlns:a16="http://schemas.microsoft.com/office/drawing/2014/main" id="{4FDFB48B-4F4B-0F2F-D223-EE5A1C667579}"/>
                </a:ext>
              </a:extLst>
            </p:cNvPr>
            <p:cNvSpPr txBox="1"/>
            <p:nvPr/>
          </p:nvSpPr>
          <p:spPr>
            <a:xfrm>
              <a:off x="8418583" y="3799139"/>
              <a:ext cx="1805600" cy="572800"/>
            </a:xfrm>
            <a:prstGeom prst="rect">
              <a:avLst/>
            </a:prstGeom>
            <a:noFill/>
            <a:ln>
              <a:noFill/>
            </a:ln>
          </p:spPr>
          <p:txBody>
            <a:bodyPr spcFirstLastPara="1" wrap="square" lIns="121900" tIns="121900" rIns="121900" bIns="121900" anchor="ctr" anchorCtr="0">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تحقيق الاتساق بين الرؤية والأنشطة اليومية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21" name="Graphic 898">
              <a:extLst>
                <a:ext uri="{FF2B5EF4-FFF2-40B4-BE49-F238E27FC236}">
                  <a16:creationId xmlns:a16="http://schemas.microsoft.com/office/drawing/2014/main" id="{FC799744-E396-C382-9440-AE3DC989DE3F}"/>
                </a:ext>
              </a:extLst>
            </p:cNvPr>
            <p:cNvGrpSpPr/>
            <p:nvPr/>
          </p:nvGrpSpPr>
          <p:grpSpPr>
            <a:xfrm>
              <a:off x="9043918" y="2032579"/>
              <a:ext cx="589094" cy="673094"/>
              <a:chOff x="6509538" y="1619634"/>
              <a:chExt cx="347532" cy="397087"/>
            </a:xfrm>
            <a:solidFill>
              <a:srgbClr val="272525"/>
            </a:solidFill>
          </p:grpSpPr>
          <p:sp>
            <p:nvSpPr>
              <p:cNvPr id="22" name="Freeform: Shape 21">
                <a:extLst>
                  <a:ext uri="{FF2B5EF4-FFF2-40B4-BE49-F238E27FC236}">
                    <a16:creationId xmlns:a16="http://schemas.microsoft.com/office/drawing/2014/main" id="{201D8611-66B0-2F25-F80A-279909FE62E6}"/>
                  </a:ext>
                </a:extLst>
              </p:cNvPr>
              <p:cNvSpPr/>
              <p:nvPr/>
            </p:nvSpPr>
            <p:spPr>
              <a:xfrm>
                <a:off x="6509538" y="1619634"/>
                <a:ext cx="347532" cy="397087"/>
              </a:xfrm>
              <a:custGeom>
                <a:avLst/>
                <a:gdLst>
                  <a:gd name="connsiteX0" fmla="*/ 347424 w 347532"/>
                  <a:gd name="connsiteY0" fmla="*/ 17745 h 397087"/>
                  <a:gd name="connsiteX1" fmla="*/ 329680 w 347532"/>
                  <a:gd name="connsiteY1" fmla="*/ 0 h 397087"/>
                  <a:gd name="connsiteX2" fmla="*/ 17745 w 347532"/>
                  <a:gd name="connsiteY2" fmla="*/ 0 h 397087"/>
                  <a:gd name="connsiteX3" fmla="*/ 0 w 347532"/>
                  <a:gd name="connsiteY3" fmla="*/ 17745 h 397087"/>
                  <a:gd name="connsiteX4" fmla="*/ 17095 w 347532"/>
                  <a:gd name="connsiteY4" fmla="*/ 35381 h 397087"/>
                  <a:gd name="connsiteX5" fmla="*/ 16121 w 347532"/>
                  <a:gd name="connsiteY5" fmla="*/ 43171 h 397087"/>
                  <a:gd name="connsiteX6" fmla="*/ 16121 w 347532"/>
                  <a:gd name="connsiteY6" fmla="*/ 207632 h 397087"/>
                  <a:gd name="connsiteX7" fmla="*/ 17095 w 347532"/>
                  <a:gd name="connsiteY7" fmla="*/ 215422 h 397087"/>
                  <a:gd name="connsiteX8" fmla="*/ 0 w 347532"/>
                  <a:gd name="connsiteY8" fmla="*/ 233059 h 397087"/>
                  <a:gd name="connsiteX9" fmla="*/ 17745 w 347532"/>
                  <a:gd name="connsiteY9" fmla="*/ 250803 h 397087"/>
                  <a:gd name="connsiteX10" fmla="*/ 157753 w 347532"/>
                  <a:gd name="connsiteY10" fmla="*/ 250803 h 397087"/>
                  <a:gd name="connsiteX11" fmla="*/ 157428 w 347532"/>
                  <a:gd name="connsiteY11" fmla="*/ 254265 h 397087"/>
                  <a:gd name="connsiteX12" fmla="*/ 157428 w 347532"/>
                  <a:gd name="connsiteY12" fmla="*/ 296355 h 397087"/>
                  <a:gd name="connsiteX13" fmla="*/ 155048 w 347532"/>
                  <a:gd name="connsiteY13" fmla="*/ 298302 h 397087"/>
                  <a:gd name="connsiteX14" fmla="*/ 94890 w 347532"/>
                  <a:gd name="connsiteY14" fmla="*/ 360732 h 397087"/>
                  <a:gd name="connsiteX15" fmla="*/ 91644 w 347532"/>
                  <a:gd name="connsiteY15" fmla="*/ 372418 h 397087"/>
                  <a:gd name="connsiteX16" fmla="*/ 97703 w 347532"/>
                  <a:gd name="connsiteY16" fmla="*/ 383454 h 397087"/>
                  <a:gd name="connsiteX17" fmla="*/ 108956 w 347532"/>
                  <a:gd name="connsiteY17" fmla="*/ 389081 h 397087"/>
                  <a:gd name="connsiteX18" fmla="*/ 120533 w 347532"/>
                  <a:gd name="connsiteY18" fmla="*/ 385402 h 397087"/>
                  <a:gd name="connsiteX19" fmla="*/ 157536 w 347532"/>
                  <a:gd name="connsiteY19" fmla="*/ 346991 h 397087"/>
                  <a:gd name="connsiteX20" fmla="*/ 157536 w 347532"/>
                  <a:gd name="connsiteY20" fmla="*/ 378585 h 397087"/>
                  <a:gd name="connsiteX21" fmla="*/ 175281 w 347532"/>
                  <a:gd name="connsiteY21" fmla="*/ 397087 h 397087"/>
                  <a:gd name="connsiteX22" fmla="*/ 193026 w 347532"/>
                  <a:gd name="connsiteY22" fmla="*/ 378585 h 397087"/>
                  <a:gd name="connsiteX23" fmla="*/ 193026 w 347532"/>
                  <a:gd name="connsiteY23" fmla="*/ 346883 h 397087"/>
                  <a:gd name="connsiteX24" fmla="*/ 235547 w 347532"/>
                  <a:gd name="connsiteY24" fmla="*/ 387782 h 397087"/>
                  <a:gd name="connsiteX25" fmla="*/ 247341 w 347532"/>
                  <a:gd name="connsiteY25" fmla="*/ 391244 h 397087"/>
                  <a:gd name="connsiteX26" fmla="*/ 258485 w 347532"/>
                  <a:gd name="connsiteY26" fmla="*/ 385294 h 397087"/>
                  <a:gd name="connsiteX27" fmla="*/ 264004 w 347532"/>
                  <a:gd name="connsiteY27" fmla="*/ 373825 h 397087"/>
                  <a:gd name="connsiteX28" fmla="*/ 260000 w 347532"/>
                  <a:gd name="connsiteY28" fmla="*/ 362139 h 397087"/>
                  <a:gd name="connsiteX29" fmla="*/ 260000 w 347532"/>
                  <a:gd name="connsiteY29" fmla="*/ 362139 h 397087"/>
                  <a:gd name="connsiteX30" fmla="*/ 194540 w 347532"/>
                  <a:gd name="connsiteY30" fmla="*/ 299168 h 397087"/>
                  <a:gd name="connsiteX31" fmla="*/ 192917 w 347532"/>
                  <a:gd name="connsiteY31" fmla="*/ 297869 h 397087"/>
                  <a:gd name="connsiteX32" fmla="*/ 192917 w 347532"/>
                  <a:gd name="connsiteY32" fmla="*/ 254265 h 397087"/>
                  <a:gd name="connsiteX33" fmla="*/ 192592 w 347532"/>
                  <a:gd name="connsiteY33" fmla="*/ 250803 h 397087"/>
                  <a:gd name="connsiteX34" fmla="*/ 329788 w 347532"/>
                  <a:gd name="connsiteY34" fmla="*/ 250803 h 397087"/>
                  <a:gd name="connsiteX35" fmla="*/ 347532 w 347532"/>
                  <a:gd name="connsiteY35" fmla="*/ 233059 h 397087"/>
                  <a:gd name="connsiteX36" fmla="*/ 336821 w 347532"/>
                  <a:gd name="connsiteY36" fmla="*/ 216829 h 397087"/>
                  <a:gd name="connsiteX37" fmla="*/ 338119 w 347532"/>
                  <a:gd name="connsiteY37" fmla="*/ 207632 h 397087"/>
                  <a:gd name="connsiteX38" fmla="*/ 338119 w 347532"/>
                  <a:gd name="connsiteY38" fmla="*/ 43171 h 397087"/>
                  <a:gd name="connsiteX39" fmla="*/ 336821 w 347532"/>
                  <a:gd name="connsiteY39" fmla="*/ 33974 h 397087"/>
                  <a:gd name="connsiteX40" fmla="*/ 347532 w 347532"/>
                  <a:gd name="connsiteY40" fmla="*/ 17745 h 397087"/>
                  <a:gd name="connsiteX41" fmla="*/ 252967 w 347532"/>
                  <a:gd name="connsiteY41" fmla="*/ 369280 h 397087"/>
                  <a:gd name="connsiteX42" fmla="*/ 253941 w 347532"/>
                  <a:gd name="connsiteY42" fmla="*/ 372634 h 397087"/>
                  <a:gd name="connsiteX43" fmla="*/ 251128 w 347532"/>
                  <a:gd name="connsiteY43" fmla="*/ 378152 h 397087"/>
                  <a:gd name="connsiteX44" fmla="*/ 245718 w 347532"/>
                  <a:gd name="connsiteY44" fmla="*/ 381182 h 397087"/>
                  <a:gd name="connsiteX45" fmla="*/ 242256 w 347532"/>
                  <a:gd name="connsiteY45" fmla="*/ 380317 h 397087"/>
                  <a:gd name="connsiteX46" fmla="*/ 191294 w 347532"/>
                  <a:gd name="connsiteY46" fmla="*/ 331302 h 397087"/>
                  <a:gd name="connsiteX47" fmla="*/ 185884 w 347532"/>
                  <a:gd name="connsiteY47" fmla="*/ 330329 h 397087"/>
                  <a:gd name="connsiteX48" fmla="*/ 182855 w 347532"/>
                  <a:gd name="connsiteY48" fmla="*/ 334982 h 397087"/>
                  <a:gd name="connsiteX49" fmla="*/ 182855 w 347532"/>
                  <a:gd name="connsiteY49" fmla="*/ 378477 h 397087"/>
                  <a:gd name="connsiteX50" fmla="*/ 175173 w 347532"/>
                  <a:gd name="connsiteY50" fmla="*/ 387025 h 397087"/>
                  <a:gd name="connsiteX51" fmla="*/ 167490 w 347532"/>
                  <a:gd name="connsiteY51" fmla="*/ 378477 h 397087"/>
                  <a:gd name="connsiteX52" fmla="*/ 167490 w 347532"/>
                  <a:gd name="connsiteY52" fmla="*/ 334440 h 397087"/>
                  <a:gd name="connsiteX53" fmla="*/ 164353 w 347532"/>
                  <a:gd name="connsiteY53" fmla="*/ 329788 h 397087"/>
                  <a:gd name="connsiteX54" fmla="*/ 162514 w 347532"/>
                  <a:gd name="connsiteY54" fmla="*/ 329463 h 397087"/>
                  <a:gd name="connsiteX55" fmla="*/ 158943 w 347532"/>
                  <a:gd name="connsiteY55" fmla="*/ 330978 h 397087"/>
                  <a:gd name="connsiteX56" fmla="*/ 113391 w 347532"/>
                  <a:gd name="connsiteY56" fmla="*/ 378369 h 397087"/>
                  <a:gd name="connsiteX57" fmla="*/ 110362 w 347532"/>
                  <a:gd name="connsiteY57" fmla="*/ 379126 h 397087"/>
                  <a:gd name="connsiteX58" fmla="*/ 104844 w 347532"/>
                  <a:gd name="connsiteY58" fmla="*/ 376205 h 397087"/>
                  <a:gd name="connsiteX59" fmla="*/ 101706 w 347532"/>
                  <a:gd name="connsiteY59" fmla="*/ 370795 h 397087"/>
                  <a:gd name="connsiteX60" fmla="*/ 102356 w 347532"/>
                  <a:gd name="connsiteY60" fmla="*/ 367657 h 397087"/>
                  <a:gd name="connsiteX61" fmla="*/ 162514 w 347532"/>
                  <a:gd name="connsiteY61" fmla="*/ 305227 h 397087"/>
                  <a:gd name="connsiteX62" fmla="*/ 163812 w 347532"/>
                  <a:gd name="connsiteY62" fmla="*/ 304578 h 397087"/>
                  <a:gd name="connsiteX63" fmla="*/ 167707 w 347532"/>
                  <a:gd name="connsiteY63" fmla="*/ 299709 h 397087"/>
                  <a:gd name="connsiteX64" fmla="*/ 167707 w 347532"/>
                  <a:gd name="connsiteY64" fmla="*/ 254265 h 397087"/>
                  <a:gd name="connsiteX65" fmla="*/ 168356 w 347532"/>
                  <a:gd name="connsiteY65" fmla="*/ 250803 h 397087"/>
                  <a:gd name="connsiteX66" fmla="*/ 182422 w 347532"/>
                  <a:gd name="connsiteY66" fmla="*/ 250803 h 397087"/>
                  <a:gd name="connsiteX67" fmla="*/ 183071 w 347532"/>
                  <a:gd name="connsiteY67" fmla="*/ 254265 h 397087"/>
                  <a:gd name="connsiteX68" fmla="*/ 183071 w 347532"/>
                  <a:gd name="connsiteY68" fmla="*/ 301007 h 397087"/>
                  <a:gd name="connsiteX69" fmla="*/ 186533 w 347532"/>
                  <a:gd name="connsiteY69" fmla="*/ 305768 h 397087"/>
                  <a:gd name="connsiteX70" fmla="*/ 187724 w 347532"/>
                  <a:gd name="connsiteY70" fmla="*/ 306417 h 397087"/>
                  <a:gd name="connsiteX71" fmla="*/ 253184 w 347532"/>
                  <a:gd name="connsiteY71" fmla="*/ 369388 h 397087"/>
                  <a:gd name="connsiteX72" fmla="*/ 337362 w 347532"/>
                  <a:gd name="connsiteY72" fmla="*/ 233059 h 397087"/>
                  <a:gd name="connsiteX73" fmla="*/ 329680 w 347532"/>
                  <a:gd name="connsiteY73" fmla="*/ 240741 h 397087"/>
                  <a:gd name="connsiteX74" fmla="*/ 17745 w 347532"/>
                  <a:gd name="connsiteY74" fmla="*/ 240741 h 397087"/>
                  <a:gd name="connsiteX75" fmla="*/ 10062 w 347532"/>
                  <a:gd name="connsiteY75" fmla="*/ 233059 h 397087"/>
                  <a:gd name="connsiteX76" fmla="*/ 17745 w 347532"/>
                  <a:gd name="connsiteY76" fmla="*/ 225377 h 397087"/>
                  <a:gd name="connsiteX77" fmla="*/ 329680 w 347532"/>
                  <a:gd name="connsiteY77" fmla="*/ 225377 h 397087"/>
                  <a:gd name="connsiteX78" fmla="*/ 337362 w 347532"/>
                  <a:gd name="connsiteY78" fmla="*/ 233059 h 397087"/>
                  <a:gd name="connsiteX79" fmla="*/ 31161 w 347532"/>
                  <a:gd name="connsiteY79" fmla="*/ 207632 h 397087"/>
                  <a:gd name="connsiteX80" fmla="*/ 31161 w 347532"/>
                  <a:gd name="connsiteY80" fmla="*/ 43171 h 397087"/>
                  <a:gd name="connsiteX81" fmla="*/ 33000 w 347532"/>
                  <a:gd name="connsiteY81" fmla="*/ 35489 h 397087"/>
                  <a:gd name="connsiteX82" fmla="*/ 321240 w 347532"/>
                  <a:gd name="connsiteY82" fmla="*/ 35489 h 397087"/>
                  <a:gd name="connsiteX83" fmla="*/ 323079 w 347532"/>
                  <a:gd name="connsiteY83" fmla="*/ 43171 h 397087"/>
                  <a:gd name="connsiteX84" fmla="*/ 323079 w 347532"/>
                  <a:gd name="connsiteY84" fmla="*/ 207632 h 397087"/>
                  <a:gd name="connsiteX85" fmla="*/ 321240 w 347532"/>
                  <a:gd name="connsiteY85" fmla="*/ 215314 h 397087"/>
                  <a:gd name="connsiteX86" fmla="*/ 33000 w 347532"/>
                  <a:gd name="connsiteY86" fmla="*/ 215314 h 397087"/>
                  <a:gd name="connsiteX87" fmla="*/ 31161 w 347532"/>
                  <a:gd name="connsiteY87" fmla="*/ 207632 h 397087"/>
                  <a:gd name="connsiteX88" fmla="*/ 329680 w 347532"/>
                  <a:gd name="connsiteY88" fmla="*/ 25427 h 397087"/>
                  <a:gd name="connsiteX89" fmla="*/ 17745 w 347532"/>
                  <a:gd name="connsiteY89" fmla="*/ 25427 h 397087"/>
                  <a:gd name="connsiteX90" fmla="*/ 10062 w 347532"/>
                  <a:gd name="connsiteY90" fmla="*/ 17745 h 397087"/>
                  <a:gd name="connsiteX91" fmla="*/ 17745 w 347532"/>
                  <a:gd name="connsiteY91" fmla="*/ 10063 h 397087"/>
                  <a:gd name="connsiteX92" fmla="*/ 329680 w 347532"/>
                  <a:gd name="connsiteY92" fmla="*/ 10063 h 397087"/>
                  <a:gd name="connsiteX93" fmla="*/ 337362 w 347532"/>
                  <a:gd name="connsiteY93" fmla="*/ 17745 h 397087"/>
                  <a:gd name="connsiteX94" fmla="*/ 329680 w 347532"/>
                  <a:gd name="connsiteY94" fmla="*/ 25427 h 397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47532" h="397087">
                    <a:moveTo>
                      <a:pt x="347424" y="17745"/>
                    </a:moveTo>
                    <a:cubicBezTo>
                      <a:pt x="347424" y="8007"/>
                      <a:pt x="339526" y="0"/>
                      <a:pt x="329680" y="0"/>
                    </a:cubicBezTo>
                    <a:lnTo>
                      <a:pt x="17745" y="0"/>
                    </a:lnTo>
                    <a:cubicBezTo>
                      <a:pt x="8007" y="0"/>
                      <a:pt x="0" y="8007"/>
                      <a:pt x="0" y="17745"/>
                    </a:cubicBezTo>
                    <a:cubicBezTo>
                      <a:pt x="0" y="27482"/>
                      <a:pt x="7682" y="35056"/>
                      <a:pt x="17095" y="35381"/>
                    </a:cubicBezTo>
                    <a:cubicBezTo>
                      <a:pt x="16446" y="37869"/>
                      <a:pt x="16121" y="40466"/>
                      <a:pt x="16121" y="43171"/>
                    </a:cubicBezTo>
                    <a:lnTo>
                      <a:pt x="16121" y="207632"/>
                    </a:lnTo>
                    <a:cubicBezTo>
                      <a:pt x="16121" y="210337"/>
                      <a:pt x="16446" y="212934"/>
                      <a:pt x="17095" y="215422"/>
                    </a:cubicBezTo>
                    <a:cubicBezTo>
                      <a:pt x="7574" y="215747"/>
                      <a:pt x="0" y="223537"/>
                      <a:pt x="0" y="233059"/>
                    </a:cubicBezTo>
                    <a:cubicBezTo>
                      <a:pt x="0" y="242580"/>
                      <a:pt x="7898" y="250803"/>
                      <a:pt x="17745" y="250803"/>
                    </a:cubicBezTo>
                    <a:lnTo>
                      <a:pt x="157753" y="250803"/>
                    </a:lnTo>
                    <a:cubicBezTo>
                      <a:pt x="157536" y="251885"/>
                      <a:pt x="157428" y="253075"/>
                      <a:pt x="157428" y="254265"/>
                    </a:cubicBezTo>
                    <a:lnTo>
                      <a:pt x="157428" y="296355"/>
                    </a:lnTo>
                    <a:cubicBezTo>
                      <a:pt x="156563" y="296896"/>
                      <a:pt x="155806" y="297545"/>
                      <a:pt x="155048" y="298302"/>
                    </a:cubicBezTo>
                    <a:lnTo>
                      <a:pt x="94890" y="360732"/>
                    </a:lnTo>
                    <a:cubicBezTo>
                      <a:pt x="92077" y="363654"/>
                      <a:pt x="90887" y="367982"/>
                      <a:pt x="91644" y="372418"/>
                    </a:cubicBezTo>
                    <a:cubicBezTo>
                      <a:pt x="92293" y="376421"/>
                      <a:pt x="94457" y="380317"/>
                      <a:pt x="97703" y="383454"/>
                    </a:cubicBezTo>
                    <a:cubicBezTo>
                      <a:pt x="100949" y="386592"/>
                      <a:pt x="104952" y="388539"/>
                      <a:pt x="108956" y="389081"/>
                    </a:cubicBezTo>
                    <a:cubicBezTo>
                      <a:pt x="113500" y="389621"/>
                      <a:pt x="117720" y="388323"/>
                      <a:pt x="120533" y="385402"/>
                    </a:cubicBezTo>
                    <a:lnTo>
                      <a:pt x="157536" y="346991"/>
                    </a:lnTo>
                    <a:lnTo>
                      <a:pt x="157536" y="378585"/>
                    </a:lnTo>
                    <a:cubicBezTo>
                      <a:pt x="157536" y="388756"/>
                      <a:pt x="165435" y="397087"/>
                      <a:pt x="175281" y="397087"/>
                    </a:cubicBezTo>
                    <a:cubicBezTo>
                      <a:pt x="185127" y="397087"/>
                      <a:pt x="193026" y="388756"/>
                      <a:pt x="193026" y="378585"/>
                    </a:cubicBezTo>
                    <a:lnTo>
                      <a:pt x="193026" y="346883"/>
                    </a:lnTo>
                    <a:lnTo>
                      <a:pt x="235547" y="387782"/>
                    </a:lnTo>
                    <a:cubicBezTo>
                      <a:pt x="238577" y="390703"/>
                      <a:pt x="242797" y="391893"/>
                      <a:pt x="247341" y="391244"/>
                    </a:cubicBezTo>
                    <a:cubicBezTo>
                      <a:pt x="251452" y="390595"/>
                      <a:pt x="255456" y="388539"/>
                      <a:pt x="258485" y="385294"/>
                    </a:cubicBezTo>
                    <a:cubicBezTo>
                      <a:pt x="261623" y="382047"/>
                      <a:pt x="263570" y="378044"/>
                      <a:pt x="264004" y="373825"/>
                    </a:cubicBezTo>
                    <a:cubicBezTo>
                      <a:pt x="264436" y="369280"/>
                      <a:pt x="263030" y="365061"/>
                      <a:pt x="260000" y="362139"/>
                    </a:cubicBezTo>
                    <a:lnTo>
                      <a:pt x="260000" y="362139"/>
                    </a:lnTo>
                    <a:lnTo>
                      <a:pt x="194540" y="299168"/>
                    </a:lnTo>
                    <a:cubicBezTo>
                      <a:pt x="194540" y="299168"/>
                      <a:pt x="193567" y="298302"/>
                      <a:pt x="192917" y="297869"/>
                    </a:cubicBezTo>
                    <a:lnTo>
                      <a:pt x="192917" y="254265"/>
                    </a:lnTo>
                    <a:cubicBezTo>
                      <a:pt x="192917" y="253075"/>
                      <a:pt x="192809" y="251885"/>
                      <a:pt x="192592" y="250803"/>
                    </a:cubicBezTo>
                    <a:lnTo>
                      <a:pt x="329788" y="250803"/>
                    </a:lnTo>
                    <a:cubicBezTo>
                      <a:pt x="339526" y="250803"/>
                      <a:pt x="347532" y="242905"/>
                      <a:pt x="347532" y="233059"/>
                    </a:cubicBezTo>
                    <a:cubicBezTo>
                      <a:pt x="347532" y="225809"/>
                      <a:pt x="343096" y="219534"/>
                      <a:pt x="336821" y="216829"/>
                    </a:cubicBezTo>
                    <a:cubicBezTo>
                      <a:pt x="337686" y="213908"/>
                      <a:pt x="338119" y="210878"/>
                      <a:pt x="338119" y="207632"/>
                    </a:cubicBezTo>
                    <a:lnTo>
                      <a:pt x="338119" y="43171"/>
                    </a:lnTo>
                    <a:cubicBezTo>
                      <a:pt x="338119" y="40033"/>
                      <a:pt x="337686" y="36896"/>
                      <a:pt x="336821" y="33974"/>
                    </a:cubicBezTo>
                    <a:cubicBezTo>
                      <a:pt x="343096" y="31269"/>
                      <a:pt x="347532" y="24994"/>
                      <a:pt x="347532" y="17745"/>
                    </a:cubicBezTo>
                    <a:close/>
                    <a:moveTo>
                      <a:pt x="252967" y="369280"/>
                    </a:moveTo>
                    <a:cubicBezTo>
                      <a:pt x="253941" y="370254"/>
                      <a:pt x="254049" y="371877"/>
                      <a:pt x="253941" y="372634"/>
                    </a:cubicBezTo>
                    <a:cubicBezTo>
                      <a:pt x="253725" y="374474"/>
                      <a:pt x="252751" y="376530"/>
                      <a:pt x="251128" y="378152"/>
                    </a:cubicBezTo>
                    <a:cubicBezTo>
                      <a:pt x="249613" y="379775"/>
                      <a:pt x="247557" y="380857"/>
                      <a:pt x="245718" y="381182"/>
                    </a:cubicBezTo>
                    <a:cubicBezTo>
                      <a:pt x="244852" y="381290"/>
                      <a:pt x="243337" y="381398"/>
                      <a:pt x="242256" y="380317"/>
                    </a:cubicBezTo>
                    <a:lnTo>
                      <a:pt x="191294" y="331302"/>
                    </a:lnTo>
                    <a:cubicBezTo>
                      <a:pt x="189887" y="329896"/>
                      <a:pt x="187724" y="329463"/>
                      <a:pt x="185884" y="330329"/>
                    </a:cubicBezTo>
                    <a:cubicBezTo>
                      <a:pt x="184045" y="331086"/>
                      <a:pt x="182855" y="332926"/>
                      <a:pt x="182855" y="334982"/>
                    </a:cubicBezTo>
                    <a:lnTo>
                      <a:pt x="182855" y="378477"/>
                    </a:lnTo>
                    <a:cubicBezTo>
                      <a:pt x="182855" y="383129"/>
                      <a:pt x="179393" y="387025"/>
                      <a:pt x="175173" y="387025"/>
                    </a:cubicBezTo>
                    <a:cubicBezTo>
                      <a:pt x="170953" y="387025"/>
                      <a:pt x="167490" y="383238"/>
                      <a:pt x="167490" y="378477"/>
                    </a:cubicBezTo>
                    <a:lnTo>
                      <a:pt x="167490" y="334440"/>
                    </a:lnTo>
                    <a:cubicBezTo>
                      <a:pt x="167490" y="332385"/>
                      <a:pt x="166300" y="330545"/>
                      <a:pt x="164353" y="329788"/>
                    </a:cubicBezTo>
                    <a:cubicBezTo>
                      <a:pt x="163704" y="329572"/>
                      <a:pt x="163163" y="329463"/>
                      <a:pt x="162514" y="329463"/>
                    </a:cubicBezTo>
                    <a:cubicBezTo>
                      <a:pt x="161215" y="329463"/>
                      <a:pt x="159917" y="330004"/>
                      <a:pt x="158943" y="330978"/>
                    </a:cubicBezTo>
                    <a:lnTo>
                      <a:pt x="113391" y="378369"/>
                    </a:lnTo>
                    <a:cubicBezTo>
                      <a:pt x="112526" y="379234"/>
                      <a:pt x="111120" y="379234"/>
                      <a:pt x="110362" y="379126"/>
                    </a:cubicBezTo>
                    <a:cubicBezTo>
                      <a:pt x="108523" y="378910"/>
                      <a:pt x="106467" y="377828"/>
                      <a:pt x="104844" y="376205"/>
                    </a:cubicBezTo>
                    <a:cubicBezTo>
                      <a:pt x="103221" y="374582"/>
                      <a:pt x="102031" y="372634"/>
                      <a:pt x="101706" y="370795"/>
                    </a:cubicBezTo>
                    <a:cubicBezTo>
                      <a:pt x="101598" y="370038"/>
                      <a:pt x="101490" y="368523"/>
                      <a:pt x="102356" y="367657"/>
                    </a:cubicBezTo>
                    <a:lnTo>
                      <a:pt x="162514" y="305227"/>
                    </a:lnTo>
                    <a:cubicBezTo>
                      <a:pt x="162514" y="305227"/>
                      <a:pt x="163271" y="304686"/>
                      <a:pt x="163812" y="304578"/>
                    </a:cubicBezTo>
                    <a:cubicBezTo>
                      <a:pt x="166084" y="304037"/>
                      <a:pt x="167707" y="302089"/>
                      <a:pt x="167707" y="299709"/>
                    </a:cubicBezTo>
                    <a:lnTo>
                      <a:pt x="167707" y="254265"/>
                    </a:lnTo>
                    <a:cubicBezTo>
                      <a:pt x="167707" y="252967"/>
                      <a:pt x="167924" y="251885"/>
                      <a:pt x="168356" y="250803"/>
                    </a:cubicBezTo>
                    <a:lnTo>
                      <a:pt x="182422" y="250803"/>
                    </a:lnTo>
                    <a:cubicBezTo>
                      <a:pt x="182855" y="251885"/>
                      <a:pt x="183071" y="253075"/>
                      <a:pt x="183071" y="254265"/>
                    </a:cubicBezTo>
                    <a:lnTo>
                      <a:pt x="183071" y="301007"/>
                    </a:lnTo>
                    <a:cubicBezTo>
                      <a:pt x="183071" y="303171"/>
                      <a:pt x="184478" y="305119"/>
                      <a:pt x="186533" y="305768"/>
                    </a:cubicBezTo>
                    <a:cubicBezTo>
                      <a:pt x="187075" y="305876"/>
                      <a:pt x="187399" y="306092"/>
                      <a:pt x="187724" y="306417"/>
                    </a:cubicBezTo>
                    <a:lnTo>
                      <a:pt x="253184" y="369388"/>
                    </a:lnTo>
                    <a:close/>
                    <a:moveTo>
                      <a:pt x="337362" y="233059"/>
                    </a:moveTo>
                    <a:cubicBezTo>
                      <a:pt x="337362" y="237279"/>
                      <a:pt x="333899" y="240741"/>
                      <a:pt x="329680" y="240741"/>
                    </a:cubicBezTo>
                    <a:lnTo>
                      <a:pt x="17745" y="240741"/>
                    </a:lnTo>
                    <a:cubicBezTo>
                      <a:pt x="13525" y="240741"/>
                      <a:pt x="10062" y="237279"/>
                      <a:pt x="10062" y="233059"/>
                    </a:cubicBezTo>
                    <a:cubicBezTo>
                      <a:pt x="10062" y="228839"/>
                      <a:pt x="13525" y="225377"/>
                      <a:pt x="17745" y="225377"/>
                    </a:cubicBezTo>
                    <a:lnTo>
                      <a:pt x="329680" y="225377"/>
                    </a:lnTo>
                    <a:cubicBezTo>
                      <a:pt x="333899" y="225377"/>
                      <a:pt x="337362" y="228839"/>
                      <a:pt x="337362" y="233059"/>
                    </a:cubicBezTo>
                    <a:close/>
                    <a:moveTo>
                      <a:pt x="31161" y="207632"/>
                    </a:moveTo>
                    <a:lnTo>
                      <a:pt x="31161" y="43171"/>
                    </a:lnTo>
                    <a:cubicBezTo>
                      <a:pt x="31161" y="40358"/>
                      <a:pt x="31810" y="37761"/>
                      <a:pt x="33000" y="35489"/>
                    </a:cubicBezTo>
                    <a:lnTo>
                      <a:pt x="321240" y="35489"/>
                    </a:lnTo>
                    <a:cubicBezTo>
                      <a:pt x="322323" y="37869"/>
                      <a:pt x="323079" y="40466"/>
                      <a:pt x="323079" y="43171"/>
                    </a:cubicBezTo>
                    <a:lnTo>
                      <a:pt x="323079" y="207632"/>
                    </a:lnTo>
                    <a:cubicBezTo>
                      <a:pt x="323079" y="210445"/>
                      <a:pt x="322430" y="213042"/>
                      <a:pt x="321240" y="215314"/>
                    </a:cubicBezTo>
                    <a:lnTo>
                      <a:pt x="33000" y="215314"/>
                    </a:lnTo>
                    <a:cubicBezTo>
                      <a:pt x="31919" y="212934"/>
                      <a:pt x="31161" y="210337"/>
                      <a:pt x="31161" y="207632"/>
                    </a:cubicBezTo>
                    <a:close/>
                    <a:moveTo>
                      <a:pt x="329680" y="25427"/>
                    </a:moveTo>
                    <a:lnTo>
                      <a:pt x="17745" y="25427"/>
                    </a:lnTo>
                    <a:cubicBezTo>
                      <a:pt x="13525" y="25427"/>
                      <a:pt x="10062" y="21964"/>
                      <a:pt x="10062" y="17745"/>
                    </a:cubicBezTo>
                    <a:cubicBezTo>
                      <a:pt x="10062" y="13525"/>
                      <a:pt x="13525" y="10063"/>
                      <a:pt x="17745" y="10063"/>
                    </a:cubicBezTo>
                    <a:lnTo>
                      <a:pt x="329680" y="10063"/>
                    </a:lnTo>
                    <a:cubicBezTo>
                      <a:pt x="333899" y="10063"/>
                      <a:pt x="337362" y="13525"/>
                      <a:pt x="337362" y="17745"/>
                    </a:cubicBezTo>
                    <a:cubicBezTo>
                      <a:pt x="337362" y="21964"/>
                      <a:pt x="333899" y="25427"/>
                      <a:pt x="329680" y="25427"/>
                    </a:cubicBezTo>
                    <a:close/>
                  </a:path>
                </a:pathLst>
              </a:custGeom>
              <a:solidFill>
                <a:srgbClr val="272525"/>
              </a:solidFill>
              <a:ln w="10814"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D7C5563E-BCBF-9AE3-BA13-439EA41709A0}"/>
                  </a:ext>
                </a:extLst>
              </p:cNvPr>
              <p:cNvSpPr/>
              <p:nvPr/>
            </p:nvSpPr>
            <p:spPr>
              <a:xfrm>
                <a:off x="6571535" y="1683044"/>
                <a:ext cx="223314" cy="113277"/>
              </a:xfrm>
              <a:custGeom>
                <a:avLst/>
                <a:gdLst>
                  <a:gd name="connsiteX0" fmla="*/ 220508 w 223314"/>
                  <a:gd name="connsiteY0" fmla="*/ 1508 h 113277"/>
                  <a:gd name="connsiteX1" fmla="*/ 210013 w 223314"/>
                  <a:gd name="connsiteY1" fmla="*/ 3023 h 113277"/>
                  <a:gd name="connsiteX2" fmla="*/ 164570 w 223314"/>
                  <a:gd name="connsiteY2" fmla="*/ 63290 h 113277"/>
                  <a:gd name="connsiteX3" fmla="*/ 104087 w 223314"/>
                  <a:gd name="connsiteY3" fmla="*/ 32994 h 113277"/>
                  <a:gd name="connsiteX4" fmla="*/ 94457 w 223314"/>
                  <a:gd name="connsiteY4" fmla="*/ 35591 h 113277"/>
                  <a:gd name="connsiteX5" fmla="*/ 52585 w 223314"/>
                  <a:gd name="connsiteY5" fmla="*/ 98346 h 113277"/>
                  <a:gd name="connsiteX6" fmla="*/ 7466 w 223314"/>
                  <a:gd name="connsiteY6" fmla="*/ 98346 h 113277"/>
                  <a:gd name="connsiteX7" fmla="*/ 0 w 223314"/>
                  <a:gd name="connsiteY7" fmla="*/ 105811 h 113277"/>
                  <a:gd name="connsiteX8" fmla="*/ 7466 w 223314"/>
                  <a:gd name="connsiteY8" fmla="*/ 113277 h 113277"/>
                  <a:gd name="connsiteX9" fmla="*/ 56588 w 223314"/>
                  <a:gd name="connsiteY9" fmla="*/ 113277 h 113277"/>
                  <a:gd name="connsiteX10" fmla="*/ 62864 w 223314"/>
                  <a:gd name="connsiteY10" fmla="*/ 109923 h 113277"/>
                  <a:gd name="connsiteX11" fmla="*/ 103221 w 223314"/>
                  <a:gd name="connsiteY11" fmla="*/ 49332 h 113277"/>
                  <a:gd name="connsiteX12" fmla="*/ 163379 w 223314"/>
                  <a:gd name="connsiteY12" fmla="*/ 79411 h 113277"/>
                  <a:gd name="connsiteX13" fmla="*/ 172684 w 223314"/>
                  <a:gd name="connsiteY13" fmla="*/ 77247 h 113277"/>
                  <a:gd name="connsiteX14" fmla="*/ 221806 w 223314"/>
                  <a:gd name="connsiteY14" fmla="*/ 12003 h 113277"/>
                  <a:gd name="connsiteX15" fmla="*/ 220292 w 223314"/>
                  <a:gd name="connsiteY15" fmla="*/ 1508 h 11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3314" h="113277">
                    <a:moveTo>
                      <a:pt x="220508" y="1508"/>
                    </a:moveTo>
                    <a:cubicBezTo>
                      <a:pt x="217154" y="-980"/>
                      <a:pt x="212501" y="-331"/>
                      <a:pt x="210013" y="3023"/>
                    </a:cubicBezTo>
                    <a:lnTo>
                      <a:pt x="164570" y="63290"/>
                    </a:lnTo>
                    <a:lnTo>
                      <a:pt x="104087" y="32994"/>
                    </a:lnTo>
                    <a:cubicBezTo>
                      <a:pt x="100733" y="31263"/>
                      <a:pt x="96621" y="32345"/>
                      <a:pt x="94457" y="35591"/>
                    </a:cubicBezTo>
                    <a:lnTo>
                      <a:pt x="52585" y="98346"/>
                    </a:lnTo>
                    <a:lnTo>
                      <a:pt x="7466" y="98346"/>
                    </a:lnTo>
                    <a:cubicBezTo>
                      <a:pt x="3355" y="98346"/>
                      <a:pt x="0" y="101700"/>
                      <a:pt x="0" y="105811"/>
                    </a:cubicBezTo>
                    <a:cubicBezTo>
                      <a:pt x="0" y="109923"/>
                      <a:pt x="3355" y="113277"/>
                      <a:pt x="7466" y="113277"/>
                    </a:cubicBezTo>
                    <a:lnTo>
                      <a:pt x="56588" y="113277"/>
                    </a:lnTo>
                    <a:cubicBezTo>
                      <a:pt x="59076" y="113277"/>
                      <a:pt x="61457" y="111979"/>
                      <a:pt x="62864" y="109923"/>
                    </a:cubicBezTo>
                    <a:lnTo>
                      <a:pt x="103221" y="49332"/>
                    </a:lnTo>
                    <a:lnTo>
                      <a:pt x="163379" y="79411"/>
                    </a:lnTo>
                    <a:cubicBezTo>
                      <a:pt x="166625" y="81034"/>
                      <a:pt x="170520" y="80060"/>
                      <a:pt x="172684" y="77247"/>
                    </a:cubicBezTo>
                    <a:lnTo>
                      <a:pt x="221806" y="12003"/>
                    </a:lnTo>
                    <a:cubicBezTo>
                      <a:pt x="224295" y="8649"/>
                      <a:pt x="223646" y="3997"/>
                      <a:pt x="220292" y="1508"/>
                    </a:cubicBezTo>
                    <a:close/>
                  </a:path>
                </a:pathLst>
              </a:custGeom>
              <a:solidFill>
                <a:srgbClr val="272525"/>
              </a:solidFill>
              <a:ln w="10814" cap="flat">
                <a:noFill/>
                <a:prstDash val="solid"/>
                <a:miter/>
              </a:ln>
            </p:spPr>
            <p:txBody>
              <a:bodyPr rtlCol="0" anchor="ctr"/>
              <a:lstStyle/>
              <a:p>
                <a:endParaRPr lang="en-US"/>
              </a:p>
            </p:txBody>
          </p:sp>
        </p:grpSp>
      </p:grpSp>
      <p:grpSp>
        <p:nvGrpSpPr>
          <p:cNvPr id="24" name="Group 23">
            <a:extLst>
              <a:ext uri="{FF2B5EF4-FFF2-40B4-BE49-F238E27FC236}">
                <a16:creationId xmlns:a16="http://schemas.microsoft.com/office/drawing/2014/main" id="{AA067E91-0992-EE9A-C40E-38BA64954E2D}"/>
              </a:ext>
            </a:extLst>
          </p:cNvPr>
          <p:cNvGrpSpPr/>
          <p:nvPr/>
        </p:nvGrpSpPr>
        <p:grpSpPr>
          <a:xfrm>
            <a:off x="6021730" y="2792343"/>
            <a:ext cx="2157400" cy="2662800"/>
            <a:chOff x="6167849" y="1709139"/>
            <a:chExt cx="2157400" cy="2662800"/>
          </a:xfrm>
        </p:grpSpPr>
        <p:sp>
          <p:nvSpPr>
            <p:cNvPr id="25" name="Google Shape;803;p22">
              <a:extLst>
                <a:ext uri="{FF2B5EF4-FFF2-40B4-BE49-F238E27FC236}">
                  <a16:creationId xmlns:a16="http://schemas.microsoft.com/office/drawing/2014/main" id="{46498204-6A59-7B2D-C3CC-480DDFDE96FA}"/>
                </a:ext>
              </a:extLst>
            </p:cNvPr>
            <p:cNvSpPr/>
            <p:nvPr/>
          </p:nvSpPr>
          <p:spPr>
            <a:xfrm>
              <a:off x="6168616" y="3167239"/>
              <a:ext cx="2156633" cy="354067"/>
            </a:xfrm>
            <a:custGeom>
              <a:avLst/>
              <a:gdLst/>
              <a:ahLst/>
              <a:cxnLst/>
              <a:rect l="l" t="t" r="r" b="b"/>
              <a:pathLst>
                <a:path w="64699" h="10622" extrusionOk="0">
                  <a:moveTo>
                    <a:pt x="0" y="1"/>
                  </a:moveTo>
                  <a:lnTo>
                    <a:pt x="0" y="10621"/>
                  </a:lnTo>
                  <a:lnTo>
                    <a:pt x="64699" y="10621"/>
                  </a:lnTo>
                  <a:lnTo>
                    <a:pt x="64699" y="1"/>
                  </a:lnTo>
                  <a:close/>
                </a:path>
              </a:pathLst>
            </a:custGeom>
            <a:solidFill>
              <a:srgbClr val="3D8E92"/>
            </a:solidFill>
            <a:ln>
              <a:noFill/>
            </a:ln>
          </p:spPr>
          <p:txBody>
            <a:bodyPr spcFirstLastPara="1" wrap="square" lIns="121900" tIns="121900" rIns="121900" bIns="121900" anchor="ctr" anchorCtr="0">
              <a:noAutofit/>
            </a:bodyPr>
            <a:lstStyle/>
            <a:p>
              <a:pPr algn="ctr">
                <a:buClr>
                  <a:srgbClr val="000000"/>
                </a:buClr>
                <a:buSzPts val="1500"/>
              </a:pPr>
              <a:r>
                <a:rPr lang="ar-SA" sz="2000" dirty="0">
                  <a:solidFill>
                    <a:srgbClr val="FFFFFF"/>
                  </a:solidFill>
                  <a:latin typeface="Fira Sans Extra Condensed Medium"/>
                  <a:ea typeface="Fira Sans Extra Condensed Medium"/>
                  <a:cs typeface="Fira Sans Extra Condensed Medium"/>
                  <a:sym typeface="Fira Sans Extra Condensed Medium"/>
                </a:rPr>
                <a:t>2</a:t>
              </a:r>
              <a:endParaRPr sz="2000" dirty="0">
                <a:solidFill>
                  <a:srgbClr val="FFFFFF"/>
                </a:solidFill>
                <a:latin typeface="Fira Sans Extra Condensed Medium"/>
                <a:ea typeface="Fira Sans Extra Condensed Medium"/>
                <a:cs typeface="Fira Sans Extra Condensed Medium"/>
                <a:sym typeface="Fira Sans Extra Condensed Medium"/>
              </a:endParaRPr>
            </a:p>
          </p:txBody>
        </p:sp>
        <p:sp>
          <p:nvSpPr>
            <p:cNvPr id="26" name="Google Shape;804;p22">
              <a:extLst>
                <a:ext uri="{FF2B5EF4-FFF2-40B4-BE49-F238E27FC236}">
                  <a16:creationId xmlns:a16="http://schemas.microsoft.com/office/drawing/2014/main" id="{DAFA5DD4-7367-7B9F-8A26-D28FD7F24EDF}"/>
                </a:ext>
              </a:extLst>
            </p:cNvPr>
            <p:cNvSpPr/>
            <p:nvPr/>
          </p:nvSpPr>
          <p:spPr>
            <a:xfrm>
              <a:off x="6610716" y="1709139"/>
              <a:ext cx="1272400" cy="1272000"/>
            </a:xfrm>
            <a:custGeom>
              <a:avLst/>
              <a:gdLst/>
              <a:ahLst/>
              <a:cxnLst/>
              <a:rect l="l" t="t" r="r" b="b"/>
              <a:pathLst>
                <a:path w="38172" h="38160" extrusionOk="0">
                  <a:moveTo>
                    <a:pt x="19086" y="0"/>
                  </a:moveTo>
                  <a:cubicBezTo>
                    <a:pt x="13050" y="0"/>
                    <a:pt x="7490" y="2763"/>
                    <a:pt x="3846" y="7597"/>
                  </a:cubicBezTo>
                  <a:cubicBezTo>
                    <a:pt x="3727" y="7763"/>
                    <a:pt x="3751" y="8001"/>
                    <a:pt x="3930" y="8120"/>
                  </a:cubicBezTo>
                  <a:cubicBezTo>
                    <a:pt x="3998" y="8174"/>
                    <a:pt x="4079" y="8200"/>
                    <a:pt x="4159" y="8200"/>
                  </a:cubicBezTo>
                  <a:cubicBezTo>
                    <a:pt x="4274" y="8200"/>
                    <a:pt x="4388" y="8147"/>
                    <a:pt x="4465" y="8049"/>
                  </a:cubicBezTo>
                  <a:cubicBezTo>
                    <a:pt x="7954" y="3417"/>
                    <a:pt x="13288" y="762"/>
                    <a:pt x="19086" y="762"/>
                  </a:cubicBezTo>
                  <a:cubicBezTo>
                    <a:pt x="29183" y="762"/>
                    <a:pt x="37410" y="8978"/>
                    <a:pt x="37410" y="19074"/>
                  </a:cubicBezTo>
                  <a:cubicBezTo>
                    <a:pt x="37410" y="29183"/>
                    <a:pt x="29183" y="37398"/>
                    <a:pt x="19086" y="37398"/>
                  </a:cubicBezTo>
                  <a:cubicBezTo>
                    <a:pt x="8990" y="37398"/>
                    <a:pt x="774" y="29183"/>
                    <a:pt x="774" y="19074"/>
                  </a:cubicBezTo>
                  <a:cubicBezTo>
                    <a:pt x="774" y="18872"/>
                    <a:pt x="596" y="18693"/>
                    <a:pt x="382" y="18693"/>
                  </a:cubicBezTo>
                  <a:cubicBezTo>
                    <a:pt x="179" y="18693"/>
                    <a:pt x="1" y="18872"/>
                    <a:pt x="1" y="19074"/>
                  </a:cubicBezTo>
                  <a:cubicBezTo>
                    <a:pt x="1" y="29599"/>
                    <a:pt x="8561" y="38160"/>
                    <a:pt x="19086" y="38160"/>
                  </a:cubicBezTo>
                  <a:cubicBezTo>
                    <a:pt x="29611" y="38160"/>
                    <a:pt x="38172" y="29599"/>
                    <a:pt x="38172" y="19074"/>
                  </a:cubicBezTo>
                  <a:cubicBezTo>
                    <a:pt x="38172" y="8561"/>
                    <a:pt x="29611" y="0"/>
                    <a:pt x="19086" y="0"/>
                  </a:cubicBezTo>
                  <a:close/>
                </a:path>
              </a:pathLst>
            </a:custGeom>
            <a:solidFill>
              <a:srgbClr val="3D8E92"/>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27" name="Google Shape;805;p22">
              <a:extLst>
                <a:ext uri="{FF2B5EF4-FFF2-40B4-BE49-F238E27FC236}">
                  <a16:creationId xmlns:a16="http://schemas.microsoft.com/office/drawing/2014/main" id="{62BC20E9-F0AF-AA97-5858-D9486DBFCE79}"/>
                </a:ext>
              </a:extLst>
            </p:cNvPr>
            <p:cNvSpPr/>
            <p:nvPr/>
          </p:nvSpPr>
          <p:spPr>
            <a:xfrm>
              <a:off x="7234216" y="2955706"/>
              <a:ext cx="25433" cy="315567"/>
            </a:xfrm>
            <a:custGeom>
              <a:avLst/>
              <a:gdLst/>
              <a:ahLst/>
              <a:cxnLst/>
              <a:rect l="l" t="t" r="r" b="b"/>
              <a:pathLst>
                <a:path w="763" h="9467" extrusionOk="0">
                  <a:moveTo>
                    <a:pt x="381" y="1"/>
                  </a:moveTo>
                  <a:cubicBezTo>
                    <a:pt x="167" y="1"/>
                    <a:pt x="0" y="168"/>
                    <a:pt x="0" y="382"/>
                  </a:cubicBezTo>
                  <a:lnTo>
                    <a:pt x="0" y="9085"/>
                  </a:lnTo>
                  <a:cubicBezTo>
                    <a:pt x="0" y="9300"/>
                    <a:pt x="167" y="9466"/>
                    <a:pt x="381" y="9466"/>
                  </a:cubicBezTo>
                  <a:cubicBezTo>
                    <a:pt x="596" y="9466"/>
                    <a:pt x="762" y="9300"/>
                    <a:pt x="762" y="9085"/>
                  </a:cubicBezTo>
                  <a:lnTo>
                    <a:pt x="762" y="382"/>
                  </a:lnTo>
                  <a:cubicBezTo>
                    <a:pt x="762" y="168"/>
                    <a:pt x="596" y="1"/>
                    <a:pt x="381" y="1"/>
                  </a:cubicBezTo>
                  <a:close/>
                </a:path>
              </a:pathLst>
            </a:custGeom>
            <a:solidFill>
              <a:srgbClr val="3D8E92"/>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28" name="Google Shape;818;p22">
              <a:extLst>
                <a:ext uri="{FF2B5EF4-FFF2-40B4-BE49-F238E27FC236}">
                  <a16:creationId xmlns:a16="http://schemas.microsoft.com/office/drawing/2014/main" id="{2255255B-3A39-77AB-B753-904A555ABABD}"/>
                </a:ext>
              </a:extLst>
            </p:cNvPr>
            <p:cNvSpPr/>
            <p:nvPr/>
          </p:nvSpPr>
          <p:spPr>
            <a:xfrm>
              <a:off x="6672616" y="1778239"/>
              <a:ext cx="1200200" cy="1141800"/>
            </a:xfrm>
            <a:custGeom>
              <a:avLst/>
              <a:gdLst/>
              <a:ahLst/>
              <a:cxnLst/>
              <a:rect l="l" t="t" r="r" b="b"/>
              <a:pathLst>
                <a:path w="36006" h="34254" extrusionOk="0">
                  <a:moveTo>
                    <a:pt x="17222" y="0"/>
                  </a:moveTo>
                  <a:cubicBezTo>
                    <a:pt x="12717" y="0"/>
                    <a:pt x="8219" y="1761"/>
                    <a:pt x="4859" y="5262"/>
                  </a:cubicBezTo>
                  <a:cubicBezTo>
                    <a:pt x="1692" y="8560"/>
                    <a:pt x="1" y="12905"/>
                    <a:pt x="96" y="17477"/>
                  </a:cubicBezTo>
                  <a:cubicBezTo>
                    <a:pt x="191" y="22061"/>
                    <a:pt x="2061" y="26324"/>
                    <a:pt x="5359" y="29491"/>
                  </a:cubicBezTo>
                  <a:cubicBezTo>
                    <a:pt x="8633" y="32634"/>
                    <a:pt x="12931" y="34253"/>
                    <a:pt x="17253" y="34253"/>
                  </a:cubicBezTo>
                  <a:cubicBezTo>
                    <a:pt x="20611" y="34253"/>
                    <a:pt x="23980" y="33277"/>
                    <a:pt x="26885" y="31289"/>
                  </a:cubicBezTo>
                  <a:lnTo>
                    <a:pt x="26707" y="31015"/>
                  </a:lnTo>
                  <a:cubicBezTo>
                    <a:pt x="23853" y="32968"/>
                    <a:pt x="20548" y="33925"/>
                    <a:pt x="17255" y="33925"/>
                  </a:cubicBezTo>
                  <a:cubicBezTo>
                    <a:pt x="13018" y="33925"/>
                    <a:pt x="8800" y="32341"/>
                    <a:pt x="5585" y="29253"/>
                  </a:cubicBezTo>
                  <a:cubicBezTo>
                    <a:pt x="2346" y="26145"/>
                    <a:pt x="513" y="21966"/>
                    <a:pt x="418" y="17477"/>
                  </a:cubicBezTo>
                  <a:cubicBezTo>
                    <a:pt x="334" y="12989"/>
                    <a:pt x="1989" y="8726"/>
                    <a:pt x="5097" y="5488"/>
                  </a:cubicBezTo>
                  <a:cubicBezTo>
                    <a:pt x="8392" y="2053"/>
                    <a:pt x="12807" y="324"/>
                    <a:pt x="17229" y="324"/>
                  </a:cubicBezTo>
                  <a:cubicBezTo>
                    <a:pt x="21420" y="324"/>
                    <a:pt x="25618" y="1877"/>
                    <a:pt x="28874" y="5000"/>
                  </a:cubicBezTo>
                  <a:cubicBezTo>
                    <a:pt x="34398" y="10322"/>
                    <a:pt x="35648" y="18692"/>
                    <a:pt x="31886" y="25371"/>
                  </a:cubicBezTo>
                  <a:lnTo>
                    <a:pt x="32172" y="25526"/>
                  </a:lnTo>
                  <a:cubicBezTo>
                    <a:pt x="36005" y="18728"/>
                    <a:pt x="34743" y="10191"/>
                    <a:pt x="29100" y="4773"/>
                  </a:cubicBezTo>
                  <a:cubicBezTo>
                    <a:pt x="25778" y="1585"/>
                    <a:pt x="21497" y="0"/>
                    <a:pt x="17222" y="0"/>
                  </a:cubicBezTo>
                  <a:close/>
                </a:path>
              </a:pathLst>
            </a:custGeom>
            <a:solidFill>
              <a:srgbClr val="3D8E92"/>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29" name="Google Shape;820;p22">
              <a:extLst>
                <a:ext uri="{FF2B5EF4-FFF2-40B4-BE49-F238E27FC236}">
                  <a16:creationId xmlns:a16="http://schemas.microsoft.com/office/drawing/2014/main" id="{A518702D-024A-A245-541F-C7F7F3830BE6}"/>
                </a:ext>
              </a:extLst>
            </p:cNvPr>
            <p:cNvSpPr txBox="1"/>
            <p:nvPr/>
          </p:nvSpPr>
          <p:spPr>
            <a:xfrm>
              <a:off x="6167849" y="3799139"/>
              <a:ext cx="1981867" cy="572800"/>
            </a:xfrm>
            <a:prstGeom prst="rect">
              <a:avLst/>
            </a:prstGeom>
            <a:noFill/>
            <a:ln>
              <a:noFill/>
            </a:ln>
          </p:spPr>
          <p:txBody>
            <a:bodyPr spcFirstLastPara="1" wrap="square" lIns="121900" tIns="121900" rIns="121900" bIns="121900" anchor="ctr" anchorCtr="0">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تحقيق الكفاءة في استخدام الموارد</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30" name="Picture 29">
              <a:extLst>
                <a:ext uri="{FF2B5EF4-FFF2-40B4-BE49-F238E27FC236}">
                  <a16:creationId xmlns:a16="http://schemas.microsoft.com/office/drawing/2014/main" id="{0236E3B6-A0D4-AFDC-8977-6D6F1A40D8E5}"/>
                </a:ext>
              </a:extLst>
            </p:cNvPr>
            <p:cNvPicPr>
              <a:picLocks noChangeAspect="1"/>
            </p:cNvPicPr>
            <p:nvPr/>
          </p:nvPicPr>
          <p:blipFill>
            <a:blip r:embed="rId2"/>
            <a:stretch>
              <a:fillRect/>
            </a:stretch>
          </p:blipFill>
          <p:spPr>
            <a:xfrm>
              <a:off x="6948025" y="2046248"/>
              <a:ext cx="597782" cy="597782"/>
            </a:xfrm>
            <a:prstGeom prst="rect">
              <a:avLst/>
            </a:prstGeom>
          </p:spPr>
        </p:pic>
      </p:grpSp>
      <p:grpSp>
        <p:nvGrpSpPr>
          <p:cNvPr id="31" name="Group 30">
            <a:extLst>
              <a:ext uri="{FF2B5EF4-FFF2-40B4-BE49-F238E27FC236}">
                <a16:creationId xmlns:a16="http://schemas.microsoft.com/office/drawing/2014/main" id="{7AD6209C-80DB-2FA8-4560-4DF56D958685}"/>
              </a:ext>
            </a:extLst>
          </p:cNvPr>
          <p:cNvGrpSpPr/>
          <p:nvPr/>
        </p:nvGrpSpPr>
        <p:grpSpPr>
          <a:xfrm>
            <a:off x="3865063" y="2792343"/>
            <a:ext cx="2156667" cy="2662800"/>
            <a:chOff x="4011182" y="1709139"/>
            <a:chExt cx="2156667" cy="2662800"/>
          </a:xfrm>
        </p:grpSpPr>
        <p:sp>
          <p:nvSpPr>
            <p:cNvPr id="32" name="Google Shape;786;p22">
              <a:extLst>
                <a:ext uri="{FF2B5EF4-FFF2-40B4-BE49-F238E27FC236}">
                  <a16:creationId xmlns:a16="http://schemas.microsoft.com/office/drawing/2014/main" id="{F2E685C3-367C-9932-2AB5-AD01F534C78A}"/>
                </a:ext>
              </a:extLst>
            </p:cNvPr>
            <p:cNvSpPr/>
            <p:nvPr/>
          </p:nvSpPr>
          <p:spPr>
            <a:xfrm>
              <a:off x="4011182" y="3167239"/>
              <a:ext cx="2156667" cy="354067"/>
            </a:xfrm>
            <a:custGeom>
              <a:avLst/>
              <a:gdLst/>
              <a:ahLst/>
              <a:cxnLst/>
              <a:rect l="l" t="t" r="r" b="b"/>
              <a:pathLst>
                <a:path w="64700" h="10622" extrusionOk="0">
                  <a:moveTo>
                    <a:pt x="1" y="1"/>
                  </a:moveTo>
                  <a:lnTo>
                    <a:pt x="1" y="10621"/>
                  </a:lnTo>
                  <a:lnTo>
                    <a:pt x="64699" y="10621"/>
                  </a:lnTo>
                  <a:lnTo>
                    <a:pt x="64699" y="1"/>
                  </a:lnTo>
                  <a:close/>
                </a:path>
              </a:pathLst>
            </a:custGeom>
            <a:solidFill>
              <a:srgbClr val="9ACCCE"/>
            </a:solidFill>
            <a:ln>
              <a:noFill/>
            </a:ln>
          </p:spPr>
          <p:txBody>
            <a:bodyPr spcFirstLastPara="1" wrap="square" lIns="121900" tIns="121900" rIns="121900" bIns="121900" anchor="ctr" anchorCtr="0">
              <a:noAutofit/>
            </a:bodyPr>
            <a:lstStyle/>
            <a:p>
              <a:pPr algn="ctr">
                <a:buClr>
                  <a:srgbClr val="000000"/>
                </a:buClr>
                <a:buSzPts val="1500"/>
              </a:pPr>
              <a:r>
                <a:rPr lang="ar-SA" sz="2000" dirty="0">
                  <a:solidFill>
                    <a:srgbClr val="FFFFFF"/>
                  </a:solidFill>
                  <a:latin typeface="Fira Sans Extra Condensed Medium"/>
                  <a:ea typeface="Fira Sans Extra Condensed Medium"/>
                  <a:cs typeface="Fira Sans Extra Condensed Medium"/>
                  <a:sym typeface="Fira Sans Extra Condensed Medium"/>
                </a:rPr>
                <a:t>3</a:t>
              </a:r>
              <a:endParaRPr sz="2000" dirty="0">
                <a:solidFill>
                  <a:srgbClr val="FFFFFF"/>
                </a:solidFill>
                <a:latin typeface="Fira Sans Extra Condensed Medium"/>
                <a:ea typeface="Fira Sans Extra Condensed Medium"/>
                <a:cs typeface="Fira Sans Extra Condensed Medium"/>
                <a:sym typeface="Fira Sans Extra Condensed Medium"/>
              </a:endParaRPr>
            </a:p>
          </p:txBody>
        </p:sp>
        <p:sp>
          <p:nvSpPr>
            <p:cNvPr id="33" name="Google Shape;787;p22">
              <a:extLst>
                <a:ext uri="{FF2B5EF4-FFF2-40B4-BE49-F238E27FC236}">
                  <a16:creationId xmlns:a16="http://schemas.microsoft.com/office/drawing/2014/main" id="{2C16CE26-353C-C096-261D-19863E7EC3DE}"/>
                </a:ext>
              </a:extLst>
            </p:cNvPr>
            <p:cNvSpPr/>
            <p:nvPr/>
          </p:nvSpPr>
          <p:spPr>
            <a:xfrm>
              <a:off x="4453715" y="1709139"/>
              <a:ext cx="1272000" cy="1272000"/>
            </a:xfrm>
            <a:custGeom>
              <a:avLst/>
              <a:gdLst/>
              <a:ahLst/>
              <a:cxnLst/>
              <a:rect l="l" t="t" r="r" b="b"/>
              <a:pathLst>
                <a:path w="38160" h="38160" extrusionOk="0">
                  <a:moveTo>
                    <a:pt x="19074" y="0"/>
                  </a:moveTo>
                  <a:cubicBezTo>
                    <a:pt x="13037" y="0"/>
                    <a:pt x="7489" y="2763"/>
                    <a:pt x="3846" y="7597"/>
                  </a:cubicBezTo>
                  <a:cubicBezTo>
                    <a:pt x="3715" y="7763"/>
                    <a:pt x="3751" y="8001"/>
                    <a:pt x="3917" y="8120"/>
                  </a:cubicBezTo>
                  <a:cubicBezTo>
                    <a:pt x="3986" y="8174"/>
                    <a:pt x="4066" y="8200"/>
                    <a:pt x="4147" y="8200"/>
                  </a:cubicBezTo>
                  <a:cubicBezTo>
                    <a:pt x="4262" y="8200"/>
                    <a:pt x="4376" y="8147"/>
                    <a:pt x="4453" y="8049"/>
                  </a:cubicBezTo>
                  <a:cubicBezTo>
                    <a:pt x="7953" y="3417"/>
                    <a:pt x="13287" y="762"/>
                    <a:pt x="19074" y="762"/>
                  </a:cubicBezTo>
                  <a:cubicBezTo>
                    <a:pt x="29182" y="762"/>
                    <a:pt x="37398" y="8978"/>
                    <a:pt x="37398" y="19074"/>
                  </a:cubicBezTo>
                  <a:cubicBezTo>
                    <a:pt x="37398" y="29183"/>
                    <a:pt x="29182" y="37398"/>
                    <a:pt x="19074" y="37398"/>
                  </a:cubicBezTo>
                  <a:cubicBezTo>
                    <a:pt x="8977" y="37398"/>
                    <a:pt x="762" y="29183"/>
                    <a:pt x="762" y="19074"/>
                  </a:cubicBezTo>
                  <a:cubicBezTo>
                    <a:pt x="762" y="18872"/>
                    <a:pt x="595" y="18693"/>
                    <a:pt x="381" y="18693"/>
                  </a:cubicBezTo>
                  <a:cubicBezTo>
                    <a:pt x="167" y="18693"/>
                    <a:pt x="0" y="18872"/>
                    <a:pt x="0" y="19074"/>
                  </a:cubicBezTo>
                  <a:cubicBezTo>
                    <a:pt x="0" y="29599"/>
                    <a:pt x="8561" y="38160"/>
                    <a:pt x="19074" y="38160"/>
                  </a:cubicBezTo>
                  <a:cubicBezTo>
                    <a:pt x="29599" y="38160"/>
                    <a:pt x="38160" y="29599"/>
                    <a:pt x="38160" y="19074"/>
                  </a:cubicBezTo>
                  <a:cubicBezTo>
                    <a:pt x="38160" y="8561"/>
                    <a:pt x="29599" y="0"/>
                    <a:pt x="19074" y="0"/>
                  </a:cubicBezTo>
                  <a:close/>
                </a:path>
              </a:pathLst>
            </a:custGeom>
            <a:solidFill>
              <a:srgbClr val="9ACCCE"/>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34" name="Google Shape;788;p22">
              <a:extLst>
                <a:ext uri="{FF2B5EF4-FFF2-40B4-BE49-F238E27FC236}">
                  <a16:creationId xmlns:a16="http://schemas.microsoft.com/office/drawing/2014/main" id="{7E6CFE17-9FB0-B70B-0894-06EF3E800BC5}"/>
                </a:ext>
              </a:extLst>
            </p:cNvPr>
            <p:cNvSpPr/>
            <p:nvPr/>
          </p:nvSpPr>
          <p:spPr>
            <a:xfrm>
              <a:off x="5076782" y="2955706"/>
              <a:ext cx="25833" cy="315567"/>
            </a:xfrm>
            <a:custGeom>
              <a:avLst/>
              <a:gdLst/>
              <a:ahLst/>
              <a:cxnLst/>
              <a:rect l="l" t="t" r="r" b="b"/>
              <a:pathLst>
                <a:path w="775" h="9467" extrusionOk="0">
                  <a:moveTo>
                    <a:pt x="382" y="1"/>
                  </a:moveTo>
                  <a:cubicBezTo>
                    <a:pt x="179" y="1"/>
                    <a:pt x="1" y="168"/>
                    <a:pt x="1" y="382"/>
                  </a:cubicBezTo>
                  <a:lnTo>
                    <a:pt x="1" y="9085"/>
                  </a:lnTo>
                  <a:cubicBezTo>
                    <a:pt x="1" y="9300"/>
                    <a:pt x="179" y="9466"/>
                    <a:pt x="382" y="9466"/>
                  </a:cubicBezTo>
                  <a:cubicBezTo>
                    <a:pt x="596" y="9466"/>
                    <a:pt x="775" y="9300"/>
                    <a:pt x="775" y="9085"/>
                  </a:cubicBezTo>
                  <a:lnTo>
                    <a:pt x="775" y="382"/>
                  </a:lnTo>
                  <a:cubicBezTo>
                    <a:pt x="775" y="168"/>
                    <a:pt x="596" y="1"/>
                    <a:pt x="382" y="1"/>
                  </a:cubicBezTo>
                  <a:close/>
                </a:path>
              </a:pathLst>
            </a:custGeom>
            <a:solidFill>
              <a:srgbClr val="9ACCCE"/>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35" name="Google Shape;799;p22">
              <a:extLst>
                <a:ext uri="{FF2B5EF4-FFF2-40B4-BE49-F238E27FC236}">
                  <a16:creationId xmlns:a16="http://schemas.microsoft.com/office/drawing/2014/main" id="{4CDA89F3-169C-20BE-F18C-1CFD50ADD2C5}"/>
                </a:ext>
              </a:extLst>
            </p:cNvPr>
            <p:cNvSpPr/>
            <p:nvPr/>
          </p:nvSpPr>
          <p:spPr>
            <a:xfrm>
              <a:off x="4512449" y="1778239"/>
              <a:ext cx="1200167" cy="1141800"/>
            </a:xfrm>
            <a:custGeom>
              <a:avLst/>
              <a:gdLst/>
              <a:ahLst/>
              <a:cxnLst/>
              <a:rect l="l" t="t" r="r" b="b"/>
              <a:pathLst>
                <a:path w="36005" h="34254" extrusionOk="0">
                  <a:moveTo>
                    <a:pt x="17223" y="0"/>
                  </a:moveTo>
                  <a:cubicBezTo>
                    <a:pt x="12719" y="0"/>
                    <a:pt x="8224" y="1761"/>
                    <a:pt x="4870" y="5262"/>
                  </a:cubicBezTo>
                  <a:cubicBezTo>
                    <a:pt x="1691" y="8560"/>
                    <a:pt x="0" y="12905"/>
                    <a:pt x="95" y="17477"/>
                  </a:cubicBezTo>
                  <a:cubicBezTo>
                    <a:pt x="191" y="22061"/>
                    <a:pt x="2060" y="26324"/>
                    <a:pt x="5358" y="29491"/>
                  </a:cubicBezTo>
                  <a:cubicBezTo>
                    <a:pt x="8632" y="32634"/>
                    <a:pt x="12930" y="34253"/>
                    <a:pt x="17252" y="34253"/>
                  </a:cubicBezTo>
                  <a:cubicBezTo>
                    <a:pt x="20610" y="34253"/>
                    <a:pt x="23979" y="33277"/>
                    <a:pt x="26885" y="31289"/>
                  </a:cubicBezTo>
                  <a:lnTo>
                    <a:pt x="26706" y="31015"/>
                  </a:lnTo>
                  <a:cubicBezTo>
                    <a:pt x="23852" y="32968"/>
                    <a:pt x="20547" y="33925"/>
                    <a:pt x="17254" y="33925"/>
                  </a:cubicBezTo>
                  <a:cubicBezTo>
                    <a:pt x="13017" y="33925"/>
                    <a:pt x="8800" y="32341"/>
                    <a:pt x="5584" y="29253"/>
                  </a:cubicBezTo>
                  <a:cubicBezTo>
                    <a:pt x="2346" y="26145"/>
                    <a:pt x="512" y="21966"/>
                    <a:pt x="417" y="17477"/>
                  </a:cubicBezTo>
                  <a:cubicBezTo>
                    <a:pt x="334" y="12989"/>
                    <a:pt x="1989" y="8726"/>
                    <a:pt x="5096" y="5488"/>
                  </a:cubicBezTo>
                  <a:cubicBezTo>
                    <a:pt x="8397" y="2053"/>
                    <a:pt x="12812" y="324"/>
                    <a:pt x="17232" y="324"/>
                  </a:cubicBezTo>
                  <a:cubicBezTo>
                    <a:pt x="21422" y="324"/>
                    <a:pt x="25617" y="1877"/>
                    <a:pt x="28873" y="5000"/>
                  </a:cubicBezTo>
                  <a:cubicBezTo>
                    <a:pt x="34409" y="10322"/>
                    <a:pt x="35648" y="18692"/>
                    <a:pt x="31885" y="25371"/>
                  </a:cubicBezTo>
                  <a:lnTo>
                    <a:pt x="32171" y="25526"/>
                  </a:lnTo>
                  <a:cubicBezTo>
                    <a:pt x="36005" y="18728"/>
                    <a:pt x="34743" y="10191"/>
                    <a:pt x="29099" y="4773"/>
                  </a:cubicBezTo>
                  <a:cubicBezTo>
                    <a:pt x="25778" y="1585"/>
                    <a:pt x="21496" y="0"/>
                    <a:pt x="17223" y="0"/>
                  </a:cubicBezTo>
                  <a:close/>
                </a:path>
              </a:pathLst>
            </a:custGeom>
            <a:solidFill>
              <a:srgbClr val="9ACCCE"/>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36" name="Google Shape;801;p22">
              <a:extLst>
                <a:ext uri="{FF2B5EF4-FFF2-40B4-BE49-F238E27FC236}">
                  <a16:creationId xmlns:a16="http://schemas.microsoft.com/office/drawing/2014/main" id="{CD45A391-A8D5-A860-E2E2-727500D6FFD4}"/>
                </a:ext>
              </a:extLst>
            </p:cNvPr>
            <p:cNvSpPr txBox="1"/>
            <p:nvPr/>
          </p:nvSpPr>
          <p:spPr>
            <a:xfrm>
              <a:off x="4186699" y="3799139"/>
              <a:ext cx="1805600" cy="572800"/>
            </a:xfrm>
            <a:prstGeom prst="rect">
              <a:avLst/>
            </a:prstGeom>
            <a:noFill/>
            <a:ln>
              <a:noFill/>
            </a:ln>
          </p:spPr>
          <p:txBody>
            <a:bodyPr spcFirstLastPara="1" wrap="square" lIns="121900" tIns="121900" rIns="121900" bIns="121900" anchor="ctr" anchorCtr="0">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تحفيز الفرق على العمل نحو هدف مشترك</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37" name="Graphic 36" descr="Business Growth with solid fill">
              <a:extLst>
                <a:ext uri="{FF2B5EF4-FFF2-40B4-BE49-F238E27FC236}">
                  <a16:creationId xmlns:a16="http://schemas.microsoft.com/office/drawing/2014/main" id="{28BE40F6-55A3-2B75-37AD-7402FEE35C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72047" y="2064391"/>
              <a:ext cx="609469" cy="609469"/>
            </a:xfrm>
            <a:prstGeom prst="rect">
              <a:avLst/>
            </a:prstGeom>
          </p:spPr>
        </p:pic>
      </p:grpSp>
      <p:grpSp>
        <p:nvGrpSpPr>
          <p:cNvPr id="38" name="Group 37">
            <a:extLst>
              <a:ext uri="{FF2B5EF4-FFF2-40B4-BE49-F238E27FC236}">
                <a16:creationId xmlns:a16="http://schemas.microsoft.com/office/drawing/2014/main" id="{4C774402-AC5E-424B-6C74-45D1BD7E852A}"/>
              </a:ext>
            </a:extLst>
          </p:cNvPr>
          <p:cNvGrpSpPr/>
          <p:nvPr/>
        </p:nvGrpSpPr>
        <p:grpSpPr>
          <a:xfrm>
            <a:off x="1708064" y="2792343"/>
            <a:ext cx="2156633" cy="2662800"/>
            <a:chOff x="1854183" y="1709139"/>
            <a:chExt cx="2156633" cy="2662800"/>
          </a:xfrm>
        </p:grpSpPr>
        <p:sp>
          <p:nvSpPr>
            <p:cNvPr id="39" name="Google Shape;769;p22">
              <a:extLst>
                <a:ext uri="{FF2B5EF4-FFF2-40B4-BE49-F238E27FC236}">
                  <a16:creationId xmlns:a16="http://schemas.microsoft.com/office/drawing/2014/main" id="{46421371-DBEB-52B8-B574-37E682E1E312}"/>
                </a:ext>
              </a:extLst>
            </p:cNvPr>
            <p:cNvSpPr/>
            <p:nvPr/>
          </p:nvSpPr>
          <p:spPr>
            <a:xfrm>
              <a:off x="1854183" y="3167239"/>
              <a:ext cx="2156633" cy="354067"/>
            </a:xfrm>
            <a:custGeom>
              <a:avLst/>
              <a:gdLst/>
              <a:ahLst/>
              <a:cxnLst/>
              <a:rect l="l" t="t" r="r" b="b"/>
              <a:pathLst>
                <a:path w="64699" h="10622" extrusionOk="0">
                  <a:moveTo>
                    <a:pt x="3977" y="1"/>
                  </a:moveTo>
                  <a:cubicBezTo>
                    <a:pt x="1786" y="1"/>
                    <a:pt x="0" y="2382"/>
                    <a:pt x="0" y="5311"/>
                  </a:cubicBezTo>
                  <a:cubicBezTo>
                    <a:pt x="0" y="8228"/>
                    <a:pt x="1786" y="10621"/>
                    <a:pt x="3977" y="10621"/>
                  </a:cubicBezTo>
                  <a:lnTo>
                    <a:pt x="64699" y="10621"/>
                  </a:lnTo>
                  <a:lnTo>
                    <a:pt x="64699" y="1"/>
                  </a:lnTo>
                  <a:close/>
                </a:path>
              </a:pathLst>
            </a:custGeom>
            <a:solidFill>
              <a:srgbClr val="FFCC66"/>
            </a:solidFill>
            <a:ln>
              <a:noFill/>
            </a:ln>
          </p:spPr>
          <p:txBody>
            <a:bodyPr spcFirstLastPara="1" wrap="square" lIns="121900" tIns="121900" rIns="121900" bIns="121900" anchor="ctr" anchorCtr="0">
              <a:noAutofit/>
            </a:bodyPr>
            <a:lstStyle/>
            <a:p>
              <a:pPr algn="ctr">
                <a:buClr>
                  <a:srgbClr val="000000"/>
                </a:buClr>
                <a:buSzPts val="1500"/>
              </a:pPr>
              <a:r>
                <a:rPr lang="ar-SA" sz="2000" dirty="0">
                  <a:solidFill>
                    <a:srgbClr val="FFFFFF"/>
                  </a:solidFill>
                  <a:latin typeface="Fira Sans Extra Condensed Medium"/>
                  <a:ea typeface="Fira Sans Extra Condensed Medium"/>
                  <a:cs typeface="Fira Sans Extra Condensed Medium"/>
                  <a:sym typeface="Fira Sans Extra Condensed Medium"/>
                </a:rPr>
                <a:t>4</a:t>
              </a:r>
              <a:endParaRPr sz="2000" dirty="0">
                <a:solidFill>
                  <a:srgbClr val="FFFFFF"/>
                </a:solidFill>
                <a:latin typeface="Fira Sans Extra Condensed Medium"/>
                <a:ea typeface="Fira Sans Extra Condensed Medium"/>
                <a:cs typeface="Fira Sans Extra Condensed Medium"/>
                <a:sym typeface="Fira Sans Extra Condensed Medium"/>
              </a:endParaRPr>
            </a:p>
          </p:txBody>
        </p:sp>
        <p:sp>
          <p:nvSpPr>
            <p:cNvPr id="40" name="Google Shape;770;p22">
              <a:extLst>
                <a:ext uri="{FF2B5EF4-FFF2-40B4-BE49-F238E27FC236}">
                  <a16:creationId xmlns:a16="http://schemas.microsoft.com/office/drawing/2014/main" id="{EB718B18-6734-CBA3-1A01-3C8886651212}"/>
                </a:ext>
              </a:extLst>
            </p:cNvPr>
            <p:cNvSpPr/>
            <p:nvPr/>
          </p:nvSpPr>
          <p:spPr>
            <a:xfrm>
              <a:off x="2328450" y="1709139"/>
              <a:ext cx="1272000" cy="1272000"/>
            </a:xfrm>
            <a:custGeom>
              <a:avLst/>
              <a:gdLst/>
              <a:ahLst/>
              <a:cxnLst/>
              <a:rect l="l" t="t" r="r" b="b"/>
              <a:pathLst>
                <a:path w="38160" h="38160" extrusionOk="0">
                  <a:moveTo>
                    <a:pt x="19086" y="0"/>
                  </a:moveTo>
                  <a:cubicBezTo>
                    <a:pt x="13049" y="0"/>
                    <a:pt x="7489" y="2763"/>
                    <a:pt x="3846" y="7597"/>
                  </a:cubicBezTo>
                  <a:cubicBezTo>
                    <a:pt x="3715" y="7763"/>
                    <a:pt x="3751" y="8001"/>
                    <a:pt x="3917" y="8120"/>
                  </a:cubicBezTo>
                  <a:cubicBezTo>
                    <a:pt x="3986" y="8174"/>
                    <a:pt x="4068" y="8200"/>
                    <a:pt x="4150" y="8200"/>
                  </a:cubicBezTo>
                  <a:cubicBezTo>
                    <a:pt x="4267" y="8200"/>
                    <a:pt x="4383" y="8147"/>
                    <a:pt x="4453" y="8049"/>
                  </a:cubicBezTo>
                  <a:cubicBezTo>
                    <a:pt x="7953" y="3417"/>
                    <a:pt x="13287" y="762"/>
                    <a:pt x="19086" y="762"/>
                  </a:cubicBezTo>
                  <a:cubicBezTo>
                    <a:pt x="29182" y="762"/>
                    <a:pt x="37398" y="8978"/>
                    <a:pt x="37398" y="19074"/>
                  </a:cubicBezTo>
                  <a:cubicBezTo>
                    <a:pt x="37398" y="29183"/>
                    <a:pt x="29182" y="37398"/>
                    <a:pt x="19086" y="37398"/>
                  </a:cubicBezTo>
                  <a:cubicBezTo>
                    <a:pt x="8977" y="37398"/>
                    <a:pt x="762" y="29183"/>
                    <a:pt x="762" y="19074"/>
                  </a:cubicBezTo>
                  <a:cubicBezTo>
                    <a:pt x="762" y="18872"/>
                    <a:pt x="595" y="18693"/>
                    <a:pt x="381" y="18693"/>
                  </a:cubicBezTo>
                  <a:cubicBezTo>
                    <a:pt x="167" y="18693"/>
                    <a:pt x="0" y="18872"/>
                    <a:pt x="0" y="19074"/>
                  </a:cubicBezTo>
                  <a:cubicBezTo>
                    <a:pt x="0" y="29599"/>
                    <a:pt x="8561" y="38160"/>
                    <a:pt x="19086" y="38160"/>
                  </a:cubicBezTo>
                  <a:cubicBezTo>
                    <a:pt x="29599" y="38160"/>
                    <a:pt x="38160" y="29599"/>
                    <a:pt x="38160" y="19074"/>
                  </a:cubicBezTo>
                  <a:cubicBezTo>
                    <a:pt x="38160" y="8561"/>
                    <a:pt x="29599" y="0"/>
                    <a:pt x="19086" y="0"/>
                  </a:cubicBezTo>
                  <a:close/>
                </a:path>
              </a:pathLst>
            </a:custGeom>
            <a:solidFill>
              <a:srgbClr val="FCBD24"/>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41" name="Google Shape;771;p22">
              <a:extLst>
                <a:ext uri="{FF2B5EF4-FFF2-40B4-BE49-F238E27FC236}">
                  <a16:creationId xmlns:a16="http://schemas.microsoft.com/office/drawing/2014/main" id="{B1523AE4-49AF-A0E5-818E-043979155446}"/>
                </a:ext>
              </a:extLst>
            </p:cNvPr>
            <p:cNvSpPr/>
            <p:nvPr/>
          </p:nvSpPr>
          <p:spPr>
            <a:xfrm>
              <a:off x="2951916" y="2955706"/>
              <a:ext cx="25433" cy="315567"/>
            </a:xfrm>
            <a:custGeom>
              <a:avLst/>
              <a:gdLst/>
              <a:ahLst/>
              <a:cxnLst/>
              <a:rect l="l" t="t" r="r" b="b"/>
              <a:pathLst>
                <a:path w="763" h="9467" extrusionOk="0">
                  <a:moveTo>
                    <a:pt x="382" y="1"/>
                  </a:moveTo>
                  <a:cubicBezTo>
                    <a:pt x="168" y="1"/>
                    <a:pt x="1" y="168"/>
                    <a:pt x="1" y="382"/>
                  </a:cubicBezTo>
                  <a:lnTo>
                    <a:pt x="1" y="9085"/>
                  </a:lnTo>
                  <a:cubicBezTo>
                    <a:pt x="1" y="9300"/>
                    <a:pt x="168" y="9466"/>
                    <a:pt x="382" y="9466"/>
                  </a:cubicBezTo>
                  <a:cubicBezTo>
                    <a:pt x="584" y="9466"/>
                    <a:pt x="763" y="9300"/>
                    <a:pt x="763" y="9085"/>
                  </a:cubicBezTo>
                  <a:lnTo>
                    <a:pt x="763" y="382"/>
                  </a:lnTo>
                  <a:cubicBezTo>
                    <a:pt x="763" y="168"/>
                    <a:pt x="584" y="1"/>
                    <a:pt x="382" y="1"/>
                  </a:cubicBezTo>
                  <a:close/>
                </a:path>
              </a:pathLst>
            </a:custGeom>
            <a:solidFill>
              <a:srgbClr val="FFCC66"/>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42" name="Google Shape;782;p22">
              <a:extLst>
                <a:ext uri="{FF2B5EF4-FFF2-40B4-BE49-F238E27FC236}">
                  <a16:creationId xmlns:a16="http://schemas.microsoft.com/office/drawing/2014/main" id="{FFBD95F5-A45F-8A2D-62D4-B16A3A48912E}"/>
                </a:ext>
              </a:extLst>
            </p:cNvPr>
            <p:cNvSpPr/>
            <p:nvPr/>
          </p:nvSpPr>
          <p:spPr>
            <a:xfrm>
              <a:off x="2388750" y="1778239"/>
              <a:ext cx="1199800" cy="1141800"/>
            </a:xfrm>
            <a:custGeom>
              <a:avLst/>
              <a:gdLst/>
              <a:ahLst/>
              <a:cxnLst/>
              <a:rect l="l" t="t" r="r" b="b"/>
              <a:pathLst>
                <a:path w="35994" h="34254" extrusionOk="0">
                  <a:moveTo>
                    <a:pt x="17221" y="0"/>
                  </a:moveTo>
                  <a:cubicBezTo>
                    <a:pt x="12717" y="0"/>
                    <a:pt x="8219" y="1761"/>
                    <a:pt x="4859" y="5262"/>
                  </a:cubicBezTo>
                  <a:cubicBezTo>
                    <a:pt x="1692" y="8560"/>
                    <a:pt x="1" y="12905"/>
                    <a:pt x="84" y="17477"/>
                  </a:cubicBezTo>
                  <a:cubicBezTo>
                    <a:pt x="179" y="22061"/>
                    <a:pt x="2049" y="26324"/>
                    <a:pt x="5359" y="29491"/>
                  </a:cubicBezTo>
                  <a:cubicBezTo>
                    <a:pt x="8633" y="32634"/>
                    <a:pt x="12931" y="34253"/>
                    <a:pt x="17253" y="34253"/>
                  </a:cubicBezTo>
                  <a:cubicBezTo>
                    <a:pt x="20611" y="34253"/>
                    <a:pt x="23980" y="33277"/>
                    <a:pt x="26885" y="31289"/>
                  </a:cubicBezTo>
                  <a:lnTo>
                    <a:pt x="26695" y="31015"/>
                  </a:lnTo>
                  <a:cubicBezTo>
                    <a:pt x="23841" y="32968"/>
                    <a:pt x="20536" y="33925"/>
                    <a:pt x="17244" y="33925"/>
                  </a:cubicBezTo>
                  <a:cubicBezTo>
                    <a:pt x="13009" y="33925"/>
                    <a:pt x="8794" y="32341"/>
                    <a:pt x="5585" y="29253"/>
                  </a:cubicBezTo>
                  <a:cubicBezTo>
                    <a:pt x="2346" y="26145"/>
                    <a:pt x="513" y="21966"/>
                    <a:pt x="418" y="17477"/>
                  </a:cubicBezTo>
                  <a:cubicBezTo>
                    <a:pt x="322" y="12989"/>
                    <a:pt x="1989" y="8726"/>
                    <a:pt x="5097" y="5488"/>
                  </a:cubicBezTo>
                  <a:cubicBezTo>
                    <a:pt x="8391" y="2053"/>
                    <a:pt x="12806" y="324"/>
                    <a:pt x="17227" y="324"/>
                  </a:cubicBezTo>
                  <a:cubicBezTo>
                    <a:pt x="21417" y="324"/>
                    <a:pt x="25611" y="1877"/>
                    <a:pt x="28862" y="5000"/>
                  </a:cubicBezTo>
                  <a:cubicBezTo>
                    <a:pt x="34398" y="10322"/>
                    <a:pt x="35636" y="18692"/>
                    <a:pt x="31874" y="25371"/>
                  </a:cubicBezTo>
                  <a:lnTo>
                    <a:pt x="32160" y="25526"/>
                  </a:lnTo>
                  <a:cubicBezTo>
                    <a:pt x="35993" y="18728"/>
                    <a:pt x="34731" y="10191"/>
                    <a:pt x="29088" y="4773"/>
                  </a:cubicBezTo>
                  <a:cubicBezTo>
                    <a:pt x="25772" y="1585"/>
                    <a:pt x="21494" y="0"/>
                    <a:pt x="17221" y="0"/>
                  </a:cubicBezTo>
                  <a:close/>
                </a:path>
              </a:pathLst>
            </a:custGeom>
            <a:solidFill>
              <a:srgbClr val="FCBD24"/>
            </a:solidFill>
            <a:ln>
              <a:noFill/>
            </a:ln>
          </p:spPr>
          <p:txBody>
            <a:bodyPr spcFirstLastPara="1" wrap="square" lIns="121900" tIns="121900" rIns="121900" bIns="121900" anchor="ctr"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43" name="Google Shape;784;p22">
              <a:extLst>
                <a:ext uri="{FF2B5EF4-FFF2-40B4-BE49-F238E27FC236}">
                  <a16:creationId xmlns:a16="http://schemas.microsoft.com/office/drawing/2014/main" id="{AB4367D5-8148-8751-7CDF-BEF37D406162}"/>
                </a:ext>
              </a:extLst>
            </p:cNvPr>
            <p:cNvSpPr txBox="1"/>
            <p:nvPr/>
          </p:nvSpPr>
          <p:spPr>
            <a:xfrm>
              <a:off x="2061650" y="3799139"/>
              <a:ext cx="1805600" cy="572800"/>
            </a:xfrm>
            <a:prstGeom prst="rect">
              <a:avLst/>
            </a:prstGeom>
            <a:noFill/>
            <a:ln>
              <a:noFill/>
            </a:ln>
          </p:spPr>
          <p:txBody>
            <a:bodyPr spcFirstLastPara="1" wrap="square" lIns="121900" tIns="121900" rIns="121900" bIns="121900" anchor="ctr" anchorCtr="0">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44" name="Picture 43">
              <a:extLst>
                <a:ext uri="{FF2B5EF4-FFF2-40B4-BE49-F238E27FC236}">
                  <a16:creationId xmlns:a16="http://schemas.microsoft.com/office/drawing/2014/main" id="{BECB1B76-F114-3EFE-C9BF-E8CCFB61C61A}"/>
                </a:ext>
              </a:extLst>
            </p:cNvPr>
            <p:cNvPicPr>
              <a:picLocks noChangeAspect="1"/>
            </p:cNvPicPr>
            <p:nvPr/>
          </p:nvPicPr>
          <p:blipFill>
            <a:blip r:embed="rId5"/>
            <a:stretch>
              <a:fillRect/>
            </a:stretch>
          </p:blipFill>
          <p:spPr>
            <a:xfrm>
              <a:off x="2678599" y="1994306"/>
              <a:ext cx="649724" cy="649724"/>
            </a:xfrm>
            <a:prstGeom prst="rect">
              <a:avLst/>
            </a:prstGeom>
          </p:spPr>
        </p:pic>
      </p:grpSp>
    </p:spTree>
    <p:extLst>
      <p:ext uri="{BB962C8B-B14F-4D97-AF65-F5344CB8AC3E}">
        <p14:creationId xmlns:p14="http://schemas.microsoft.com/office/powerpoint/2010/main" val="418840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790382" y="3146376"/>
            <a:ext cx="4548374"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ناقش مع المجموعة الدور الذي تلعبه القيادة في الربط بين التخطيط الاستراتيجي والتنفيذي</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240849" y="1743027"/>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0564490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التخطيط الاستراتيجي والتنفيذي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EA5B94D7-BB69-BAEC-4F1E-3EDA34F8C7C0}"/>
              </a:ext>
            </a:extLst>
          </p:cNvPr>
          <p:cNvGrpSpPr/>
          <p:nvPr/>
        </p:nvGrpSpPr>
        <p:grpSpPr>
          <a:xfrm>
            <a:off x="8137079" y="2626283"/>
            <a:ext cx="1753079" cy="2141245"/>
            <a:chOff x="8033751" y="2679163"/>
            <a:chExt cx="1753079" cy="2141245"/>
          </a:xfrm>
        </p:grpSpPr>
        <p:grpSp>
          <p:nvGrpSpPr>
            <p:cNvPr id="17" name="Group 16">
              <a:extLst>
                <a:ext uri="{FF2B5EF4-FFF2-40B4-BE49-F238E27FC236}">
                  <a16:creationId xmlns:a16="http://schemas.microsoft.com/office/drawing/2014/main" id="{BEE6F49E-38A8-F0F1-F0DF-E35848691E54}"/>
                </a:ext>
              </a:extLst>
            </p:cNvPr>
            <p:cNvGrpSpPr/>
            <p:nvPr/>
          </p:nvGrpSpPr>
          <p:grpSpPr>
            <a:xfrm flipV="1">
              <a:off x="8033751" y="2679163"/>
              <a:ext cx="1753079" cy="2141245"/>
              <a:chOff x="8746974" y="2028373"/>
              <a:chExt cx="1753079" cy="2141245"/>
            </a:xfrm>
          </p:grpSpPr>
          <p:sp>
            <p:nvSpPr>
              <p:cNvPr id="20" name="Hexagon 19">
                <a:extLst>
                  <a:ext uri="{FF2B5EF4-FFF2-40B4-BE49-F238E27FC236}">
                    <a16:creationId xmlns:a16="http://schemas.microsoft.com/office/drawing/2014/main" id="{26ECF249-0427-90D8-A34A-744DEAC294A7}"/>
                  </a:ext>
                </a:extLst>
              </p:cNvPr>
              <p:cNvSpPr/>
              <p:nvPr/>
            </p:nvSpPr>
            <p:spPr>
              <a:xfrm rot="5400000" flipV="1">
                <a:off x="8637814" y="2307380"/>
                <a:ext cx="1971398" cy="1753078"/>
              </a:xfrm>
              <a:prstGeom prst="hexagon">
                <a:avLst/>
              </a:prstGeom>
              <a:no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1" name="Chevron 20">
                <a:extLst>
                  <a:ext uri="{FF2B5EF4-FFF2-40B4-BE49-F238E27FC236}">
                    <a16:creationId xmlns:a16="http://schemas.microsoft.com/office/drawing/2014/main" id="{C14001EB-8C53-2E30-BC41-D967C9B28B8A}"/>
                  </a:ext>
                </a:extLst>
              </p:cNvPr>
              <p:cNvSpPr/>
              <p:nvPr/>
            </p:nvSpPr>
            <p:spPr>
              <a:xfrm rot="16200000" flipV="1">
                <a:off x="9362012" y="1413336"/>
                <a:ext cx="523003" cy="1753078"/>
              </a:xfrm>
              <a:prstGeom prst="chevron">
                <a:avLst>
                  <a:gd name="adj" fmla="val 84044"/>
                </a:avLst>
              </a:prstGeom>
              <a:noFill/>
              <a:ln>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18" name="TextBox 27">
              <a:extLst>
                <a:ext uri="{FF2B5EF4-FFF2-40B4-BE49-F238E27FC236}">
                  <a16:creationId xmlns:a16="http://schemas.microsoft.com/office/drawing/2014/main" id="{64B648EB-71B1-5B45-CE79-CD911F30751A}"/>
                </a:ext>
              </a:extLst>
            </p:cNvPr>
            <p:cNvSpPr txBox="1"/>
            <p:nvPr/>
          </p:nvSpPr>
          <p:spPr>
            <a:xfrm rot="10800000" flipV="1">
              <a:off x="8261790" y="3398127"/>
              <a:ext cx="1441062" cy="729430"/>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a:t>
              </a:r>
              <a:r>
                <a:rPr lang="en-US" b="1" dirty="0">
                  <a:latin typeface="Times New Roman" panose="02020603050405020304" pitchFamily="18" charset="0"/>
                  <a:ea typeface="Calibri" panose="020F0502020204030204" pitchFamily="34" charset="0"/>
                  <a:cs typeface="Adobe Arabic" panose="02040503050201020203" pitchFamily="18" charset="-78"/>
                </a:rPr>
                <a:t>(SWOT)</a:t>
              </a:r>
            </a:p>
          </p:txBody>
        </p:sp>
        <p:sp>
          <p:nvSpPr>
            <p:cNvPr id="19" name="TextBox 18">
              <a:extLst>
                <a:ext uri="{FF2B5EF4-FFF2-40B4-BE49-F238E27FC236}">
                  <a16:creationId xmlns:a16="http://schemas.microsoft.com/office/drawing/2014/main" id="{D44B8FFE-8634-C3A0-96A9-246E80DC5E09}"/>
                </a:ext>
              </a:extLst>
            </p:cNvPr>
            <p:cNvSpPr txBox="1"/>
            <p:nvPr/>
          </p:nvSpPr>
          <p:spPr>
            <a:xfrm>
              <a:off x="8689717" y="2963689"/>
              <a:ext cx="348172" cy="369332"/>
            </a:xfrm>
            <a:prstGeom prst="rect">
              <a:avLst/>
            </a:prstGeom>
            <a:noFill/>
          </p:spPr>
          <p:txBody>
            <a:bodyPr wrap="none" rtlCol="0">
              <a:spAutoFit/>
            </a:bodyPr>
            <a:lstStyle/>
            <a:p>
              <a:pPr algn="l"/>
              <a:r>
                <a:rPr lang="en-US" spc="0" baseline="0" dirty="0">
                  <a:ln/>
                  <a:latin typeface="Adobe Arabic" panose="02040503050201020203" pitchFamily="18" charset="-78"/>
                  <a:cs typeface="Adobe Arabic" panose="02040503050201020203" pitchFamily="18" charset="-78"/>
                  <a:sym typeface="Montserrat Black"/>
                  <a:rtl val="0"/>
                </a:rPr>
                <a:t>01</a:t>
              </a:r>
            </a:p>
          </p:txBody>
        </p:sp>
      </p:grpSp>
      <p:grpSp>
        <p:nvGrpSpPr>
          <p:cNvPr id="22" name="Group 21">
            <a:extLst>
              <a:ext uri="{FF2B5EF4-FFF2-40B4-BE49-F238E27FC236}">
                <a16:creationId xmlns:a16="http://schemas.microsoft.com/office/drawing/2014/main" id="{2858DBA3-359C-BC59-9345-DFE60672BCB4}"/>
              </a:ext>
            </a:extLst>
          </p:cNvPr>
          <p:cNvGrpSpPr/>
          <p:nvPr/>
        </p:nvGrpSpPr>
        <p:grpSpPr>
          <a:xfrm>
            <a:off x="6227621" y="2626282"/>
            <a:ext cx="1753077" cy="2141246"/>
            <a:chOff x="6124293" y="2679162"/>
            <a:chExt cx="1753077" cy="2141246"/>
          </a:xfrm>
        </p:grpSpPr>
        <p:grpSp>
          <p:nvGrpSpPr>
            <p:cNvPr id="23" name="Group 22">
              <a:extLst>
                <a:ext uri="{FF2B5EF4-FFF2-40B4-BE49-F238E27FC236}">
                  <a16:creationId xmlns:a16="http://schemas.microsoft.com/office/drawing/2014/main" id="{E46CA34F-6B5F-FBDD-09F0-000D370DBFD1}"/>
                </a:ext>
              </a:extLst>
            </p:cNvPr>
            <p:cNvGrpSpPr/>
            <p:nvPr/>
          </p:nvGrpSpPr>
          <p:grpSpPr>
            <a:xfrm flipV="1">
              <a:off x="6124293" y="2679162"/>
              <a:ext cx="1753077" cy="2141246"/>
              <a:chOff x="6837518" y="2028373"/>
              <a:chExt cx="1753077" cy="2141246"/>
            </a:xfrm>
          </p:grpSpPr>
          <p:sp>
            <p:nvSpPr>
              <p:cNvPr id="26" name="Hexagon 25">
                <a:extLst>
                  <a:ext uri="{FF2B5EF4-FFF2-40B4-BE49-F238E27FC236}">
                    <a16:creationId xmlns:a16="http://schemas.microsoft.com/office/drawing/2014/main" id="{302EFE2A-55DD-60F4-D9E5-0859AEC6A310}"/>
                  </a:ext>
                </a:extLst>
              </p:cNvPr>
              <p:cNvSpPr/>
              <p:nvPr/>
            </p:nvSpPr>
            <p:spPr>
              <a:xfrm rot="5400000" flipV="1">
                <a:off x="6728358" y="2307381"/>
                <a:ext cx="1971398" cy="1753077"/>
              </a:xfrm>
              <a:prstGeom prst="hexagon">
                <a:avLst/>
              </a:prstGeom>
              <a:noFill/>
              <a:ln w="3810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7" name="Chevron 20">
                <a:extLst>
                  <a:ext uri="{FF2B5EF4-FFF2-40B4-BE49-F238E27FC236}">
                    <a16:creationId xmlns:a16="http://schemas.microsoft.com/office/drawing/2014/main" id="{B34212CD-B076-CFCA-CCEA-58CFBBB23EC0}"/>
                  </a:ext>
                </a:extLst>
              </p:cNvPr>
              <p:cNvSpPr/>
              <p:nvPr/>
            </p:nvSpPr>
            <p:spPr>
              <a:xfrm rot="16200000" flipV="1">
                <a:off x="7452555" y="1413336"/>
                <a:ext cx="523003" cy="1753077"/>
              </a:xfrm>
              <a:prstGeom prst="chevron">
                <a:avLst>
                  <a:gd name="adj" fmla="val 84044"/>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4" name="TextBox 27">
              <a:extLst>
                <a:ext uri="{FF2B5EF4-FFF2-40B4-BE49-F238E27FC236}">
                  <a16:creationId xmlns:a16="http://schemas.microsoft.com/office/drawing/2014/main" id="{FB94EE61-C692-1E4A-32DE-727D611ADC84}"/>
                </a:ext>
              </a:extLst>
            </p:cNvPr>
            <p:cNvSpPr txBox="1"/>
            <p:nvPr/>
          </p:nvSpPr>
          <p:spPr>
            <a:xfrm rot="10800000" flipV="1">
              <a:off x="6234647" y="3439565"/>
              <a:ext cx="1475579" cy="729430"/>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a:t>
              </a:r>
              <a:r>
                <a:rPr lang="en-US" b="1" dirty="0">
                  <a:latin typeface="Times New Roman" panose="02020603050405020304" pitchFamily="18" charset="0"/>
                  <a:ea typeface="Calibri" panose="020F0502020204030204" pitchFamily="34" charset="0"/>
                  <a:cs typeface="Adobe Arabic" panose="02040503050201020203" pitchFamily="18" charset="-78"/>
                </a:rPr>
                <a:t>(PESTEL)</a:t>
              </a:r>
            </a:p>
          </p:txBody>
        </p:sp>
        <p:sp>
          <p:nvSpPr>
            <p:cNvPr id="25" name="TextBox 24">
              <a:extLst>
                <a:ext uri="{FF2B5EF4-FFF2-40B4-BE49-F238E27FC236}">
                  <a16:creationId xmlns:a16="http://schemas.microsoft.com/office/drawing/2014/main" id="{23AE4B3A-488B-3C14-CFEB-7B3CFE8286CC}"/>
                </a:ext>
              </a:extLst>
            </p:cNvPr>
            <p:cNvSpPr txBox="1"/>
            <p:nvPr/>
          </p:nvSpPr>
          <p:spPr>
            <a:xfrm>
              <a:off x="6780259"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02</a:t>
              </a:r>
              <a:endParaRPr lang="en-US" spc="0" baseline="0" dirty="0">
                <a:ln/>
                <a:latin typeface="Adobe Arabic" panose="02040503050201020203" pitchFamily="18" charset="-78"/>
                <a:cs typeface="Adobe Arabic" panose="02040503050201020203" pitchFamily="18" charset="-78"/>
                <a:sym typeface="Montserrat Black"/>
                <a:rtl val="0"/>
              </a:endParaRPr>
            </a:p>
          </p:txBody>
        </p:sp>
      </p:grpSp>
      <p:grpSp>
        <p:nvGrpSpPr>
          <p:cNvPr id="28" name="Group 27">
            <a:extLst>
              <a:ext uri="{FF2B5EF4-FFF2-40B4-BE49-F238E27FC236}">
                <a16:creationId xmlns:a16="http://schemas.microsoft.com/office/drawing/2014/main" id="{F7A45815-7FAC-96DE-1ACC-3FD52EB26F52}"/>
              </a:ext>
            </a:extLst>
          </p:cNvPr>
          <p:cNvGrpSpPr/>
          <p:nvPr/>
        </p:nvGrpSpPr>
        <p:grpSpPr>
          <a:xfrm>
            <a:off x="4318162" y="2626283"/>
            <a:ext cx="1753079" cy="2141244"/>
            <a:chOff x="4214834" y="2679163"/>
            <a:chExt cx="1753079" cy="2141244"/>
          </a:xfrm>
        </p:grpSpPr>
        <p:grpSp>
          <p:nvGrpSpPr>
            <p:cNvPr id="29" name="Group 28">
              <a:extLst>
                <a:ext uri="{FF2B5EF4-FFF2-40B4-BE49-F238E27FC236}">
                  <a16:creationId xmlns:a16="http://schemas.microsoft.com/office/drawing/2014/main" id="{01A72D63-999D-9ED9-2A17-661B7472DE27}"/>
                </a:ext>
              </a:extLst>
            </p:cNvPr>
            <p:cNvGrpSpPr/>
            <p:nvPr/>
          </p:nvGrpSpPr>
          <p:grpSpPr>
            <a:xfrm>
              <a:off x="4214834" y="2679163"/>
              <a:ext cx="1753079" cy="2141244"/>
              <a:chOff x="4928060" y="2028373"/>
              <a:chExt cx="1753079" cy="2141244"/>
            </a:xfrm>
          </p:grpSpPr>
          <p:sp>
            <p:nvSpPr>
              <p:cNvPr id="32" name="Hexagon 31">
                <a:extLst>
                  <a:ext uri="{FF2B5EF4-FFF2-40B4-BE49-F238E27FC236}">
                    <a16:creationId xmlns:a16="http://schemas.microsoft.com/office/drawing/2014/main" id="{0FC3182F-B80D-139F-0B5A-EBFE87BE7D6B}"/>
                  </a:ext>
                </a:extLst>
              </p:cNvPr>
              <p:cNvSpPr/>
              <p:nvPr/>
            </p:nvSpPr>
            <p:spPr>
              <a:xfrm rot="16200000">
                <a:off x="4818900" y="2137533"/>
                <a:ext cx="1971398" cy="1753078"/>
              </a:xfrm>
              <a:prstGeom prst="hexagon">
                <a:avLst/>
              </a:prstGeom>
              <a:noFill/>
              <a:ln w="38100">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sp>
            <p:nvSpPr>
              <p:cNvPr id="33" name="Chevron 20">
                <a:extLst>
                  <a:ext uri="{FF2B5EF4-FFF2-40B4-BE49-F238E27FC236}">
                    <a16:creationId xmlns:a16="http://schemas.microsoft.com/office/drawing/2014/main" id="{4E54790E-E149-D35C-D5B5-8D3B54B9D55C}"/>
                  </a:ext>
                </a:extLst>
              </p:cNvPr>
              <p:cNvSpPr/>
              <p:nvPr/>
            </p:nvSpPr>
            <p:spPr>
              <a:xfrm rot="5400000">
                <a:off x="5543098" y="3031577"/>
                <a:ext cx="523003" cy="1753078"/>
              </a:xfrm>
              <a:prstGeom prst="chevron">
                <a:avLst>
                  <a:gd name="adj" fmla="val 84044"/>
                </a:avLst>
              </a:prstGeom>
              <a:noFill/>
              <a:ln>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30" name="TextBox 27">
              <a:extLst>
                <a:ext uri="{FF2B5EF4-FFF2-40B4-BE49-F238E27FC236}">
                  <a16:creationId xmlns:a16="http://schemas.microsoft.com/office/drawing/2014/main" id="{1CEB0AE1-AC68-FDB9-3B24-DA91B6C86A03}"/>
                </a:ext>
              </a:extLst>
            </p:cNvPr>
            <p:cNvSpPr txBox="1"/>
            <p:nvPr/>
          </p:nvSpPr>
          <p:spPr>
            <a:xfrm>
              <a:off x="4267724" y="3510357"/>
              <a:ext cx="1647297"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مصفوفة</a:t>
              </a:r>
              <a:r>
                <a:rPr lang="en-US" b="1" dirty="0">
                  <a:latin typeface="Times New Roman" panose="02020603050405020304" pitchFamily="18" charset="0"/>
                  <a:ea typeface="Calibri" panose="020F0502020204030204" pitchFamily="34" charset="0"/>
                  <a:cs typeface="Adobe Arabic" panose="02040503050201020203" pitchFamily="18" charset="-78"/>
                </a:rPr>
                <a:t>(BCG)  </a:t>
              </a:r>
              <a:r>
                <a:rPr lang="ar-EG" b="1" dirty="0">
                  <a:latin typeface="Times New Roman" panose="02020603050405020304" pitchFamily="18" charset="0"/>
                  <a:ea typeface="Calibri" panose="020F0502020204030204" pitchFamily="34" charset="0"/>
                  <a:cs typeface="Adobe Arabic" panose="02040503050201020203" pitchFamily="18" charset="-78"/>
                </a:rPr>
                <a:t>مصفوفة النمو والمشاركة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B3595F05-8A2A-764E-206C-319187DEC5F1}"/>
                </a:ext>
              </a:extLst>
            </p:cNvPr>
            <p:cNvSpPr txBox="1"/>
            <p:nvPr/>
          </p:nvSpPr>
          <p:spPr>
            <a:xfrm>
              <a:off x="4897106" y="2963689"/>
              <a:ext cx="348172" cy="369332"/>
            </a:xfrm>
            <a:prstGeom prst="rect">
              <a:avLst/>
            </a:prstGeom>
            <a:noFill/>
          </p:spPr>
          <p:txBody>
            <a:bodyPr wrap="none" rtlCol="0">
              <a:spAutoFit/>
            </a:bodyPr>
            <a:lstStyle/>
            <a:p>
              <a:pPr algn="l"/>
              <a:r>
                <a:rPr lang="en-US" spc="0" baseline="0" dirty="0">
                  <a:ln/>
                  <a:latin typeface="Adobe Arabic" panose="02040503050201020203" pitchFamily="18" charset="-78"/>
                  <a:cs typeface="Adobe Arabic" panose="02040503050201020203" pitchFamily="18" charset="-78"/>
                  <a:sym typeface="Montserrat Black"/>
                  <a:rtl val="0"/>
                </a:rPr>
                <a:t>03</a:t>
              </a:r>
            </a:p>
          </p:txBody>
        </p:sp>
      </p:grpSp>
      <p:grpSp>
        <p:nvGrpSpPr>
          <p:cNvPr id="15" name="Group 14">
            <a:extLst>
              <a:ext uri="{FF2B5EF4-FFF2-40B4-BE49-F238E27FC236}">
                <a16:creationId xmlns:a16="http://schemas.microsoft.com/office/drawing/2014/main" id="{D13C3FDA-5A0D-9E3B-1509-51B43219A955}"/>
              </a:ext>
            </a:extLst>
          </p:cNvPr>
          <p:cNvGrpSpPr/>
          <p:nvPr/>
        </p:nvGrpSpPr>
        <p:grpSpPr>
          <a:xfrm>
            <a:off x="2464327" y="2589126"/>
            <a:ext cx="1753079" cy="2141244"/>
            <a:chOff x="4214834" y="2679163"/>
            <a:chExt cx="1753079" cy="2141244"/>
          </a:xfrm>
        </p:grpSpPr>
        <p:grpSp>
          <p:nvGrpSpPr>
            <p:cNvPr id="16" name="Group 15">
              <a:extLst>
                <a:ext uri="{FF2B5EF4-FFF2-40B4-BE49-F238E27FC236}">
                  <a16:creationId xmlns:a16="http://schemas.microsoft.com/office/drawing/2014/main" id="{340B3BA6-02F2-90B4-646E-65B774B0C87A}"/>
                </a:ext>
              </a:extLst>
            </p:cNvPr>
            <p:cNvGrpSpPr/>
            <p:nvPr/>
          </p:nvGrpSpPr>
          <p:grpSpPr>
            <a:xfrm>
              <a:off x="4214834" y="2679163"/>
              <a:ext cx="1753079" cy="2141244"/>
              <a:chOff x="4928060" y="2028373"/>
              <a:chExt cx="1753079" cy="2141244"/>
            </a:xfrm>
          </p:grpSpPr>
          <p:sp>
            <p:nvSpPr>
              <p:cNvPr id="42" name="Hexagon 41">
                <a:extLst>
                  <a:ext uri="{FF2B5EF4-FFF2-40B4-BE49-F238E27FC236}">
                    <a16:creationId xmlns:a16="http://schemas.microsoft.com/office/drawing/2014/main" id="{7A2648AB-F692-A69F-F617-6A7065411717}"/>
                  </a:ext>
                </a:extLst>
              </p:cNvPr>
              <p:cNvSpPr/>
              <p:nvPr/>
            </p:nvSpPr>
            <p:spPr>
              <a:xfrm rot="16200000">
                <a:off x="4818900" y="2137533"/>
                <a:ext cx="1971398" cy="1753078"/>
              </a:xfrm>
              <a:prstGeom prst="hexagon">
                <a:avLst/>
              </a:prstGeom>
              <a:noFill/>
              <a:ln w="38100">
                <a:solidFill>
                  <a:srgbClr val="BCBCB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sp>
            <p:nvSpPr>
              <p:cNvPr id="43" name="Chevron 20">
                <a:extLst>
                  <a:ext uri="{FF2B5EF4-FFF2-40B4-BE49-F238E27FC236}">
                    <a16:creationId xmlns:a16="http://schemas.microsoft.com/office/drawing/2014/main" id="{6E36BA1E-44FE-F05B-6D17-10AD90CEE7A8}"/>
                  </a:ext>
                </a:extLst>
              </p:cNvPr>
              <p:cNvSpPr/>
              <p:nvPr/>
            </p:nvSpPr>
            <p:spPr>
              <a:xfrm rot="5400000">
                <a:off x="5543098" y="3031577"/>
                <a:ext cx="523003" cy="1753078"/>
              </a:xfrm>
              <a:prstGeom prst="chevron">
                <a:avLst>
                  <a:gd name="adj" fmla="val 84044"/>
                </a:avLst>
              </a:prstGeom>
              <a:noFill/>
              <a:ln>
                <a:solidFill>
                  <a:srgbClr val="BCBCB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40" name="TextBox 27">
              <a:extLst>
                <a:ext uri="{FF2B5EF4-FFF2-40B4-BE49-F238E27FC236}">
                  <a16:creationId xmlns:a16="http://schemas.microsoft.com/office/drawing/2014/main" id="{527B77FE-D2DA-D2D4-F379-D3889194FB48}"/>
                </a:ext>
              </a:extLst>
            </p:cNvPr>
            <p:cNvSpPr txBox="1"/>
            <p:nvPr/>
          </p:nvSpPr>
          <p:spPr>
            <a:xfrm>
              <a:off x="4247543" y="3238555"/>
              <a:ext cx="1647297" cy="1022459"/>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القوى الخمس لبورتر  </a:t>
              </a:r>
              <a:r>
                <a:rPr lang="en-US" b="1" dirty="0">
                  <a:latin typeface="Times New Roman" panose="02020603050405020304" pitchFamily="18" charset="0"/>
                  <a:ea typeface="Calibri" panose="020F0502020204030204" pitchFamily="34" charset="0"/>
                  <a:cs typeface="Adobe Arabic" panose="02040503050201020203" pitchFamily="18" charset="-78"/>
                </a:rPr>
                <a:t>(Porter's Five Forces)</a:t>
              </a:r>
            </a:p>
          </p:txBody>
        </p:sp>
        <p:sp>
          <p:nvSpPr>
            <p:cNvPr id="41" name="TextBox 40">
              <a:extLst>
                <a:ext uri="{FF2B5EF4-FFF2-40B4-BE49-F238E27FC236}">
                  <a16:creationId xmlns:a16="http://schemas.microsoft.com/office/drawing/2014/main" id="{39409AEA-31CD-3EA8-4D46-F67449B1C638}"/>
                </a:ext>
              </a:extLst>
            </p:cNvPr>
            <p:cNvSpPr txBox="1"/>
            <p:nvPr/>
          </p:nvSpPr>
          <p:spPr>
            <a:xfrm>
              <a:off x="4897106" y="2963689"/>
              <a:ext cx="348172" cy="369332"/>
            </a:xfrm>
            <a:prstGeom prst="rect">
              <a:avLst/>
            </a:prstGeom>
            <a:noFill/>
          </p:spPr>
          <p:txBody>
            <a:bodyPr wrap="none" rtlCol="0">
              <a:spAutoFit/>
            </a:bodyPr>
            <a:lstStyle/>
            <a:p>
              <a:pPr algn="l"/>
              <a:r>
                <a:rPr lang="en-US" spc="0" baseline="0" dirty="0">
                  <a:ln/>
                  <a:latin typeface="Adobe Arabic" panose="02040503050201020203" pitchFamily="18" charset="-78"/>
                  <a:cs typeface="Adobe Arabic" panose="02040503050201020203" pitchFamily="18" charset="-78"/>
                  <a:sym typeface="Montserrat Black"/>
                  <a:rtl val="0"/>
                </a:rPr>
                <a:t>04</a:t>
              </a:r>
            </a:p>
          </p:txBody>
        </p:sp>
      </p:grpSp>
    </p:spTree>
    <p:extLst>
      <p:ext uri="{BB962C8B-B14F-4D97-AF65-F5344CB8AC3E}">
        <p14:creationId xmlns:p14="http://schemas.microsoft.com/office/powerpoint/2010/main" val="2818885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مصفوفة</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(BCG)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مصفوفة النمو والمشاركة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992B47E-9F20-D557-05E4-775BDD7426CF}"/>
              </a:ext>
            </a:extLst>
          </p:cNvPr>
          <p:cNvGrpSpPr/>
          <p:nvPr/>
        </p:nvGrpSpPr>
        <p:grpSpPr>
          <a:xfrm>
            <a:off x="5634754" y="2029371"/>
            <a:ext cx="3311032" cy="1679404"/>
            <a:chOff x="5773287" y="2392813"/>
            <a:chExt cx="3311032" cy="1679404"/>
          </a:xfrm>
        </p:grpSpPr>
        <p:sp>
          <p:nvSpPr>
            <p:cNvPr id="15" name="Freeform: Shape 35">
              <a:extLst>
                <a:ext uri="{FF2B5EF4-FFF2-40B4-BE49-F238E27FC236}">
                  <a16:creationId xmlns:a16="http://schemas.microsoft.com/office/drawing/2014/main" id="{033AA107-8898-01F1-033A-F44ED38CF718}"/>
                </a:ext>
              </a:extLst>
            </p:cNvPr>
            <p:cNvSpPr/>
            <p:nvPr/>
          </p:nvSpPr>
          <p:spPr>
            <a:xfrm>
              <a:off x="5773287" y="2468397"/>
              <a:ext cx="2103933" cy="1603820"/>
            </a:xfrm>
            <a:custGeom>
              <a:avLst/>
              <a:gdLst>
                <a:gd name="connsiteX0" fmla="*/ 438874 w 1470583"/>
                <a:gd name="connsiteY0" fmla="*/ 0 h 1121019"/>
                <a:gd name="connsiteX1" fmla="*/ 1424592 w 1470583"/>
                <a:gd name="connsiteY1" fmla="*/ 586675 h 1121019"/>
                <a:gd name="connsiteX2" fmla="*/ 1470583 w 1470583"/>
                <a:gd name="connsiteY2" fmla="*/ 682145 h 1121019"/>
                <a:gd name="connsiteX3" fmla="*/ 1031709 w 1470583"/>
                <a:gd name="connsiteY3" fmla="*/ 1121019 h 1121019"/>
                <a:gd name="connsiteX4" fmla="*/ 0 w 1470583"/>
                <a:gd name="connsiteY4" fmla="*/ 89311 h 1121019"/>
                <a:gd name="connsiteX5" fmla="*/ 2523 w 1470583"/>
                <a:gd name="connsiteY5" fmla="*/ 88095 h 1121019"/>
                <a:gd name="connsiteX6" fmla="*/ 438874 w 1470583"/>
                <a:gd name="connsiteY6" fmla="*/ 0 h 112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0583" h="1121019">
                  <a:moveTo>
                    <a:pt x="438874" y="0"/>
                  </a:moveTo>
                  <a:cubicBezTo>
                    <a:pt x="864521" y="0"/>
                    <a:pt x="1234760" y="237225"/>
                    <a:pt x="1424592" y="586675"/>
                  </a:cubicBezTo>
                  <a:lnTo>
                    <a:pt x="1470583" y="682145"/>
                  </a:lnTo>
                  <a:lnTo>
                    <a:pt x="1031709" y="1121019"/>
                  </a:lnTo>
                  <a:lnTo>
                    <a:pt x="0" y="89311"/>
                  </a:lnTo>
                  <a:lnTo>
                    <a:pt x="2523" y="88095"/>
                  </a:lnTo>
                  <a:cubicBezTo>
                    <a:pt x="136640" y="31369"/>
                    <a:pt x="284094" y="0"/>
                    <a:pt x="438874" y="0"/>
                  </a:cubicBezTo>
                  <a:close/>
                </a:path>
              </a:pathLst>
            </a:custGeom>
            <a:solidFill>
              <a:srgbClr val="9FCF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5AF2E76F-C5EF-4D3D-712F-40AA7D4BB858}"/>
                </a:ext>
              </a:extLst>
            </p:cNvPr>
            <p:cNvSpPr txBox="1"/>
            <p:nvPr/>
          </p:nvSpPr>
          <p:spPr>
            <a:xfrm>
              <a:off x="7122870" y="2392813"/>
              <a:ext cx="1961449"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النجوم </a:t>
              </a:r>
              <a:r>
                <a:rPr lang="en-US" sz="2400" b="1" dirty="0">
                  <a:latin typeface="Times New Roman" panose="02020603050405020304" pitchFamily="18" charset="0"/>
                  <a:ea typeface="Calibri" panose="020F0502020204030204" pitchFamily="34" charset="0"/>
                  <a:cs typeface="Adobe Arabic" panose="02040503050201020203" pitchFamily="18" charset="-78"/>
                </a:rPr>
                <a:t>Stars)</a:t>
              </a:r>
              <a:r>
                <a:rPr lang="ar-EG" sz="2400" b="1" dirty="0">
                  <a:latin typeface="Times New Roman" panose="02020603050405020304" pitchFamily="18" charset="0"/>
                  <a:ea typeface="Calibri" panose="020F0502020204030204" pitchFamily="34" charset="0"/>
                  <a:cs typeface="Adobe Arabic" panose="02040503050201020203" pitchFamily="18" charset="-78"/>
                </a:rPr>
                <a:t>)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7" name="Google Shape;488;p25">
              <a:extLst>
                <a:ext uri="{FF2B5EF4-FFF2-40B4-BE49-F238E27FC236}">
                  <a16:creationId xmlns:a16="http://schemas.microsoft.com/office/drawing/2014/main" id="{583DE720-D8C3-299F-F9B8-1A7A380551F8}"/>
                </a:ext>
              </a:extLst>
            </p:cNvPr>
            <p:cNvSpPr txBox="1"/>
            <p:nvPr/>
          </p:nvSpPr>
          <p:spPr>
            <a:xfrm flipH="1">
              <a:off x="6808049" y="2868891"/>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01</a:t>
              </a:r>
              <a:endParaRPr dirty="0"/>
            </a:p>
          </p:txBody>
        </p:sp>
      </p:grpSp>
      <p:grpSp>
        <p:nvGrpSpPr>
          <p:cNvPr id="18" name="Group 17">
            <a:extLst>
              <a:ext uri="{FF2B5EF4-FFF2-40B4-BE49-F238E27FC236}">
                <a16:creationId xmlns:a16="http://schemas.microsoft.com/office/drawing/2014/main" id="{5F6D15DE-861B-4D73-98F3-041DF17630F7}"/>
              </a:ext>
            </a:extLst>
          </p:cNvPr>
          <p:cNvGrpSpPr/>
          <p:nvPr/>
        </p:nvGrpSpPr>
        <p:grpSpPr>
          <a:xfrm>
            <a:off x="6322198" y="3151112"/>
            <a:ext cx="2691421" cy="2861461"/>
            <a:chOff x="6460731" y="3514554"/>
            <a:chExt cx="2691421" cy="2861461"/>
          </a:xfrm>
        </p:grpSpPr>
        <p:sp>
          <p:nvSpPr>
            <p:cNvPr id="19" name="Freeform: Shape 36">
              <a:extLst>
                <a:ext uri="{FF2B5EF4-FFF2-40B4-BE49-F238E27FC236}">
                  <a16:creationId xmlns:a16="http://schemas.microsoft.com/office/drawing/2014/main" id="{D81C46C3-E793-370B-58B8-657300AD3892}"/>
                </a:ext>
              </a:extLst>
            </p:cNvPr>
            <p:cNvSpPr/>
            <p:nvPr/>
          </p:nvSpPr>
          <p:spPr>
            <a:xfrm rot="5400000">
              <a:off x="6210674" y="3764611"/>
              <a:ext cx="2103934" cy="1603819"/>
            </a:xfrm>
            <a:custGeom>
              <a:avLst/>
              <a:gdLst>
                <a:gd name="connsiteX0" fmla="*/ 438874 w 1470583"/>
                <a:gd name="connsiteY0" fmla="*/ 0 h 1121019"/>
                <a:gd name="connsiteX1" fmla="*/ 1424592 w 1470583"/>
                <a:gd name="connsiteY1" fmla="*/ 586675 h 1121019"/>
                <a:gd name="connsiteX2" fmla="*/ 1470583 w 1470583"/>
                <a:gd name="connsiteY2" fmla="*/ 682145 h 1121019"/>
                <a:gd name="connsiteX3" fmla="*/ 1031709 w 1470583"/>
                <a:gd name="connsiteY3" fmla="*/ 1121019 h 1121019"/>
                <a:gd name="connsiteX4" fmla="*/ 0 w 1470583"/>
                <a:gd name="connsiteY4" fmla="*/ 89311 h 1121019"/>
                <a:gd name="connsiteX5" fmla="*/ 2523 w 1470583"/>
                <a:gd name="connsiteY5" fmla="*/ 88095 h 1121019"/>
                <a:gd name="connsiteX6" fmla="*/ 438874 w 1470583"/>
                <a:gd name="connsiteY6" fmla="*/ 0 h 112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0583" h="1121019">
                  <a:moveTo>
                    <a:pt x="438874" y="0"/>
                  </a:moveTo>
                  <a:cubicBezTo>
                    <a:pt x="864521" y="0"/>
                    <a:pt x="1234760" y="237225"/>
                    <a:pt x="1424592" y="586675"/>
                  </a:cubicBezTo>
                  <a:lnTo>
                    <a:pt x="1470583" y="682145"/>
                  </a:lnTo>
                  <a:lnTo>
                    <a:pt x="1031709" y="1121019"/>
                  </a:lnTo>
                  <a:lnTo>
                    <a:pt x="0" y="89311"/>
                  </a:lnTo>
                  <a:lnTo>
                    <a:pt x="2523" y="88095"/>
                  </a:lnTo>
                  <a:cubicBezTo>
                    <a:pt x="136640" y="31369"/>
                    <a:pt x="284094" y="0"/>
                    <a:pt x="438874" y="0"/>
                  </a:cubicBezTo>
                  <a:close/>
                </a:path>
              </a:pathLst>
            </a:cu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7E3BA89-F766-D86C-A0C7-930BAAF7E112}"/>
                </a:ext>
              </a:extLst>
            </p:cNvPr>
            <p:cNvSpPr txBox="1"/>
            <p:nvPr/>
          </p:nvSpPr>
          <p:spPr>
            <a:xfrm>
              <a:off x="7588916" y="5023337"/>
              <a:ext cx="1563236" cy="1352678"/>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علامات الاستفهام </a:t>
              </a:r>
              <a:r>
                <a:rPr lang="en-US" sz="2400" b="1" dirty="0">
                  <a:latin typeface="Times New Roman" panose="02020603050405020304" pitchFamily="18" charset="0"/>
                  <a:ea typeface="Calibri" panose="020F0502020204030204" pitchFamily="34" charset="0"/>
                  <a:cs typeface="Adobe Arabic" panose="02040503050201020203" pitchFamily="18" charset="-78"/>
                </a:rPr>
                <a:t>Question Marks)</a:t>
              </a:r>
              <a:r>
                <a:rPr lang="ar-EG" sz="2400" b="1" dirty="0">
                  <a:latin typeface="Times New Roman" panose="02020603050405020304" pitchFamily="18" charset="0"/>
                  <a:ea typeface="Calibri" panose="020F0502020204030204" pitchFamily="34" charset="0"/>
                  <a:cs typeface="Adobe Arabic" panose="02040503050201020203" pitchFamily="18" charset="-78"/>
                </a:rPr>
                <a:t>)  </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1" name="Google Shape;488;p25">
              <a:extLst>
                <a:ext uri="{FF2B5EF4-FFF2-40B4-BE49-F238E27FC236}">
                  <a16:creationId xmlns:a16="http://schemas.microsoft.com/office/drawing/2014/main" id="{26574B83-0BDD-EEED-2B93-1D73B51C6198}"/>
                </a:ext>
              </a:extLst>
            </p:cNvPr>
            <p:cNvSpPr txBox="1"/>
            <p:nvPr/>
          </p:nvSpPr>
          <p:spPr>
            <a:xfrm flipH="1">
              <a:off x="7088461" y="4448673"/>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02</a:t>
              </a:r>
              <a:endParaRPr dirty="0"/>
            </a:p>
          </p:txBody>
        </p:sp>
      </p:grpSp>
      <p:grpSp>
        <p:nvGrpSpPr>
          <p:cNvPr id="22" name="Group 21">
            <a:extLst>
              <a:ext uri="{FF2B5EF4-FFF2-40B4-BE49-F238E27FC236}">
                <a16:creationId xmlns:a16="http://schemas.microsoft.com/office/drawing/2014/main" id="{0D0A26A2-BF09-FF40-0CA3-C18A0575E937}"/>
              </a:ext>
            </a:extLst>
          </p:cNvPr>
          <p:cNvGrpSpPr/>
          <p:nvPr/>
        </p:nvGrpSpPr>
        <p:grpSpPr>
          <a:xfrm>
            <a:off x="3841225" y="3834857"/>
            <a:ext cx="3017305" cy="2348135"/>
            <a:chOff x="3979758" y="4198299"/>
            <a:chExt cx="3017305" cy="2348135"/>
          </a:xfrm>
        </p:grpSpPr>
        <p:sp>
          <p:nvSpPr>
            <p:cNvPr id="23" name="Freeform: Shape 37">
              <a:extLst>
                <a:ext uri="{FF2B5EF4-FFF2-40B4-BE49-F238E27FC236}">
                  <a16:creationId xmlns:a16="http://schemas.microsoft.com/office/drawing/2014/main" id="{4FCD0CF6-7EB1-23AA-A07B-19568ED8539D}"/>
                </a:ext>
              </a:extLst>
            </p:cNvPr>
            <p:cNvSpPr/>
            <p:nvPr/>
          </p:nvSpPr>
          <p:spPr>
            <a:xfrm rot="10800000">
              <a:off x="4893130" y="4198299"/>
              <a:ext cx="2103933" cy="1603820"/>
            </a:xfrm>
            <a:custGeom>
              <a:avLst/>
              <a:gdLst>
                <a:gd name="connsiteX0" fmla="*/ 438874 w 1470583"/>
                <a:gd name="connsiteY0" fmla="*/ 0 h 1121019"/>
                <a:gd name="connsiteX1" fmla="*/ 1424592 w 1470583"/>
                <a:gd name="connsiteY1" fmla="*/ 586675 h 1121019"/>
                <a:gd name="connsiteX2" fmla="*/ 1470583 w 1470583"/>
                <a:gd name="connsiteY2" fmla="*/ 682145 h 1121019"/>
                <a:gd name="connsiteX3" fmla="*/ 1031709 w 1470583"/>
                <a:gd name="connsiteY3" fmla="*/ 1121019 h 1121019"/>
                <a:gd name="connsiteX4" fmla="*/ 0 w 1470583"/>
                <a:gd name="connsiteY4" fmla="*/ 89311 h 1121019"/>
                <a:gd name="connsiteX5" fmla="*/ 2523 w 1470583"/>
                <a:gd name="connsiteY5" fmla="*/ 88095 h 1121019"/>
                <a:gd name="connsiteX6" fmla="*/ 438874 w 1470583"/>
                <a:gd name="connsiteY6" fmla="*/ 0 h 112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0583" h="1121019">
                  <a:moveTo>
                    <a:pt x="438874" y="0"/>
                  </a:moveTo>
                  <a:cubicBezTo>
                    <a:pt x="864521" y="0"/>
                    <a:pt x="1234760" y="237225"/>
                    <a:pt x="1424592" y="586675"/>
                  </a:cubicBezTo>
                  <a:lnTo>
                    <a:pt x="1470583" y="682145"/>
                  </a:lnTo>
                  <a:lnTo>
                    <a:pt x="1031709" y="1121019"/>
                  </a:lnTo>
                  <a:lnTo>
                    <a:pt x="0" y="89311"/>
                  </a:lnTo>
                  <a:lnTo>
                    <a:pt x="2523" y="88095"/>
                  </a:lnTo>
                  <a:cubicBezTo>
                    <a:pt x="136640" y="31369"/>
                    <a:pt x="284094" y="0"/>
                    <a:pt x="438874"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9DEB0497-4F01-4AEB-F311-EB55AED1DCDE}"/>
                </a:ext>
              </a:extLst>
            </p:cNvPr>
            <p:cNvSpPr txBox="1"/>
            <p:nvPr/>
          </p:nvSpPr>
          <p:spPr>
            <a:xfrm>
              <a:off x="3979758" y="5618488"/>
              <a:ext cx="1884754"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البقرة الحلوب </a:t>
              </a:r>
              <a:r>
                <a:rPr lang="en-US" sz="2400" b="1" dirty="0">
                  <a:latin typeface="Times New Roman" panose="02020603050405020304" pitchFamily="18" charset="0"/>
                  <a:ea typeface="Calibri" panose="020F0502020204030204" pitchFamily="34" charset="0"/>
                  <a:cs typeface="Adobe Arabic" panose="02040503050201020203" pitchFamily="18" charset="-78"/>
                </a:rPr>
                <a:t>Cash Cows)</a:t>
              </a:r>
              <a:r>
                <a:rPr lang="ar-EG" sz="2400" b="1" dirty="0">
                  <a:latin typeface="Times New Roman" panose="02020603050405020304" pitchFamily="18" charset="0"/>
                  <a:ea typeface="Calibri" panose="020F0502020204030204" pitchFamily="34" charset="0"/>
                  <a:cs typeface="Adobe Arabic" panose="02040503050201020203" pitchFamily="18" charset="-78"/>
                </a:rPr>
                <a:t>)</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Google Shape;488;p25">
              <a:extLst>
                <a:ext uri="{FF2B5EF4-FFF2-40B4-BE49-F238E27FC236}">
                  <a16:creationId xmlns:a16="http://schemas.microsoft.com/office/drawing/2014/main" id="{7B68EA3C-D994-28A1-E519-BFF0B269FB58}"/>
                </a:ext>
              </a:extLst>
            </p:cNvPr>
            <p:cNvSpPr txBox="1"/>
            <p:nvPr/>
          </p:nvSpPr>
          <p:spPr>
            <a:xfrm flipH="1">
              <a:off x="5343914" y="4879680"/>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03</a:t>
              </a:r>
              <a:endParaRPr dirty="0"/>
            </a:p>
          </p:txBody>
        </p:sp>
      </p:grpSp>
      <p:grpSp>
        <p:nvGrpSpPr>
          <p:cNvPr id="26" name="Group 25">
            <a:extLst>
              <a:ext uri="{FF2B5EF4-FFF2-40B4-BE49-F238E27FC236}">
                <a16:creationId xmlns:a16="http://schemas.microsoft.com/office/drawing/2014/main" id="{D0011BA3-67B9-B072-4039-8436262819DA}"/>
              </a:ext>
            </a:extLst>
          </p:cNvPr>
          <p:cNvGrpSpPr/>
          <p:nvPr/>
        </p:nvGrpSpPr>
        <p:grpSpPr>
          <a:xfrm>
            <a:off x="3245889" y="2288587"/>
            <a:ext cx="2922421" cy="2103934"/>
            <a:chOff x="3384422" y="2652029"/>
            <a:chExt cx="2922421" cy="2103934"/>
          </a:xfrm>
        </p:grpSpPr>
        <p:sp>
          <p:nvSpPr>
            <p:cNvPr id="27" name="Freeform: Shape 38">
              <a:extLst>
                <a:ext uri="{FF2B5EF4-FFF2-40B4-BE49-F238E27FC236}">
                  <a16:creationId xmlns:a16="http://schemas.microsoft.com/office/drawing/2014/main" id="{4E29547D-5405-BC85-EBC0-F047383C77F0}"/>
                </a:ext>
              </a:extLst>
            </p:cNvPr>
            <p:cNvSpPr/>
            <p:nvPr/>
          </p:nvSpPr>
          <p:spPr>
            <a:xfrm rot="16200000">
              <a:off x="4452967" y="2902086"/>
              <a:ext cx="2103934" cy="1603819"/>
            </a:xfrm>
            <a:custGeom>
              <a:avLst/>
              <a:gdLst>
                <a:gd name="connsiteX0" fmla="*/ 438874 w 1470583"/>
                <a:gd name="connsiteY0" fmla="*/ 0 h 1121019"/>
                <a:gd name="connsiteX1" fmla="*/ 1424592 w 1470583"/>
                <a:gd name="connsiteY1" fmla="*/ 586675 h 1121019"/>
                <a:gd name="connsiteX2" fmla="*/ 1470583 w 1470583"/>
                <a:gd name="connsiteY2" fmla="*/ 682145 h 1121019"/>
                <a:gd name="connsiteX3" fmla="*/ 1031709 w 1470583"/>
                <a:gd name="connsiteY3" fmla="*/ 1121019 h 1121019"/>
                <a:gd name="connsiteX4" fmla="*/ 0 w 1470583"/>
                <a:gd name="connsiteY4" fmla="*/ 89311 h 1121019"/>
                <a:gd name="connsiteX5" fmla="*/ 2523 w 1470583"/>
                <a:gd name="connsiteY5" fmla="*/ 88095 h 1121019"/>
                <a:gd name="connsiteX6" fmla="*/ 438874 w 1470583"/>
                <a:gd name="connsiteY6" fmla="*/ 0 h 112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0583" h="1121019">
                  <a:moveTo>
                    <a:pt x="438874" y="0"/>
                  </a:moveTo>
                  <a:cubicBezTo>
                    <a:pt x="864521" y="0"/>
                    <a:pt x="1234760" y="237225"/>
                    <a:pt x="1424592" y="586675"/>
                  </a:cubicBezTo>
                  <a:lnTo>
                    <a:pt x="1470583" y="682145"/>
                  </a:lnTo>
                  <a:lnTo>
                    <a:pt x="1031709" y="1121019"/>
                  </a:lnTo>
                  <a:lnTo>
                    <a:pt x="0" y="89311"/>
                  </a:lnTo>
                  <a:lnTo>
                    <a:pt x="2523" y="88095"/>
                  </a:lnTo>
                  <a:cubicBezTo>
                    <a:pt x="136640" y="31369"/>
                    <a:pt x="284094" y="0"/>
                    <a:pt x="438874" y="0"/>
                  </a:cubicBezTo>
                  <a:close/>
                </a:path>
              </a:pathLst>
            </a:custGeom>
            <a:solidFill>
              <a:srgbClr val="FFCC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A1943C63-F2B1-CE0D-C9FB-8339D4BF84AF}"/>
                </a:ext>
              </a:extLst>
            </p:cNvPr>
            <p:cNvSpPr txBox="1"/>
            <p:nvPr/>
          </p:nvSpPr>
          <p:spPr>
            <a:xfrm>
              <a:off x="3384422" y="3163308"/>
              <a:ext cx="1563236" cy="927946"/>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الكلاب </a:t>
              </a:r>
              <a:r>
                <a:rPr lang="en-US" sz="2400" b="1" dirty="0">
                  <a:latin typeface="Times New Roman" panose="02020603050405020304" pitchFamily="18" charset="0"/>
                  <a:ea typeface="Calibri" panose="020F0502020204030204" pitchFamily="34" charset="0"/>
                  <a:cs typeface="Adobe Arabic" panose="02040503050201020203" pitchFamily="18" charset="-78"/>
                </a:rPr>
                <a:t>Dogs)</a:t>
              </a:r>
              <a:r>
                <a:rPr lang="ar-EG" sz="2400" b="1" dirty="0">
                  <a:latin typeface="Times New Roman" panose="02020603050405020304" pitchFamily="18" charset="0"/>
                  <a:ea typeface="Calibri" panose="020F0502020204030204" pitchFamily="34" charset="0"/>
                  <a:cs typeface="Adobe Arabic" panose="02040503050201020203" pitchFamily="18" charset="-78"/>
                </a:rPr>
                <a:t>)</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9" name="Google Shape;488;p25">
              <a:extLst>
                <a:ext uri="{FF2B5EF4-FFF2-40B4-BE49-F238E27FC236}">
                  <a16:creationId xmlns:a16="http://schemas.microsoft.com/office/drawing/2014/main" id="{3EA52C3F-1376-6719-554D-D1B44CB086B7}"/>
                </a:ext>
              </a:extLst>
            </p:cNvPr>
            <p:cNvSpPr txBox="1"/>
            <p:nvPr/>
          </p:nvSpPr>
          <p:spPr>
            <a:xfrm flipH="1">
              <a:off x="4964400" y="3294138"/>
              <a:ext cx="900112" cy="693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3600"/>
                <a:buFont typeface="Montserrat"/>
                <a:buNone/>
              </a:pPr>
              <a:r>
                <a:rPr lang="en-US" sz="3600" b="1" i="0" u="none" dirty="0">
                  <a:solidFill>
                    <a:srgbClr val="FFFFFF"/>
                  </a:solidFill>
                  <a:latin typeface="Montserrat"/>
                  <a:ea typeface="Montserrat"/>
                  <a:cs typeface="Montserrat"/>
                  <a:sym typeface="Montserrat"/>
                </a:rPr>
                <a:t>04</a:t>
              </a:r>
              <a:endParaRPr dirty="0"/>
            </a:p>
          </p:txBody>
        </p:sp>
      </p:grpSp>
    </p:spTree>
    <p:extLst>
      <p:ext uri="{BB962C8B-B14F-4D97-AF65-F5344CB8AC3E}">
        <p14:creationId xmlns:p14="http://schemas.microsoft.com/office/powerpoint/2010/main" val="2053152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التخطيط الاستراتيجي والتنفيذي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0" name="Group 19">
            <a:extLst>
              <a:ext uri="{FF2B5EF4-FFF2-40B4-BE49-F238E27FC236}">
                <a16:creationId xmlns:a16="http://schemas.microsoft.com/office/drawing/2014/main" id="{6C545C34-938C-4CF4-5F7C-E2BE134E44CE}"/>
              </a:ext>
            </a:extLst>
          </p:cNvPr>
          <p:cNvGrpSpPr/>
          <p:nvPr/>
        </p:nvGrpSpPr>
        <p:grpSpPr>
          <a:xfrm>
            <a:off x="3339803" y="2696066"/>
            <a:ext cx="1753079" cy="2141244"/>
            <a:chOff x="4214834" y="2679163"/>
            <a:chExt cx="1753079" cy="2141244"/>
          </a:xfrm>
        </p:grpSpPr>
        <p:grpSp>
          <p:nvGrpSpPr>
            <p:cNvPr id="21" name="Group 20">
              <a:extLst>
                <a:ext uri="{FF2B5EF4-FFF2-40B4-BE49-F238E27FC236}">
                  <a16:creationId xmlns:a16="http://schemas.microsoft.com/office/drawing/2014/main" id="{58314E92-C2A4-F3AF-E417-E28EB8C450B0}"/>
                </a:ext>
              </a:extLst>
            </p:cNvPr>
            <p:cNvGrpSpPr/>
            <p:nvPr/>
          </p:nvGrpSpPr>
          <p:grpSpPr>
            <a:xfrm>
              <a:off x="4214834" y="2679163"/>
              <a:ext cx="1753079" cy="2141244"/>
              <a:chOff x="4928060" y="2028373"/>
              <a:chExt cx="1753079" cy="2141244"/>
            </a:xfrm>
          </p:grpSpPr>
          <p:sp>
            <p:nvSpPr>
              <p:cNvPr id="24" name="Hexagon 23">
                <a:extLst>
                  <a:ext uri="{FF2B5EF4-FFF2-40B4-BE49-F238E27FC236}">
                    <a16:creationId xmlns:a16="http://schemas.microsoft.com/office/drawing/2014/main" id="{207D91B2-BD49-E80C-6A04-1745B700954E}"/>
                  </a:ext>
                </a:extLst>
              </p:cNvPr>
              <p:cNvSpPr/>
              <p:nvPr/>
            </p:nvSpPr>
            <p:spPr>
              <a:xfrm rot="16200000">
                <a:off x="4818900" y="2137533"/>
                <a:ext cx="1971398" cy="1753078"/>
              </a:xfrm>
              <a:prstGeom prst="hexagon">
                <a:avLst/>
              </a:prstGeom>
              <a:noFill/>
              <a:ln w="38100">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sp>
            <p:nvSpPr>
              <p:cNvPr id="25" name="Chevron 20">
                <a:extLst>
                  <a:ext uri="{FF2B5EF4-FFF2-40B4-BE49-F238E27FC236}">
                    <a16:creationId xmlns:a16="http://schemas.microsoft.com/office/drawing/2014/main" id="{EAE95323-B312-28EB-7CDB-5B34DB13AB77}"/>
                  </a:ext>
                </a:extLst>
              </p:cNvPr>
              <p:cNvSpPr/>
              <p:nvPr/>
            </p:nvSpPr>
            <p:spPr>
              <a:xfrm rot="5400000">
                <a:off x="5543098" y="3031577"/>
                <a:ext cx="523003" cy="1753078"/>
              </a:xfrm>
              <a:prstGeom prst="chevron">
                <a:avLst>
                  <a:gd name="adj" fmla="val 84044"/>
                </a:avLst>
              </a:prstGeom>
              <a:noFill/>
              <a:ln>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2" name="TextBox 27">
              <a:extLst>
                <a:ext uri="{FF2B5EF4-FFF2-40B4-BE49-F238E27FC236}">
                  <a16:creationId xmlns:a16="http://schemas.microsoft.com/office/drawing/2014/main" id="{8F119CD2-C6D6-C118-43A9-3ED5B15E44F4}"/>
                </a:ext>
              </a:extLst>
            </p:cNvPr>
            <p:cNvSpPr txBox="1"/>
            <p:nvPr/>
          </p:nvSpPr>
          <p:spPr>
            <a:xfrm>
              <a:off x="4267724" y="3656920"/>
              <a:ext cx="1647297"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مصفوفة</a:t>
              </a:r>
              <a:r>
                <a:rPr lang="en-US" b="1" dirty="0">
                  <a:latin typeface="Times New Roman" panose="02020603050405020304" pitchFamily="18" charset="0"/>
                  <a:ea typeface="Calibri" panose="020F0502020204030204" pitchFamily="34" charset="0"/>
                  <a:cs typeface="Adobe Arabic" panose="02040503050201020203" pitchFamily="18" charset="-78"/>
                </a:rPr>
                <a:t>Ansoff) </a:t>
              </a:r>
              <a:r>
                <a:rPr lang="ar-EG" b="1" dirty="0">
                  <a:latin typeface="Times New Roman" panose="02020603050405020304" pitchFamily="18" charset="0"/>
                  <a:ea typeface="Calibri" panose="020F0502020204030204" pitchFamily="34" charset="0"/>
                  <a:cs typeface="Adobe Arabic" panose="02040503050201020203" pitchFamily="18" charset="-78"/>
                </a:rPr>
                <a:t>) مصفوفة النمو</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CBF5D5B4-CC53-8BB7-FC45-687F7681A52B}"/>
                </a:ext>
              </a:extLst>
            </p:cNvPr>
            <p:cNvSpPr txBox="1"/>
            <p:nvPr/>
          </p:nvSpPr>
          <p:spPr>
            <a:xfrm>
              <a:off x="4897106" y="2963689"/>
              <a:ext cx="348172" cy="369332"/>
            </a:xfrm>
            <a:prstGeom prst="rect">
              <a:avLst/>
            </a:prstGeom>
            <a:noFill/>
          </p:spPr>
          <p:txBody>
            <a:bodyPr wrap="none" rtlCol="0">
              <a:spAutoFit/>
            </a:bodyPr>
            <a:lstStyle/>
            <a:p>
              <a:pPr algn="l"/>
              <a:r>
                <a:rPr lang="en-US" spc="0" baseline="0" dirty="0">
                  <a:ln/>
                  <a:latin typeface="Adobe Arabic" panose="02040503050201020203" pitchFamily="18" charset="-78"/>
                  <a:cs typeface="Adobe Arabic" panose="02040503050201020203" pitchFamily="18" charset="-78"/>
                  <a:sym typeface="Montserrat Black"/>
                  <a:rtl val="0"/>
                </a:rPr>
                <a:t>07</a:t>
              </a:r>
            </a:p>
          </p:txBody>
        </p:sp>
      </p:grpSp>
      <p:grpSp>
        <p:nvGrpSpPr>
          <p:cNvPr id="26" name="Group 25">
            <a:extLst>
              <a:ext uri="{FF2B5EF4-FFF2-40B4-BE49-F238E27FC236}">
                <a16:creationId xmlns:a16="http://schemas.microsoft.com/office/drawing/2014/main" id="{50539250-B82A-B057-3B03-B875C7F1ABE4}"/>
              </a:ext>
            </a:extLst>
          </p:cNvPr>
          <p:cNvGrpSpPr/>
          <p:nvPr/>
        </p:nvGrpSpPr>
        <p:grpSpPr>
          <a:xfrm>
            <a:off x="7097020" y="2725558"/>
            <a:ext cx="1753079" cy="2141244"/>
            <a:chOff x="4214834" y="2679163"/>
            <a:chExt cx="1753079" cy="2141244"/>
          </a:xfrm>
        </p:grpSpPr>
        <p:grpSp>
          <p:nvGrpSpPr>
            <p:cNvPr id="27" name="Group 26">
              <a:extLst>
                <a:ext uri="{FF2B5EF4-FFF2-40B4-BE49-F238E27FC236}">
                  <a16:creationId xmlns:a16="http://schemas.microsoft.com/office/drawing/2014/main" id="{E99EAD65-EAA0-4A04-C4CF-2CDAA854F9A2}"/>
                </a:ext>
              </a:extLst>
            </p:cNvPr>
            <p:cNvGrpSpPr/>
            <p:nvPr/>
          </p:nvGrpSpPr>
          <p:grpSpPr>
            <a:xfrm>
              <a:off x="4214834" y="2679163"/>
              <a:ext cx="1753079" cy="2141244"/>
              <a:chOff x="4928060" y="2028373"/>
              <a:chExt cx="1753079" cy="2141244"/>
            </a:xfrm>
          </p:grpSpPr>
          <p:sp>
            <p:nvSpPr>
              <p:cNvPr id="30" name="Hexagon 29">
                <a:extLst>
                  <a:ext uri="{FF2B5EF4-FFF2-40B4-BE49-F238E27FC236}">
                    <a16:creationId xmlns:a16="http://schemas.microsoft.com/office/drawing/2014/main" id="{13B830EE-8B9E-B452-FCA7-0753AB791FB9}"/>
                  </a:ext>
                </a:extLst>
              </p:cNvPr>
              <p:cNvSpPr/>
              <p:nvPr/>
            </p:nvSpPr>
            <p:spPr>
              <a:xfrm rot="16200000">
                <a:off x="4818900" y="2137533"/>
                <a:ext cx="1971398" cy="1753078"/>
              </a:xfrm>
              <a:prstGeom prst="hexagon">
                <a:avLst/>
              </a:prstGeom>
              <a:noFill/>
              <a:ln w="38100">
                <a:solidFill>
                  <a:srgbClr val="50A3A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sp>
            <p:nvSpPr>
              <p:cNvPr id="31" name="Chevron 20">
                <a:extLst>
                  <a:ext uri="{FF2B5EF4-FFF2-40B4-BE49-F238E27FC236}">
                    <a16:creationId xmlns:a16="http://schemas.microsoft.com/office/drawing/2014/main" id="{8CE5462C-441B-5EFF-D5AF-09BD50724994}"/>
                  </a:ext>
                </a:extLst>
              </p:cNvPr>
              <p:cNvSpPr/>
              <p:nvPr/>
            </p:nvSpPr>
            <p:spPr>
              <a:xfrm rot="5400000">
                <a:off x="5543098" y="3031577"/>
                <a:ext cx="523003" cy="1753078"/>
              </a:xfrm>
              <a:prstGeom prst="chevron">
                <a:avLst>
                  <a:gd name="adj" fmla="val 84044"/>
                </a:avLst>
              </a:prstGeom>
              <a:noFill/>
              <a:ln>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8" name="TextBox 27">
              <a:extLst>
                <a:ext uri="{FF2B5EF4-FFF2-40B4-BE49-F238E27FC236}">
                  <a16:creationId xmlns:a16="http://schemas.microsoft.com/office/drawing/2014/main" id="{E0B52BB7-1989-72BE-E876-649D1DF96180}"/>
                </a:ext>
              </a:extLst>
            </p:cNvPr>
            <p:cNvSpPr txBox="1"/>
            <p:nvPr/>
          </p:nvSpPr>
          <p:spPr>
            <a:xfrm>
              <a:off x="4320615" y="3430276"/>
              <a:ext cx="1647297" cy="703911"/>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فجوة الأداء  </a:t>
              </a:r>
              <a:r>
                <a:rPr lang="en-US" b="1" dirty="0">
                  <a:latin typeface="Times New Roman" panose="02020603050405020304" pitchFamily="18" charset="0"/>
                  <a:ea typeface="Calibri" panose="020F0502020204030204" pitchFamily="34" charset="0"/>
                  <a:cs typeface="Adobe Arabic" panose="02040503050201020203" pitchFamily="18" charset="-78"/>
                </a:rPr>
                <a:t>(Gap Analysis)</a:t>
              </a:r>
            </a:p>
          </p:txBody>
        </p:sp>
        <p:sp>
          <p:nvSpPr>
            <p:cNvPr id="29" name="TextBox 28">
              <a:extLst>
                <a:ext uri="{FF2B5EF4-FFF2-40B4-BE49-F238E27FC236}">
                  <a16:creationId xmlns:a16="http://schemas.microsoft.com/office/drawing/2014/main" id="{CCA4C8EE-F8FC-DF62-6DC6-933F37DB92CC}"/>
                </a:ext>
              </a:extLst>
            </p:cNvPr>
            <p:cNvSpPr txBox="1"/>
            <p:nvPr/>
          </p:nvSpPr>
          <p:spPr>
            <a:xfrm>
              <a:off x="4897106" y="2963689"/>
              <a:ext cx="348172" cy="369332"/>
            </a:xfrm>
            <a:prstGeom prst="rect">
              <a:avLst/>
            </a:prstGeom>
            <a:noFill/>
          </p:spPr>
          <p:txBody>
            <a:bodyPr wrap="none" rtlCol="0">
              <a:spAutoFit/>
            </a:bodyPr>
            <a:lstStyle/>
            <a:p>
              <a:pPr algn="l"/>
              <a:r>
                <a:rPr lang="en-US" spc="0" baseline="0" dirty="0">
                  <a:ln/>
                  <a:latin typeface="Adobe Arabic" panose="02040503050201020203" pitchFamily="18" charset="-78"/>
                  <a:cs typeface="Adobe Arabic" panose="02040503050201020203" pitchFamily="18" charset="-78"/>
                  <a:sym typeface="Montserrat Black"/>
                  <a:rtl val="0"/>
                </a:rPr>
                <a:t>05</a:t>
              </a:r>
            </a:p>
          </p:txBody>
        </p:sp>
      </p:grpSp>
      <p:grpSp>
        <p:nvGrpSpPr>
          <p:cNvPr id="32" name="Group 31">
            <a:extLst>
              <a:ext uri="{FF2B5EF4-FFF2-40B4-BE49-F238E27FC236}">
                <a16:creationId xmlns:a16="http://schemas.microsoft.com/office/drawing/2014/main" id="{68FFEC2F-114F-4D6C-B22C-D9EE84C91661}"/>
              </a:ext>
            </a:extLst>
          </p:cNvPr>
          <p:cNvGrpSpPr/>
          <p:nvPr/>
        </p:nvGrpSpPr>
        <p:grpSpPr>
          <a:xfrm>
            <a:off x="5183573" y="2706923"/>
            <a:ext cx="1851251" cy="2141246"/>
            <a:chOff x="6124293" y="2679162"/>
            <a:chExt cx="1851251" cy="2141246"/>
          </a:xfrm>
        </p:grpSpPr>
        <p:grpSp>
          <p:nvGrpSpPr>
            <p:cNvPr id="33" name="Group 32">
              <a:extLst>
                <a:ext uri="{FF2B5EF4-FFF2-40B4-BE49-F238E27FC236}">
                  <a16:creationId xmlns:a16="http://schemas.microsoft.com/office/drawing/2014/main" id="{CA166D88-B89D-FCAC-EACD-BF8AE4F569B5}"/>
                </a:ext>
              </a:extLst>
            </p:cNvPr>
            <p:cNvGrpSpPr/>
            <p:nvPr/>
          </p:nvGrpSpPr>
          <p:grpSpPr>
            <a:xfrm flipV="1">
              <a:off x="6124293" y="2679162"/>
              <a:ext cx="1753077" cy="2141246"/>
              <a:chOff x="6837518" y="2028373"/>
              <a:chExt cx="1753077" cy="2141246"/>
            </a:xfrm>
          </p:grpSpPr>
          <p:sp>
            <p:nvSpPr>
              <p:cNvPr id="36" name="Hexagon 35">
                <a:extLst>
                  <a:ext uri="{FF2B5EF4-FFF2-40B4-BE49-F238E27FC236}">
                    <a16:creationId xmlns:a16="http://schemas.microsoft.com/office/drawing/2014/main" id="{6D14293C-921A-0F4F-9BFF-234F36072C08}"/>
                  </a:ext>
                </a:extLst>
              </p:cNvPr>
              <p:cNvSpPr/>
              <p:nvPr/>
            </p:nvSpPr>
            <p:spPr>
              <a:xfrm rot="5400000" flipV="1">
                <a:off x="6728358" y="2307381"/>
                <a:ext cx="1971398" cy="1753077"/>
              </a:xfrm>
              <a:prstGeom prst="hexagon">
                <a:avLst/>
              </a:prstGeom>
              <a:noFill/>
              <a:ln w="3810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37" name="Chevron 20">
                <a:extLst>
                  <a:ext uri="{FF2B5EF4-FFF2-40B4-BE49-F238E27FC236}">
                    <a16:creationId xmlns:a16="http://schemas.microsoft.com/office/drawing/2014/main" id="{FB6535BD-F2D2-D9D6-DC9A-FEC902796D03}"/>
                  </a:ext>
                </a:extLst>
              </p:cNvPr>
              <p:cNvSpPr/>
              <p:nvPr/>
            </p:nvSpPr>
            <p:spPr>
              <a:xfrm rot="16200000" flipV="1">
                <a:off x="7452555" y="1413336"/>
                <a:ext cx="523003" cy="1753077"/>
              </a:xfrm>
              <a:prstGeom prst="chevron">
                <a:avLst>
                  <a:gd name="adj" fmla="val 84044"/>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34" name="TextBox 27">
              <a:extLst>
                <a:ext uri="{FF2B5EF4-FFF2-40B4-BE49-F238E27FC236}">
                  <a16:creationId xmlns:a16="http://schemas.microsoft.com/office/drawing/2014/main" id="{E5FA2DFE-DBE7-B486-C995-CDDAE34D6D63}"/>
                </a:ext>
              </a:extLst>
            </p:cNvPr>
            <p:cNvSpPr txBox="1"/>
            <p:nvPr/>
          </p:nvSpPr>
          <p:spPr>
            <a:xfrm rot="10800000" flipV="1">
              <a:off x="6135374" y="3361306"/>
              <a:ext cx="1840170" cy="1022459"/>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الرؤية والرسالة والقيم </a:t>
              </a:r>
              <a:r>
                <a:rPr lang="en-US" b="1" dirty="0">
                  <a:latin typeface="Times New Roman" panose="02020603050405020304" pitchFamily="18" charset="0"/>
                  <a:ea typeface="Calibri" panose="020F0502020204030204" pitchFamily="34" charset="0"/>
                  <a:cs typeface="Adobe Arabic" panose="02040503050201020203" pitchFamily="18" charset="-78"/>
                </a:rPr>
                <a:t>(Vision, Mission, Values)</a:t>
              </a:r>
            </a:p>
          </p:txBody>
        </p:sp>
        <p:sp>
          <p:nvSpPr>
            <p:cNvPr id="35" name="TextBox 34">
              <a:extLst>
                <a:ext uri="{FF2B5EF4-FFF2-40B4-BE49-F238E27FC236}">
                  <a16:creationId xmlns:a16="http://schemas.microsoft.com/office/drawing/2014/main" id="{C5FCE822-EDAE-C293-49CE-5B7392FC8ABB}"/>
                </a:ext>
              </a:extLst>
            </p:cNvPr>
            <p:cNvSpPr txBox="1"/>
            <p:nvPr/>
          </p:nvSpPr>
          <p:spPr>
            <a:xfrm>
              <a:off x="6780259"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06</a:t>
              </a:r>
              <a:endParaRPr lang="en-US" spc="0" baseline="0" dirty="0">
                <a:ln/>
                <a:latin typeface="Adobe Arabic" panose="02040503050201020203" pitchFamily="18" charset="-78"/>
                <a:cs typeface="Adobe Arabic" panose="02040503050201020203" pitchFamily="18" charset="-78"/>
                <a:sym typeface="Montserrat Black"/>
                <a:rtl val="0"/>
              </a:endParaRPr>
            </a:p>
          </p:txBody>
        </p:sp>
      </p:grpSp>
    </p:spTree>
    <p:extLst>
      <p:ext uri="{BB962C8B-B14F-4D97-AF65-F5344CB8AC3E}">
        <p14:creationId xmlns:p14="http://schemas.microsoft.com/office/powerpoint/2010/main" val="3449435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التخطيط الاستراتيجي والتنفيذي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8" name="Group 37">
            <a:extLst>
              <a:ext uri="{FF2B5EF4-FFF2-40B4-BE49-F238E27FC236}">
                <a16:creationId xmlns:a16="http://schemas.microsoft.com/office/drawing/2014/main" id="{1DC7E8BD-32B9-47F4-5BE2-8B7B6400A1EC}"/>
              </a:ext>
            </a:extLst>
          </p:cNvPr>
          <p:cNvGrpSpPr/>
          <p:nvPr/>
        </p:nvGrpSpPr>
        <p:grpSpPr>
          <a:xfrm>
            <a:off x="2344803" y="2567031"/>
            <a:ext cx="2324899" cy="2328142"/>
            <a:chOff x="2496621" y="2600634"/>
            <a:chExt cx="2324899" cy="2328142"/>
          </a:xfrm>
        </p:grpSpPr>
        <p:sp>
          <p:nvSpPr>
            <p:cNvPr id="39" name="Oval 5">
              <a:extLst>
                <a:ext uri="{FF2B5EF4-FFF2-40B4-BE49-F238E27FC236}">
                  <a16:creationId xmlns:a16="http://schemas.microsoft.com/office/drawing/2014/main" id="{3778F40E-FCCA-FC47-6401-B7A8511935B3}"/>
                </a:ext>
              </a:extLst>
            </p:cNvPr>
            <p:cNvSpPr/>
            <p:nvPr/>
          </p:nvSpPr>
          <p:spPr>
            <a:xfrm>
              <a:off x="2981675" y="3054906"/>
              <a:ext cx="1739890" cy="1739890"/>
            </a:xfrm>
            <a:prstGeom prst="ellipse">
              <a:avLst/>
            </a:prstGeom>
            <a:solidFill>
              <a:srgbClr val="FFCC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40" name="Freeform: Shape 8">
              <a:extLst>
                <a:ext uri="{FF2B5EF4-FFF2-40B4-BE49-F238E27FC236}">
                  <a16:creationId xmlns:a16="http://schemas.microsoft.com/office/drawing/2014/main" id="{4A07A24D-564B-A745-518C-226DEFD342CB}"/>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41" name="TextBox 40">
              <a:extLst>
                <a:ext uri="{FF2B5EF4-FFF2-40B4-BE49-F238E27FC236}">
                  <a16:creationId xmlns:a16="http://schemas.microsoft.com/office/drawing/2014/main" id="{549EBAC2-E514-9E2E-4753-3F6E1C55E092}"/>
                </a:ext>
              </a:extLst>
            </p:cNvPr>
            <p:cNvSpPr txBox="1"/>
            <p:nvPr/>
          </p:nvSpPr>
          <p:spPr>
            <a:xfrm>
              <a:off x="3975331"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03</a:t>
              </a:r>
              <a:endParaRPr lang="ko-KR" altLang="en-US" sz="2800" b="1" dirty="0">
                <a:solidFill>
                  <a:schemeClr val="bg1"/>
                </a:solidFill>
                <a:cs typeface="Arial" pitchFamily="34" charset="0"/>
              </a:endParaRPr>
            </a:p>
          </p:txBody>
        </p:sp>
        <p:sp>
          <p:nvSpPr>
            <p:cNvPr id="42" name="TextBox 41">
              <a:extLst>
                <a:ext uri="{FF2B5EF4-FFF2-40B4-BE49-F238E27FC236}">
                  <a16:creationId xmlns:a16="http://schemas.microsoft.com/office/drawing/2014/main" id="{4AD5EE76-CEC6-5E99-33F1-BC00DD1FF941}"/>
                </a:ext>
              </a:extLst>
            </p:cNvPr>
            <p:cNvSpPr txBox="1"/>
            <p:nvPr/>
          </p:nvSpPr>
          <p:spPr>
            <a:xfrm>
              <a:off x="2496621" y="2939705"/>
              <a:ext cx="1886631" cy="1022459"/>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المسار الحرج  </a:t>
              </a:r>
              <a:r>
                <a:rPr lang="en-US" b="1" dirty="0">
                  <a:latin typeface="Times New Roman" panose="02020603050405020304" pitchFamily="18" charset="0"/>
                  <a:ea typeface="Calibri" panose="020F0502020204030204" pitchFamily="34" charset="0"/>
                  <a:cs typeface="Adobe Arabic" panose="02040503050201020203" pitchFamily="18" charset="-78"/>
                </a:rPr>
                <a:t>(Critical Path Method - CPM)</a:t>
              </a:r>
            </a:p>
          </p:txBody>
        </p:sp>
      </p:grpSp>
      <p:grpSp>
        <p:nvGrpSpPr>
          <p:cNvPr id="43" name="Group 42">
            <a:extLst>
              <a:ext uri="{FF2B5EF4-FFF2-40B4-BE49-F238E27FC236}">
                <a16:creationId xmlns:a16="http://schemas.microsoft.com/office/drawing/2014/main" id="{ECD13712-496E-93AD-1FEF-F7A75B60772D}"/>
              </a:ext>
            </a:extLst>
          </p:cNvPr>
          <p:cNvGrpSpPr/>
          <p:nvPr/>
        </p:nvGrpSpPr>
        <p:grpSpPr>
          <a:xfrm>
            <a:off x="4845890" y="2567031"/>
            <a:ext cx="2324899" cy="2328142"/>
            <a:chOff x="7851169" y="2600634"/>
            <a:chExt cx="2324899" cy="2328142"/>
          </a:xfrm>
        </p:grpSpPr>
        <p:sp>
          <p:nvSpPr>
            <p:cNvPr id="44" name="Oval 25">
              <a:extLst>
                <a:ext uri="{FF2B5EF4-FFF2-40B4-BE49-F238E27FC236}">
                  <a16:creationId xmlns:a16="http://schemas.microsoft.com/office/drawing/2014/main" id="{DFE6943B-9486-AF44-AB00-AC8BE8DFBE20}"/>
                </a:ext>
              </a:extLst>
            </p:cNvPr>
            <p:cNvSpPr/>
            <p:nvPr/>
          </p:nvSpPr>
          <p:spPr>
            <a:xfrm>
              <a:off x="8336223" y="3054906"/>
              <a:ext cx="1739890" cy="1739890"/>
            </a:xfrm>
            <a:prstGeom prst="ellipse">
              <a:avLst/>
            </a:prstGeom>
            <a:solidFill>
              <a:srgbClr val="6CB4B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Freeform: Shape 26">
              <a:extLst>
                <a:ext uri="{FF2B5EF4-FFF2-40B4-BE49-F238E27FC236}">
                  <a16:creationId xmlns:a16="http://schemas.microsoft.com/office/drawing/2014/main" id="{FCC9DC40-C9C9-17EA-FFE4-A2656D38FCD9}"/>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6" name="TextBox 45">
              <a:extLst>
                <a:ext uri="{FF2B5EF4-FFF2-40B4-BE49-F238E27FC236}">
                  <a16:creationId xmlns:a16="http://schemas.microsoft.com/office/drawing/2014/main" id="{6BADB529-BD8D-5A43-94A7-E6FEEAE69E97}"/>
                </a:ext>
              </a:extLst>
            </p:cNvPr>
            <p:cNvSpPr txBox="1"/>
            <p:nvPr/>
          </p:nvSpPr>
          <p:spPr>
            <a:xfrm>
              <a:off x="9329879"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02</a:t>
              </a:r>
              <a:endParaRPr lang="ko-KR" altLang="en-US" sz="2800" b="1" dirty="0">
                <a:solidFill>
                  <a:schemeClr val="bg1"/>
                </a:solidFill>
                <a:cs typeface="Arial" pitchFamily="34" charset="0"/>
              </a:endParaRPr>
            </a:p>
          </p:txBody>
        </p:sp>
        <p:sp>
          <p:nvSpPr>
            <p:cNvPr id="47" name="TextBox 46">
              <a:extLst>
                <a:ext uri="{FF2B5EF4-FFF2-40B4-BE49-F238E27FC236}">
                  <a16:creationId xmlns:a16="http://schemas.microsoft.com/office/drawing/2014/main" id="{06E74576-55A9-4F8F-3780-CBBD4BFDDECE}"/>
                </a:ext>
              </a:extLst>
            </p:cNvPr>
            <p:cNvSpPr txBox="1"/>
            <p:nvPr/>
          </p:nvSpPr>
          <p:spPr>
            <a:xfrm>
              <a:off x="7983848" y="3095519"/>
              <a:ext cx="1886631" cy="1022459"/>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خرائط العمليات  </a:t>
              </a:r>
              <a:r>
                <a:rPr lang="en-US" b="1" dirty="0">
                  <a:latin typeface="Times New Roman" panose="02020603050405020304" pitchFamily="18" charset="0"/>
                  <a:ea typeface="Calibri" panose="020F0502020204030204" pitchFamily="34" charset="0"/>
                  <a:cs typeface="Adobe Arabic" panose="02040503050201020203" pitchFamily="18" charset="-78"/>
                </a:rPr>
                <a:t>(Process Mapping)</a:t>
              </a:r>
            </a:p>
          </p:txBody>
        </p:sp>
      </p:grpSp>
      <p:grpSp>
        <p:nvGrpSpPr>
          <p:cNvPr id="48" name="Group 47">
            <a:extLst>
              <a:ext uri="{FF2B5EF4-FFF2-40B4-BE49-F238E27FC236}">
                <a16:creationId xmlns:a16="http://schemas.microsoft.com/office/drawing/2014/main" id="{F4F90880-BA83-ABE8-5EB2-C82AD1F1127D}"/>
              </a:ext>
            </a:extLst>
          </p:cNvPr>
          <p:cNvGrpSpPr/>
          <p:nvPr/>
        </p:nvGrpSpPr>
        <p:grpSpPr>
          <a:xfrm>
            <a:off x="7455680" y="2567031"/>
            <a:ext cx="2324899" cy="2328142"/>
            <a:chOff x="7851169" y="2600634"/>
            <a:chExt cx="2324899" cy="2328142"/>
          </a:xfrm>
        </p:grpSpPr>
        <p:sp>
          <p:nvSpPr>
            <p:cNvPr id="49" name="Oval 25">
              <a:extLst>
                <a:ext uri="{FF2B5EF4-FFF2-40B4-BE49-F238E27FC236}">
                  <a16:creationId xmlns:a16="http://schemas.microsoft.com/office/drawing/2014/main" id="{BEF21E24-84D6-8C1E-F5FC-9B40A490C44C}"/>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0" name="Freeform: Shape 26">
              <a:extLst>
                <a:ext uri="{FF2B5EF4-FFF2-40B4-BE49-F238E27FC236}">
                  <a16:creationId xmlns:a16="http://schemas.microsoft.com/office/drawing/2014/main" id="{4CDCA138-33F3-1D15-AF94-6537BBB0BE4F}"/>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1" name="TextBox 50">
              <a:extLst>
                <a:ext uri="{FF2B5EF4-FFF2-40B4-BE49-F238E27FC236}">
                  <a16:creationId xmlns:a16="http://schemas.microsoft.com/office/drawing/2014/main" id="{4AE008DC-8B74-D22B-1413-D9C1F4E3BBB0}"/>
                </a:ext>
              </a:extLst>
            </p:cNvPr>
            <p:cNvSpPr txBox="1"/>
            <p:nvPr/>
          </p:nvSpPr>
          <p:spPr>
            <a:xfrm>
              <a:off x="9329879"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52" name="TextBox 51">
              <a:extLst>
                <a:ext uri="{FF2B5EF4-FFF2-40B4-BE49-F238E27FC236}">
                  <a16:creationId xmlns:a16="http://schemas.microsoft.com/office/drawing/2014/main" id="{44BD5A6A-7E4C-61FA-9D8E-E26D9C88529E}"/>
                </a:ext>
              </a:extLst>
            </p:cNvPr>
            <p:cNvSpPr txBox="1"/>
            <p:nvPr/>
          </p:nvSpPr>
          <p:spPr>
            <a:xfrm>
              <a:off x="7983848" y="3230544"/>
              <a:ext cx="1886631" cy="70391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مخططات جانت  </a:t>
              </a:r>
              <a:r>
                <a:rPr lang="en-US" b="1" dirty="0">
                  <a:latin typeface="Times New Roman" panose="02020603050405020304" pitchFamily="18" charset="0"/>
                  <a:ea typeface="Calibri" panose="020F0502020204030204" pitchFamily="34" charset="0"/>
                  <a:cs typeface="Adobe Arabic" panose="02040503050201020203" pitchFamily="18" charset="-78"/>
                </a:rPr>
                <a:t>(Gantt Charts)</a:t>
              </a:r>
            </a:p>
          </p:txBody>
        </p:sp>
      </p:grpSp>
    </p:spTree>
    <p:extLst>
      <p:ext uri="{BB962C8B-B14F-4D97-AF65-F5344CB8AC3E}">
        <p14:creationId xmlns:p14="http://schemas.microsoft.com/office/powerpoint/2010/main" val="412481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1000"/>
                                        <p:tgtEl>
                                          <p:spTgt spid="43"/>
                                        </p:tgtEl>
                                      </p:cBhvr>
                                    </p:animEffect>
                                    <p:anim calcmode="lin" valueType="num">
                                      <p:cBhvr>
                                        <p:cTn id="15" dur="1000" fill="hold"/>
                                        <p:tgtEl>
                                          <p:spTgt spid="43"/>
                                        </p:tgtEl>
                                        <p:attrNameLst>
                                          <p:attrName>ppt_x</p:attrName>
                                        </p:attrNameLst>
                                      </p:cBhvr>
                                      <p:tavLst>
                                        <p:tav tm="0">
                                          <p:val>
                                            <p:strVal val="#ppt_x"/>
                                          </p:val>
                                        </p:tav>
                                        <p:tav tm="100000">
                                          <p:val>
                                            <p:strVal val="#ppt_x"/>
                                          </p:val>
                                        </p:tav>
                                      </p:tavLst>
                                    </p:anim>
                                    <p:anim calcmode="lin" valueType="num">
                                      <p:cBhvr>
                                        <p:cTn id="1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التخطيط الاستراتيجي والتنفيذي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E87CD63D-C0A0-A2D2-2AFF-0058F727E062}"/>
              </a:ext>
            </a:extLst>
          </p:cNvPr>
          <p:cNvGrpSpPr/>
          <p:nvPr/>
        </p:nvGrpSpPr>
        <p:grpSpPr>
          <a:xfrm>
            <a:off x="7330387" y="2596076"/>
            <a:ext cx="2324899" cy="2328142"/>
            <a:chOff x="7851169" y="2600634"/>
            <a:chExt cx="2324899" cy="2328142"/>
          </a:xfrm>
        </p:grpSpPr>
        <p:sp>
          <p:nvSpPr>
            <p:cNvPr id="15" name="Oval 25">
              <a:extLst>
                <a:ext uri="{FF2B5EF4-FFF2-40B4-BE49-F238E27FC236}">
                  <a16:creationId xmlns:a16="http://schemas.microsoft.com/office/drawing/2014/main" id="{A00C53B5-41C8-2195-E111-075A19C1947B}"/>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Freeform: Shape 26">
              <a:extLst>
                <a:ext uri="{FF2B5EF4-FFF2-40B4-BE49-F238E27FC236}">
                  <a16:creationId xmlns:a16="http://schemas.microsoft.com/office/drawing/2014/main" id="{7ED93CD2-7F49-9A84-2AF0-57880C52C4D9}"/>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17" name="TextBox 16">
              <a:extLst>
                <a:ext uri="{FF2B5EF4-FFF2-40B4-BE49-F238E27FC236}">
                  <a16:creationId xmlns:a16="http://schemas.microsoft.com/office/drawing/2014/main" id="{4FAED005-0FEA-4270-3F1A-E24C68B94C42}"/>
                </a:ext>
              </a:extLst>
            </p:cNvPr>
            <p:cNvSpPr txBox="1"/>
            <p:nvPr/>
          </p:nvSpPr>
          <p:spPr>
            <a:xfrm>
              <a:off x="9329879"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04</a:t>
              </a:r>
              <a:endParaRPr lang="ko-KR" altLang="en-US" sz="2800" b="1" dirty="0">
                <a:solidFill>
                  <a:schemeClr val="bg1"/>
                </a:solidFill>
                <a:cs typeface="Arial" pitchFamily="34" charset="0"/>
              </a:endParaRPr>
            </a:p>
          </p:txBody>
        </p:sp>
        <p:sp>
          <p:nvSpPr>
            <p:cNvPr id="18" name="TextBox 17">
              <a:extLst>
                <a:ext uri="{FF2B5EF4-FFF2-40B4-BE49-F238E27FC236}">
                  <a16:creationId xmlns:a16="http://schemas.microsoft.com/office/drawing/2014/main" id="{AD8417B2-91E8-0005-5348-30DAD460E156}"/>
                </a:ext>
              </a:extLst>
            </p:cNvPr>
            <p:cNvSpPr txBox="1"/>
            <p:nvPr/>
          </p:nvSpPr>
          <p:spPr>
            <a:xfrm>
              <a:off x="7983848" y="3364211"/>
              <a:ext cx="1995873"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مخطط </a:t>
              </a:r>
              <a:r>
                <a:rPr lang="en-US" b="1" dirty="0">
                  <a:latin typeface="Times New Roman" panose="02020603050405020304" pitchFamily="18" charset="0"/>
                  <a:ea typeface="Calibri" panose="020F0502020204030204" pitchFamily="34" charset="0"/>
                  <a:cs typeface="Adobe Arabic" panose="02040503050201020203" pitchFamily="18" charset="-78"/>
                </a:rPr>
                <a:t>-</a:t>
              </a:r>
              <a:r>
                <a:rPr lang="ar-EG" b="1" dirty="0">
                  <a:latin typeface="Times New Roman" panose="02020603050405020304" pitchFamily="18" charset="0"/>
                  <a:ea typeface="Calibri" panose="020F0502020204030204" pitchFamily="34" charset="0"/>
                  <a:cs typeface="Adobe Arabic" panose="02040503050201020203" pitchFamily="18" charset="-78"/>
                </a:rPr>
                <a:t>بيرت  </a:t>
              </a:r>
              <a:r>
                <a:rPr lang="en-US" b="1" dirty="0">
                  <a:latin typeface="Times New Roman" panose="02020603050405020304" pitchFamily="18" charset="0"/>
                  <a:ea typeface="Calibri" panose="020F0502020204030204" pitchFamily="34" charset="0"/>
                  <a:cs typeface="Adobe Arabic" panose="02040503050201020203" pitchFamily="18" charset="-78"/>
                </a:rPr>
                <a:t>(PERT)</a:t>
              </a:r>
            </a:p>
          </p:txBody>
        </p:sp>
      </p:grpSp>
      <p:grpSp>
        <p:nvGrpSpPr>
          <p:cNvPr id="19" name="Group 18">
            <a:extLst>
              <a:ext uri="{FF2B5EF4-FFF2-40B4-BE49-F238E27FC236}">
                <a16:creationId xmlns:a16="http://schemas.microsoft.com/office/drawing/2014/main" id="{E948F0AE-53E8-DD72-C062-58354D24A807}"/>
              </a:ext>
            </a:extLst>
          </p:cNvPr>
          <p:cNvGrpSpPr/>
          <p:nvPr/>
        </p:nvGrpSpPr>
        <p:grpSpPr>
          <a:xfrm>
            <a:off x="2219510" y="2597431"/>
            <a:ext cx="2324899" cy="2328142"/>
            <a:chOff x="7851169" y="2600634"/>
            <a:chExt cx="2324899" cy="2328142"/>
          </a:xfrm>
        </p:grpSpPr>
        <p:sp>
          <p:nvSpPr>
            <p:cNvPr id="20" name="Oval 25">
              <a:extLst>
                <a:ext uri="{FF2B5EF4-FFF2-40B4-BE49-F238E27FC236}">
                  <a16:creationId xmlns:a16="http://schemas.microsoft.com/office/drawing/2014/main" id="{6DE10B3E-8CA4-FF51-BE29-CD82D6C088DE}"/>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Freeform: Shape 26">
              <a:extLst>
                <a:ext uri="{FF2B5EF4-FFF2-40B4-BE49-F238E27FC236}">
                  <a16:creationId xmlns:a16="http://schemas.microsoft.com/office/drawing/2014/main" id="{DC74FB82-501B-A9DF-762F-88F98F32E7AC}"/>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2" name="TextBox 21">
              <a:extLst>
                <a:ext uri="{FF2B5EF4-FFF2-40B4-BE49-F238E27FC236}">
                  <a16:creationId xmlns:a16="http://schemas.microsoft.com/office/drawing/2014/main" id="{5F2EFC2F-F971-5029-42C0-5F5BE1993972}"/>
                </a:ext>
              </a:extLst>
            </p:cNvPr>
            <p:cNvSpPr txBox="1"/>
            <p:nvPr/>
          </p:nvSpPr>
          <p:spPr>
            <a:xfrm>
              <a:off x="9329879"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06</a:t>
              </a:r>
              <a:endParaRPr lang="ko-KR" altLang="en-US" sz="2800" b="1" dirty="0">
                <a:solidFill>
                  <a:schemeClr val="bg1"/>
                </a:solidFill>
                <a:cs typeface="Arial" pitchFamily="34" charset="0"/>
              </a:endParaRPr>
            </a:p>
          </p:txBody>
        </p:sp>
        <p:sp>
          <p:nvSpPr>
            <p:cNvPr id="23" name="TextBox 22">
              <a:extLst>
                <a:ext uri="{FF2B5EF4-FFF2-40B4-BE49-F238E27FC236}">
                  <a16:creationId xmlns:a16="http://schemas.microsoft.com/office/drawing/2014/main" id="{9F481310-6F44-B976-9A12-8C54F5BC2BFF}"/>
                </a:ext>
              </a:extLst>
            </p:cNvPr>
            <p:cNvSpPr txBox="1"/>
            <p:nvPr/>
          </p:nvSpPr>
          <p:spPr>
            <a:xfrm>
              <a:off x="7983848" y="3230544"/>
              <a:ext cx="1886631" cy="70391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مؤشرات الأداء الرئيسية  </a:t>
              </a:r>
              <a:r>
                <a:rPr lang="en-US" b="1" dirty="0">
                  <a:latin typeface="Times New Roman" panose="02020603050405020304" pitchFamily="18" charset="0"/>
                  <a:ea typeface="Calibri" panose="020F0502020204030204" pitchFamily="34" charset="0"/>
                  <a:cs typeface="Adobe Arabic" panose="02040503050201020203" pitchFamily="18" charset="-78"/>
                </a:rPr>
                <a:t>(KPIs)</a:t>
              </a:r>
            </a:p>
          </p:txBody>
        </p:sp>
      </p:grpSp>
      <p:grpSp>
        <p:nvGrpSpPr>
          <p:cNvPr id="24" name="Group 23">
            <a:extLst>
              <a:ext uri="{FF2B5EF4-FFF2-40B4-BE49-F238E27FC236}">
                <a16:creationId xmlns:a16="http://schemas.microsoft.com/office/drawing/2014/main" id="{EEF8C0BD-39EA-158A-8544-1446599ADD97}"/>
              </a:ext>
            </a:extLst>
          </p:cNvPr>
          <p:cNvGrpSpPr/>
          <p:nvPr/>
        </p:nvGrpSpPr>
        <p:grpSpPr>
          <a:xfrm>
            <a:off x="4720597" y="2596076"/>
            <a:ext cx="2324899" cy="2328142"/>
            <a:chOff x="7851169" y="2600634"/>
            <a:chExt cx="2324899" cy="2328142"/>
          </a:xfrm>
        </p:grpSpPr>
        <p:sp>
          <p:nvSpPr>
            <p:cNvPr id="25" name="Oval 25">
              <a:extLst>
                <a:ext uri="{FF2B5EF4-FFF2-40B4-BE49-F238E27FC236}">
                  <a16:creationId xmlns:a16="http://schemas.microsoft.com/office/drawing/2014/main" id="{DF45EB43-CF4F-2891-A5C2-0CF0EFBDBA04}"/>
                </a:ext>
              </a:extLst>
            </p:cNvPr>
            <p:cNvSpPr/>
            <p:nvPr/>
          </p:nvSpPr>
          <p:spPr>
            <a:xfrm>
              <a:off x="8336223" y="3054906"/>
              <a:ext cx="1739890" cy="1739890"/>
            </a:xfrm>
            <a:prstGeom prst="ellipse">
              <a:avLst/>
            </a:prstGeom>
            <a:solidFill>
              <a:srgbClr val="FFCC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Freeform: Shape 26">
              <a:extLst>
                <a:ext uri="{FF2B5EF4-FFF2-40B4-BE49-F238E27FC236}">
                  <a16:creationId xmlns:a16="http://schemas.microsoft.com/office/drawing/2014/main" id="{D9382366-0696-1E71-15F0-A319269A0397}"/>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7" name="TextBox 26">
              <a:extLst>
                <a:ext uri="{FF2B5EF4-FFF2-40B4-BE49-F238E27FC236}">
                  <a16:creationId xmlns:a16="http://schemas.microsoft.com/office/drawing/2014/main" id="{5C97B863-1E21-D82C-DDAB-1D37BAD6131A}"/>
                </a:ext>
              </a:extLst>
            </p:cNvPr>
            <p:cNvSpPr txBox="1"/>
            <p:nvPr/>
          </p:nvSpPr>
          <p:spPr>
            <a:xfrm>
              <a:off x="9329879"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05</a:t>
              </a:r>
              <a:endParaRPr lang="ko-KR" altLang="en-US" sz="2800" b="1" dirty="0">
                <a:solidFill>
                  <a:schemeClr val="bg1"/>
                </a:solidFill>
                <a:cs typeface="Arial" pitchFamily="34" charset="0"/>
              </a:endParaRPr>
            </a:p>
          </p:txBody>
        </p:sp>
        <p:sp>
          <p:nvSpPr>
            <p:cNvPr id="28" name="TextBox 27">
              <a:extLst>
                <a:ext uri="{FF2B5EF4-FFF2-40B4-BE49-F238E27FC236}">
                  <a16:creationId xmlns:a16="http://schemas.microsoft.com/office/drawing/2014/main" id="{EC0D1F62-5A42-3DAB-2210-BECD082763D6}"/>
                </a:ext>
              </a:extLst>
            </p:cNvPr>
            <p:cNvSpPr txBox="1"/>
            <p:nvPr/>
          </p:nvSpPr>
          <p:spPr>
            <a:xfrm>
              <a:off x="7893271" y="2894144"/>
              <a:ext cx="2019311" cy="1341008"/>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نظام إدارة المشاريع  </a:t>
              </a:r>
              <a:r>
                <a:rPr lang="en-US" b="1" dirty="0">
                  <a:latin typeface="Times New Roman" panose="02020603050405020304" pitchFamily="18" charset="0"/>
                  <a:ea typeface="Calibri" panose="020F0502020204030204" pitchFamily="34" charset="0"/>
                  <a:cs typeface="Adobe Arabic" panose="02040503050201020203" pitchFamily="18" charset="-78"/>
                </a:rPr>
                <a:t>(Project Management Systems)</a:t>
              </a:r>
            </a:p>
          </p:txBody>
        </p:sp>
      </p:grpSp>
    </p:spTree>
    <p:extLst>
      <p:ext uri="{BB962C8B-B14F-4D97-AF65-F5344CB8AC3E}">
        <p14:creationId xmlns:p14="http://schemas.microsoft.com/office/powerpoint/2010/main" val="3595103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التخطيط الاستراتيجي والتنفيذي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9" name="Group 28">
            <a:extLst>
              <a:ext uri="{FF2B5EF4-FFF2-40B4-BE49-F238E27FC236}">
                <a16:creationId xmlns:a16="http://schemas.microsoft.com/office/drawing/2014/main" id="{67592AD1-1003-7AE6-25D8-8934DE8E97CA}"/>
              </a:ext>
            </a:extLst>
          </p:cNvPr>
          <p:cNvGrpSpPr/>
          <p:nvPr/>
        </p:nvGrpSpPr>
        <p:grpSpPr>
          <a:xfrm>
            <a:off x="7483924" y="2562060"/>
            <a:ext cx="2324899" cy="2328142"/>
            <a:chOff x="2496621" y="2600634"/>
            <a:chExt cx="2324899" cy="2328142"/>
          </a:xfrm>
        </p:grpSpPr>
        <p:sp>
          <p:nvSpPr>
            <p:cNvPr id="30" name="Oval 5">
              <a:extLst>
                <a:ext uri="{FF2B5EF4-FFF2-40B4-BE49-F238E27FC236}">
                  <a16:creationId xmlns:a16="http://schemas.microsoft.com/office/drawing/2014/main" id="{2C7FE5D7-EE29-9BCB-9F2D-EF1414A73F2F}"/>
                </a:ext>
              </a:extLst>
            </p:cNvPr>
            <p:cNvSpPr/>
            <p:nvPr/>
          </p:nvSpPr>
          <p:spPr>
            <a:xfrm>
              <a:off x="2981675" y="3054906"/>
              <a:ext cx="1739890" cy="1739890"/>
            </a:xfrm>
            <a:prstGeom prst="ellipse">
              <a:avLst/>
            </a:prstGeom>
            <a:solidFill>
              <a:srgbClr val="6CB4B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31" name="Freeform: Shape 8">
              <a:extLst>
                <a:ext uri="{FF2B5EF4-FFF2-40B4-BE49-F238E27FC236}">
                  <a16:creationId xmlns:a16="http://schemas.microsoft.com/office/drawing/2014/main" id="{0F51C05D-0707-C101-8B63-5D0310D82FA8}"/>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32" name="TextBox 31">
              <a:extLst>
                <a:ext uri="{FF2B5EF4-FFF2-40B4-BE49-F238E27FC236}">
                  <a16:creationId xmlns:a16="http://schemas.microsoft.com/office/drawing/2014/main" id="{662EBC23-A9D0-12A1-CAE8-F5B3D47833C4}"/>
                </a:ext>
              </a:extLst>
            </p:cNvPr>
            <p:cNvSpPr txBox="1"/>
            <p:nvPr/>
          </p:nvSpPr>
          <p:spPr>
            <a:xfrm>
              <a:off x="3975331"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07</a:t>
              </a:r>
              <a:endParaRPr lang="ko-KR" altLang="en-US" sz="2800" b="1" dirty="0">
                <a:solidFill>
                  <a:schemeClr val="bg1"/>
                </a:solidFill>
                <a:cs typeface="Arial" pitchFamily="34" charset="0"/>
              </a:endParaRPr>
            </a:p>
          </p:txBody>
        </p:sp>
        <p:sp>
          <p:nvSpPr>
            <p:cNvPr id="33" name="TextBox 32">
              <a:extLst>
                <a:ext uri="{FF2B5EF4-FFF2-40B4-BE49-F238E27FC236}">
                  <a16:creationId xmlns:a16="http://schemas.microsoft.com/office/drawing/2014/main" id="{31BFAE8C-EF37-ECF7-511D-82BBC7E900EF}"/>
                </a:ext>
              </a:extLst>
            </p:cNvPr>
            <p:cNvSpPr txBox="1"/>
            <p:nvPr/>
          </p:nvSpPr>
          <p:spPr>
            <a:xfrm>
              <a:off x="2496621" y="3230544"/>
              <a:ext cx="1886631" cy="1022459"/>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الفجوة التنفيذية  </a:t>
              </a:r>
              <a:r>
                <a:rPr lang="en-US" b="1" dirty="0">
                  <a:latin typeface="Times New Roman" panose="02020603050405020304" pitchFamily="18" charset="0"/>
                  <a:ea typeface="Calibri" panose="020F0502020204030204" pitchFamily="34" charset="0"/>
                  <a:cs typeface="Adobe Arabic" panose="02040503050201020203" pitchFamily="18" charset="-78"/>
                </a:rPr>
                <a:t>(Execution Gap Analysis)</a:t>
              </a:r>
            </a:p>
          </p:txBody>
        </p:sp>
      </p:grpSp>
      <p:grpSp>
        <p:nvGrpSpPr>
          <p:cNvPr id="34" name="Group 33">
            <a:extLst>
              <a:ext uri="{FF2B5EF4-FFF2-40B4-BE49-F238E27FC236}">
                <a16:creationId xmlns:a16="http://schemas.microsoft.com/office/drawing/2014/main" id="{2E781147-4C69-D5BD-7553-A14A49ABB95C}"/>
              </a:ext>
            </a:extLst>
          </p:cNvPr>
          <p:cNvGrpSpPr/>
          <p:nvPr/>
        </p:nvGrpSpPr>
        <p:grpSpPr>
          <a:xfrm>
            <a:off x="4874134" y="2562060"/>
            <a:ext cx="2324899" cy="2328142"/>
            <a:chOff x="7851169" y="2600634"/>
            <a:chExt cx="2324899" cy="2328142"/>
          </a:xfrm>
        </p:grpSpPr>
        <p:sp>
          <p:nvSpPr>
            <p:cNvPr id="35" name="Oval 25">
              <a:extLst>
                <a:ext uri="{FF2B5EF4-FFF2-40B4-BE49-F238E27FC236}">
                  <a16:creationId xmlns:a16="http://schemas.microsoft.com/office/drawing/2014/main" id="{92A49FAD-2701-0770-F890-93AD219FFC1F}"/>
                </a:ext>
              </a:extLst>
            </p:cNvPr>
            <p:cNvSpPr/>
            <p:nvPr/>
          </p:nvSpPr>
          <p:spPr>
            <a:xfrm>
              <a:off x="8336223" y="3054906"/>
              <a:ext cx="1739890" cy="1739890"/>
            </a:xfrm>
            <a:prstGeom prst="ellipse">
              <a:avLst/>
            </a:prstGeom>
            <a:solidFill>
              <a:srgbClr val="33767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Freeform: Shape 26">
              <a:extLst>
                <a:ext uri="{FF2B5EF4-FFF2-40B4-BE49-F238E27FC236}">
                  <a16:creationId xmlns:a16="http://schemas.microsoft.com/office/drawing/2014/main" id="{2BE3B27C-E7E8-5D7E-7051-39EE62182A7B}"/>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7" name="TextBox 36">
              <a:extLst>
                <a:ext uri="{FF2B5EF4-FFF2-40B4-BE49-F238E27FC236}">
                  <a16:creationId xmlns:a16="http://schemas.microsoft.com/office/drawing/2014/main" id="{3B996DE1-3C2F-2F0C-E486-A4BF714BB68A}"/>
                </a:ext>
              </a:extLst>
            </p:cNvPr>
            <p:cNvSpPr txBox="1"/>
            <p:nvPr/>
          </p:nvSpPr>
          <p:spPr>
            <a:xfrm>
              <a:off x="9329879"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08</a:t>
              </a:r>
              <a:endParaRPr lang="ko-KR" altLang="en-US" sz="2800" b="1" dirty="0">
                <a:solidFill>
                  <a:schemeClr val="bg1"/>
                </a:solidFill>
                <a:cs typeface="Arial" pitchFamily="34" charset="0"/>
              </a:endParaRPr>
            </a:p>
          </p:txBody>
        </p:sp>
        <p:sp>
          <p:nvSpPr>
            <p:cNvPr id="38" name="TextBox 37">
              <a:extLst>
                <a:ext uri="{FF2B5EF4-FFF2-40B4-BE49-F238E27FC236}">
                  <a16:creationId xmlns:a16="http://schemas.microsoft.com/office/drawing/2014/main" id="{31003BF9-BF26-C7B7-7724-FACDBC104E3F}"/>
                </a:ext>
              </a:extLst>
            </p:cNvPr>
            <p:cNvSpPr txBox="1"/>
            <p:nvPr/>
          </p:nvSpPr>
          <p:spPr>
            <a:xfrm>
              <a:off x="7983848" y="3230544"/>
              <a:ext cx="1886631" cy="1037592"/>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مصفوفة </a:t>
              </a:r>
              <a:r>
                <a:rPr lang="en-US" b="1" dirty="0">
                  <a:latin typeface="Times New Roman" panose="02020603050405020304" pitchFamily="18" charset="0"/>
                  <a:ea typeface="Calibri" panose="020F0502020204030204" pitchFamily="34" charset="0"/>
                  <a:cs typeface="Adobe Arabic" panose="02040503050201020203" pitchFamily="18" charset="-78"/>
                </a:rPr>
                <a:t>(RACI) </a:t>
              </a:r>
              <a:r>
                <a:rPr lang="ar-EG" b="1" dirty="0">
                  <a:latin typeface="Times New Roman" panose="02020603050405020304" pitchFamily="18" charset="0"/>
                  <a:ea typeface="Calibri" panose="020F0502020204030204" pitchFamily="34" charset="0"/>
                  <a:cs typeface="Adobe Arabic" panose="02040503050201020203" pitchFamily="18" charset="-78"/>
                </a:rPr>
                <a:t>مسؤولية، مساءلة، استشارة، إعلام</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9" name="Group 38">
            <a:extLst>
              <a:ext uri="{FF2B5EF4-FFF2-40B4-BE49-F238E27FC236}">
                <a16:creationId xmlns:a16="http://schemas.microsoft.com/office/drawing/2014/main" id="{94DF7BB7-E3F8-5DA6-5ECB-831968FFB564}"/>
              </a:ext>
            </a:extLst>
          </p:cNvPr>
          <p:cNvGrpSpPr/>
          <p:nvPr/>
        </p:nvGrpSpPr>
        <p:grpSpPr>
          <a:xfrm>
            <a:off x="2373047" y="2564770"/>
            <a:ext cx="2324899" cy="2328142"/>
            <a:chOff x="7851169" y="2600634"/>
            <a:chExt cx="2324899" cy="2328142"/>
          </a:xfrm>
        </p:grpSpPr>
        <p:sp>
          <p:nvSpPr>
            <p:cNvPr id="40" name="Oval 25">
              <a:extLst>
                <a:ext uri="{FF2B5EF4-FFF2-40B4-BE49-F238E27FC236}">
                  <a16:creationId xmlns:a16="http://schemas.microsoft.com/office/drawing/2014/main" id="{D764B914-DC8D-CC6A-15F7-005B7416DC1B}"/>
                </a:ext>
              </a:extLst>
            </p:cNvPr>
            <p:cNvSpPr/>
            <p:nvPr/>
          </p:nvSpPr>
          <p:spPr>
            <a:xfrm>
              <a:off x="8336223" y="3054906"/>
              <a:ext cx="1739890" cy="1739890"/>
            </a:xfrm>
            <a:prstGeom prst="ellipse">
              <a:avLst/>
            </a:prstGeom>
            <a:solidFill>
              <a:srgbClr val="FFCC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1" name="Freeform: Shape 26">
              <a:extLst>
                <a:ext uri="{FF2B5EF4-FFF2-40B4-BE49-F238E27FC236}">
                  <a16:creationId xmlns:a16="http://schemas.microsoft.com/office/drawing/2014/main" id="{62D29B5A-84A9-4AA9-40B3-5BCBBFF21739}"/>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2" name="TextBox 41">
              <a:extLst>
                <a:ext uri="{FF2B5EF4-FFF2-40B4-BE49-F238E27FC236}">
                  <a16:creationId xmlns:a16="http://schemas.microsoft.com/office/drawing/2014/main" id="{29A9931F-4EF3-3F02-AB7A-F048000FCB9B}"/>
                </a:ext>
              </a:extLst>
            </p:cNvPr>
            <p:cNvSpPr txBox="1"/>
            <p:nvPr/>
          </p:nvSpPr>
          <p:spPr>
            <a:xfrm>
              <a:off x="9329879"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07</a:t>
              </a:r>
              <a:endParaRPr lang="ko-KR" altLang="en-US" sz="2800" b="1" dirty="0">
                <a:solidFill>
                  <a:schemeClr val="bg1"/>
                </a:solidFill>
                <a:cs typeface="Arial" pitchFamily="34" charset="0"/>
              </a:endParaRPr>
            </a:p>
          </p:txBody>
        </p:sp>
        <p:sp>
          <p:nvSpPr>
            <p:cNvPr id="43" name="TextBox 42">
              <a:extLst>
                <a:ext uri="{FF2B5EF4-FFF2-40B4-BE49-F238E27FC236}">
                  <a16:creationId xmlns:a16="http://schemas.microsoft.com/office/drawing/2014/main" id="{A2BD1EA6-0F5D-FB58-4183-7585722E4028}"/>
                </a:ext>
              </a:extLst>
            </p:cNvPr>
            <p:cNvSpPr txBox="1"/>
            <p:nvPr/>
          </p:nvSpPr>
          <p:spPr>
            <a:xfrm>
              <a:off x="8000630" y="3025630"/>
              <a:ext cx="1886631" cy="919098"/>
            </a:xfrm>
            <a:prstGeom prst="rect">
              <a:avLst/>
            </a:prstGeom>
            <a:noFill/>
          </p:spPr>
          <p:txBody>
            <a:bodyPr wrap="square">
              <a:spAutoFit/>
            </a:bodyPr>
            <a:lstStyle/>
            <a:p>
              <a:pPr algn="ctr" rtl="1">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أدوات التخطيط المالي  </a:t>
              </a:r>
              <a:r>
                <a:rPr lang="en-US" sz="1600" b="1" dirty="0">
                  <a:latin typeface="Times New Roman" panose="02020603050405020304" pitchFamily="18" charset="0"/>
                  <a:ea typeface="Calibri" panose="020F0502020204030204" pitchFamily="34" charset="0"/>
                  <a:cs typeface="Adobe Arabic" panose="02040503050201020203" pitchFamily="18" charset="-78"/>
                </a:rPr>
                <a:t>(Financial Planning Tools)</a:t>
              </a:r>
            </a:p>
          </p:txBody>
        </p:sp>
      </p:grpSp>
    </p:spTree>
    <p:extLst>
      <p:ext uri="{BB962C8B-B14F-4D97-AF65-F5344CB8AC3E}">
        <p14:creationId xmlns:p14="http://schemas.microsoft.com/office/powerpoint/2010/main" val="1764558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anim calcmode="lin" valueType="num">
                                      <p:cBhvr>
                                        <p:cTn id="15" dur="1000" fill="hold"/>
                                        <p:tgtEl>
                                          <p:spTgt spid="34"/>
                                        </p:tgtEl>
                                        <p:attrNameLst>
                                          <p:attrName>ppt_x</p:attrName>
                                        </p:attrNameLst>
                                      </p:cBhvr>
                                      <p:tavLst>
                                        <p:tav tm="0">
                                          <p:val>
                                            <p:strVal val="#ppt_x"/>
                                          </p:val>
                                        </p:tav>
                                        <p:tav tm="100000">
                                          <p:val>
                                            <p:strVal val="#ppt_x"/>
                                          </p:val>
                                        </p:tav>
                                      </p:tavLst>
                                    </p:anim>
                                    <p:anim calcmode="lin" valueType="num">
                                      <p:cBhvr>
                                        <p:cTn id="1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الثاني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529780" y="1326372"/>
            <a:ext cx="7132440" cy="1649682"/>
          </a:xfrm>
          <a:prstGeom prst="rect">
            <a:avLst/>
          </a:prstGeom>
          <a:noFill/>
        </p:spPr>
        <p:txBody>
          <a:bodyPr wrap="square" rtlCol="0">
            <a:spAutoFit/>
          </a:bodyPr>
          <a:lstStyle/>
          <a:p>
            <a:pPr algn="ctr">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جمع وتنظيم المعلومات لتقوية كفاءة وفعالية العملية التخطيطية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أهمية المعلومات في التخطيط</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طرق جمع المعلومات.</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تنظيم البيانات وتحليلها لاستخلاص النتائج</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931723" y="5715000"/>
            <a:ext cx="8368711"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معايير التحقق من صحة ودقة المعلومات المستخدمة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37539730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4110404" y="3285721"/>
            <a:ext cx="7860424" cy="1366528"/>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مثال على أهمية التخطيط الاستراتيجي</a:t>
            </a:r>
            <a:endParaRPr lang="en-US" sz="3600" dirty="0">
              <a:solidFill>
                <a:srgbClr val="168489"/>
              </a:solidFill>
              <a:latin typeface="Adobe Arabic" panose="02040503050201020203" pitchFamily="18" charset="-78"/>
              <a:cs typeface="Adobe Arabic" panose="02040503050201020203" pitchFamily="18" charset="-78"/>
            </a:endParaRPr>
          </a:p>
          <a:p>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spTree>
    <p:extLst>
      <p:ext uri="{BB962C8B-B14F-4D97-AF65-F5344CB8AC3E}">
        <p14:creationId xmlns:p14="http://schemas.microsoft.com/office/powerpoint/2010/main" val="4033201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المعلومات في التخطيط</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3045000-EB2E-C7C6-5133-166B0BC5A2E6}"/>
              </a:ext>
            </a:extLst>
          </p:cNvPr>
          <p:cNvGrpSpPr/>
          <p:nvPr/>
        </p:nvGrpSpPr>
        <p:grpSpPr>
          <a:xfrm>
            <a:off x="8199674" y="2265195"/>
            <a:ext cx="1541573" cy="2335865"/>
            <a:chOff x="8469219" y="1490490"/>
            <a:chExt cx="1541573" cy="2335865"/>
          </a:xfrm>
        </p:grpSpPr>
        <p:grpSp>
          <p:nvGrpSpPr>
            <p:cNvPr id="15" name="Group 14">
              <a:extLst>
                <a:ext uri="{FF2B5EF4-FFF2-40B4-BE49-F238E27FC236}">
                  <a16:creationId xmlns:a16="http://schemas.microsoft.com/office/drawing/2014/main" id="{112753F2-081B-BE76-F59F-D6152962F8C4}"/>
                </a:ext>
              </a:extLst>
            </p:cNvPr>
            <p:cNvGrpSpPr/>
            <p:nvPr/>
          </p:nvGrpSpPr>
          <p:grpSpPr>
            <a:xfrm>
              <a:off x="8579393" y="1968755"/>
              <a:ext cx="1220716" cy="1857600"/>
              <a:chOff x="7059512" y="2277674"/>
              <a:chExt cx="1220716" cy="1857600"/>
            </a:xfrm>
          </p:grpSpPr>
          <p:sp>
            <p:nvSpPr>
              <p:cNvPr id="18" name="Freeform 16">
                <a:extLst>
                  <a:ext uri="{FF2B5EF4-FFF2-40B4-BE49-F238E27FC236}">
                    <a16:creationId xmlns:a16="http://schemas.microsoft.com/office/drawing/2014/main" id="{F66FCAAF-342A-98B5-53AA-A4EBFDB3F376}"/>
                  </a:ext>
                </a:extLst>
              </p:cNvPr>
              <p:cNvSpPr/>
              <p:nvPr/>
            </p:nvSpPr>
            <p:spPr>
              <a:xfrm>
                <a:off x="7059512"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2" y="0"/>
                      <a:pt x="295623" y="66377"/>
                      <a:pt x="295623" y="147827"/>
                    </a:cubicBezTo>
                    <a:cubicBezTo>
                      <a:pt x="295623" y="229276"/>
                      <a:pt x="229252"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168489"/>
              </a:solidFill>
              <a:ln w="0" cap="flat">
                <a:noFill/>
                <a:prstDash val="solid"/>
                <a:miter/>
              </a:ln>
            </p:spPr>
            <p:txBody>
              <a:bodyPr rtlCol="0" anchor="ctr"/>
              <a:lstStyle/>
              <a:p>
                <a:endParaRPr lang="en-US" b="1" dirty="0">
                  <a:latin typeface="Adobe Arabic" panose="02040503050201020203" pitchFamily="18" charset="-78"/>
                  <a:cs typeface="Adobe Arabic" panose="02040503050201020203" pitchFamily="18" charset="-78"/>
                </a:endParaRPr>
              </a:p>
            </p:txBody>
          </p:sp>
          <p:sp>
            <p:nvSpPr>
              <p:cNvPr id="19" name="Freeform 3">
                <a:extLst>
                  <a:ext uri="{FF2B5EF4-FFF2-40B4-BE49-F238E27FC236}">
                    <a16:creationId xmlns:a16="http://schemas.microsoft.com/office/drawing/2014/main" id="{BC17E622-A7A9-B1E6-7603-1B94B7A44D57}"/>
                  </a:ext>
                </a:extLst>
              </p:cNvPr>
              <p:cNvSpPr/>
              <p:nvPr/>
            </p:nvSpPr>
            <p:spPr>
              <a:xfrm rot="10800000">
                <a:off x="7072079" y="2277674"/>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168489"/>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16" name="TextBox 27">
              <a:extLst>
                <a:ext uri="{FF2B5EF4-FFF2-40B4-BE49-F238E27FC236}">
                  <a16:creationId xmlns:a16="http://schemas.microsoft.com/office/drawing/2014/main" id="{7C64A312-F7A3-32F8-2185-08CEBA7DFD89}"/>
                </a:ext>
              </a:extLst>
            </p:cNvPr>
            <p:cNvSpPr txBox="1"/>
            <p:nvPr/>
          </p:nvSpPr>
          <p:spPr>
            <a:xfrm rot="10800000" flipV="1">
              <a:off x="8469219" y="1490490"/>
              <a:ext cx="1541573"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اتخاذ قرارات مستنيرة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7" name="TextBox 48">
              <a:extLst>
                <a:ext uri="{FF2B5EF4-FFF2-40B4-BE49-F238E27FC236}">
                  <a16:creationId xmlns:a16="http://schemas.microsoft.com/office/drawing/2014/main" id="{3D8B4899-E7CE-4271-5F84-F0AE6C51E4CD}"/>
                </a:ext>
              </a:extLst>
            </p:cNvPr>
            <p:cNvSpPr txBox="1"/>
            <p:nvPr/>
          </p:nvSpPr>
          <p:spPr>
            <a:xfrm>
              <a:off x="9015665" y="3110319"/>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01</a:t>
              </a:r>
            </a:p>
          </p:txBody>
        </p:sp>
      </p:grpSp>
      <p:grpSp>
        <p:nvGrpSpPr>
          <p:cNvPr id="20" name="Group 19">
            <a:extLst>
              <a:ext uri="{FF2B5EF4-FFF2-40B4-BE49-F238E27FC236}">
                <a16:creationId xmlns:a16="http://schemas.microsoft.com/office/drawing/2014/main" id="{38D159C7-A84D-1D4A-6B33-945E8BBE6CFC}"/>
              </a:ext>
            </a:extLst>
          </p:cNvPr>
          <p:cNvGrpSpPr/>
          <p:nvPr/>
        </p:nvGrpSpPr>
        <p:grpSpPr>
          <a:xfrm>
            <a:off x="7314057" y="3785967"/>
            <a:ext cx="1441062" cy="2361441"/>
            <a:chOff x="7583602" y="3011262"/>
            <a:chExt cx="1441062" cy="2361441"/>
          </a:xfrm>
        </p:grpSpPr>
        <p:grpSp>
          <p:nvGrpSpPr>
            <p:cNvPr id="21" name="Group 20">
              <a:extLst>
                <a:ext uri="{FF2B5EF4-FFF2-40B4-BE49-F238E27FC236}">
                  <a16:creationId xmlns:a16="http://schemas.microsoft.com/office/drawing/2014/main" id="{08C719FE-8FC5-2D23-4096-DFC4D9D0C236}"/>
                </a:ext>
              </a:extLst>
            </p:cNvPr>
            <p:cNvGrpSpPr/>
            <p:nvPr/>
          </p:nvGrpSpPr>
          <p:grpSpPr>
            <a:xfrm>
              <a:off x="7693775" y="3011262"/>
              <a:ext cx="1220716" cy="1859387"/>
              <a:chOff x="6173894" y="3320181"/>
              <a:chExt cx="1220716" cy="1859387"/>
            </a:xfrm>
          </p:grpSpPr>
          <p:sp>
            <p:nvSpPr>
              <p:cNvPr id="24" name="Freeform 14">
                <a:extLst>
                  <a:ext uri="{FF2B5EF4-FFF2-40B4-BE49-F238E27FC236}">
                    <a16:creationId xmlns:a16="http://schemas.microsoft.com/office/drawing/2014/main" id="{7F564792-51D6-2D92-A697-E986773CF5A9}"/>
                  </a:ext>
                </a:extLst>
              </p:cNvPr>
              <p:cNvSpPr/>
              <p:nvPr/>
            </p:nvSpPr>
            <p:spPr>
              <a:xfrm>
                <a:off x="6173894"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25" name="Freeform: Shape 24">
                <a:extLst>
                  <a:ext uri="{FF2B5EF4-FFF2-40B4-BE49-F238E27FC236}">
                    <a16:creationId xmlns:a16="http://schemas.microsoft.com/office/drawing/2014/main" id="{14A213CF-70DE-DDC6-D77C-4425745E3E8A}"/>
                  </a:ext>
                </a:extLst>
              </p:cNvPr>
              <p:cNvSpPr/>
              <p:nvPr/>
            </p:nvSpPr>
            <p:spPr>
              <a:xfrm>
                <a:off x="6186679"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22" name="TextBox 27">
              <a:extLst>
                <a:ext uri="{FF2B5EF4-FFF2-40B4-BE49-F238E27FC236}">
                  <a16:creationId xmlns:a16="http://schemas.microsoft.com/office/drawing/2014/main" id="{8A2AF7AE-C21E-908A-4053-528BD31CC4A8}"/>
                </a:ext>
              </a:extLst>
            </p:cNvPr>
            <p:cNvSpPr txBox="1"/>
            <p:nvPr/>
          </p:nvSpPr>
          <p:spPr>
            <a:xfrm rot="10800000" flipV="1">
              <a:off x="7583602" y="4961821"/>
              <a:ext cx="1441062" cy="410882"/>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الوضع الحالي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3" name="TextBox 48">
              <a:extLst>
                <a:ext uri="{FF2B5EF4-FFF2-40B4-BE49-F238E27FC236}">
                  <a16:creationId xmlns:a16="http://schemas.microsoft.com/office/drawing/2014/main" id="{82F57D17-745E-E80F-55DF-E0BC70BD5FD1}"/>
                </a:ext>
              </a:extLst>
            </p:cNvPr>
            <p:cNvSpPr txBox="1"/>
            <p:nvPr/>
          </p:nvSpPr>
          <p:spPr>
            <a:xfrm>
              <a:off x="8142798"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02</a:t>
              </a:r>
            </a:p>
          </p:txBody>
        </p:sp>
      </p:grpSp>
      <p:grpSp>
        <p:nvGrpSpPr>
          <p:cNvPr id="26" name="Group 25">
            <a:extLst>
              <a:ext uri="{FF2B5EF4-FFF2-40B4-BE49-F238E27FC236}">
                <a16:creationId xmlns:a16="http://schemas.microsoft.com/office/drawing/2014/main" id="{1F285D17-C8C1-FE9A-DD1B-4219576AC136}"/>
              </a:ext>
            </a:extLst>
          </p:cNvPr>
          <p:cNvGrpSpPr/>
          <p:nvPr/>
        </p:nvGrpSpPr>
        <p:grpSpPr>
          <a:xfrm>
            <a:off x="6428964" y="2268260"/>
            <a:ext cx="1441062" cy="2332800"/>
            <a:chOff x="6698509" y="1493555"/>
            <a:chExt cx="1441062" cy="2332800"/>
          </a:xfrm>
        </p:grpSpPr>
        <p:grpSp>
          <p:nvGrpSpPr>
            <p:cNvPr id="27" name="Group 26">
              <a:extLst>
                <a:ext uri="{FF2B5EF4-FFF2-40B4-BE49-F238E27FC236}">
                  <a16:creationId xmlns:a16="http://schemas.microsoft.com/office/drawing/2014/main" id="{7D5E2731-953E-8BDC-E60E-18F266884B16}"/>
                </a:ext>
              </a:extLst>
            </p:cNvPr>
            <p:cNvGrpSpPr/>
            <p:nvPr/>
          </p:nvGrpSpPr>
          <p:grpSpPr>
            <a:xfrm>
              <a:off x="6809351" y="1968756"/>
              <a:ext cx="1220716" cy="1857599"/>
              <a:chOff x="5289470" y="2277675"/>
              <a:chExt cx="1220716" cy="1857599"/>
            </a:xfrm>
          </p:grpSpPr>
          <p:sp>
            <p:nvSpPr>
              <p:cNvPr id="45" name="Freeform 12">
                <a:extLst>
                  <a:ext uri="{FF2B5EF4-FFF2-40B4-BE49-F238E27FC236}">
                    <a16:creationId xmlns:a16="http://schemas.microsoft.com/office/drawing/2014/main" id="{7C33FC47-CE91-F3C8-2773-D14534B6A8AF}"/>
                  </a:ext>
                </a:extLst>
              </p:cNvPr>
              <p:cNvSpPr/>
              <p:nvPr/>
            </p:nvSpPr>
            <p:spPr>
              <a:xfrm>
                <a:off x="5289470"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1" y="295654"/>
                      <a:pt x="0" y="229276"/>
                      <a:pt x="0" y="147827"/>
                    </a:cubicBezTo>
                    <a:cubicBezTo>
                      <a:pt x="0" y="66377"/>
                      <a:pt x="66371" y="0"/>
                      <a:pt x="147811" y="0"/>
                    </a:cubicBezTo>
                    <a:cubicBezTo>
                      <a:pt x="229253" y="0"/>
                      <a:pt x="295623" y="66377"/>
                      <a:pt x="295623" y="147827"/>
                    </a:cubicBezTo>
                    <a:cubicBezTo>
                      <a:pt x="295623" y="229276"/>
                      <a:pt x="229253"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46" name="Freeform 3">
                <a:extLst>
                  <a:ext uri="{FF2B5EF4-FFF2-40B4-BE49-F238E27FC236}">
                    <a16:creationId xmlns:a16="http://schemas.microsoft.com/office/drawing/2014/main" id="{C4F8BE30-15C9-FE67-EA75-C7E6E3FF0663}"/>
                  </a:ext>
                </a:extLst>
              </p:cNvPr>
              <p:cNvSpPr/>
              <p:nvPr/>
            </p:nvSpPr>
            <p:spPr>
              <a:xfrm rot="10800000">
                <a:off x="5303163"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28" name="TextBox 27">
              <a:extLst>
                <a:ext uri="{FF2B5EF4-FFF2-40B4-BE49-F238E27FC236}">
                  <a16:creationId xmlns:a16="http://schemas.microsoft.com/office/drawing/2014/main" id="{B0632369-8B26-5DDD-06F6-DC8F5DC0C264}"/>
                </a:ext>
              </a:extLst>
            </p:cNvPr>
            <p:cNvSpPr txBox="1"/>
            <p:nvPr/>
          </p:nvSpPr>
          <p:spPr>
            <a:xfrm rot="10800000" flipV="1">
              <a:off x="6698509" y="1493555"/>
              <a:ext cx="1441062" cy="410882"/>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التنبؤ بالمستقبل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4" name="TextBox 48">
              <a:extLst>
                <a:ext uri="{FF2B5EF4-FFF2-40B4-BE49-F238E27FC236}">
                  <a16:creationId xmlns:a16="http://schemas.microsoft.com/office/drawing/2014/main" id="{796D354A-021E-2E6B-694D-3284334A0582}"/>
                </a:ext>
              </a:extLst>
            </p:cNvPr>
            <p:cNvSpPr txBox="1"/>
            <p:nvPr/>
          </p:nvSpPr>
          <p:spPr>
            <a:xfrm>
              <a:off x="7232872" y="3018789"/>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03</a:t>
              </a:r>
            </a:p>
          </p:txBody>
        </p:sp>
      </p:grpSp>
      <p:grpSp>
        <p:nvGrpSpPr>
          <p:cNvPr id="47" name="Group 46">
            <a:extLst>
              <a:ext uri="{FF2B5EF4-FFF2-40B4-BE49-F238E27FC236}">
                <a16:creationId xmlns:a16="http://schemas.microsoft.com/office/drawing/2014/main" id="{E05DE04A-2314-4E51-B1B0-5F194DF243C0}"/>
              </a:ext>
            </a:extLst>
          </p:cNvPr>
          <p:cNvGrpSpPr/>
          <p:nvPr/>
        </p:nvGrpSpPr>
        <p:grpSpPr>
          <a:xfrm>
            <a:off x="5448635" y="3785967"/>
            <a:ext cx="1700860" cy="2347992"/>
            <a:chOff x="5718180" y="3011262"/>
            <a:chExt cx="1700860" cy="2347992"/>
          </a:xfrm>
        </p:grpSpPr>
        <p:grpSp>
          <p:nvGrpSpPr>
            <p:cNvPr id="48" name="Group 47">
              <a:extLst>
                <a:ext uri="{FF2B5EF4-FFF2-40B4-BE49-F238E27FC236}">
                  <a16:creationId xmlns:a16="http://schemas.microsoft.com/office/drawing/2014/main" id="{BC680552-C7F6-0197-6195-4F9115EBA32B}"/>
                </a:ext>
              </a:extLst>
            </p:cNvPr>
            <p:cNvGrpSpPr/>
            <p:nvPr/>
          </p:nvGrpSpPr>
          <p:grpSpPr>
            <a:xfrm>
              <a:off x="5923733" y="3011262"/>
              <a:ext cx="1220716" cy="1859387"/>
              <a:chOff x="4403852" y="3320181"/>
              <a:chExt cx="1220716" cy="1859387"/>
            </a:xfrm>
          </p:grpSpPr>
          <p:sp>
            <p:nvSpPr>
              <p:cNvPr id="51" name="Freeform 10">
                <a:extLst>
                  <a:ext uri="{FF2B5EF4-FFF2-40B4-BE49-F238E27FC236}">
                    <a16:creationId xmlns:a16="http://schemas.microsoft.com/office/drawing/2014/main" id="{20602FE0-D11B-1F50-2FDC-CD4CACF17A35}"/>
                  </a:ext>
                </a:extLst>
              </p:cNvPr>
              <p:cNvSpPr/>
              <p:nvPr/>
            </p:nvSpPr>
            <p:spPr>
              <a:xfrm>
                <a:off x="4403852"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1" y="295653"/>
                      <a:pt x="0" y="229277"/>
                      <a:pt x="0" y="147827"/>
                    </a:cubicBezTo>
                    <a:cubicBezTo>
                      <a:pt x="0" y="66377"/>
                      <a:pt x="66371" y="0"/>
                      <a:pt x="147811" y="0"/>
                    </a:cubicBezTo>
                    <a:cubicBezTo>
                      <a:pt x="229253" y="0"/>
                      <a:pt x="295623" y="66377"/>
                      <a:pt x="295623" y="147827"/>
                    </a:cubicBezTo>
                    <a:cubicBezTo>
                      <a:pt x="295623" y="229277"/>
                      <a:pt x="229253"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52" name="Freeform: Shape 51">
                <a:extLst>
                  <a:ext uri="{FF2B5EF4-FFF2-40B4-BE49-F238E27FC236}">
                    <a16:creationId xmlns:a16="http://schemas.microsoft.com/office/drawing/2014/main" id="{8288BDA1-2096-87A5-88E2-28DCB8B34156}"/>
                  </a:ext>
                </a:extLst>
              </p:cNvPr>
              <p:cNvSpPr/>
              <p:nvPr/>
            </p:nvSpPr>
            <p:spPr>
              <a:xfrm>
                <a:off x="4415968"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49" name="TextBox 27">
              <a:extLst>
                <a:ext uri="{FF2B5EF4-FFF2-40B4-BE49-F238E27FC236}">
                  <a16:creationId xmlns:a16="http://schemas.microsoft.com/office/drawing/2014/main" id="{D284531E-C6A1-E561-697D-348D271CF62C}"/>
                </a:ext>
              </a:extLst>
            </p:cNvPr>
            <p:cNvSpPr txBox="1"/>
            <p:nvPr/>
          </p:nvSpPr>
          <p:spPr>
            <a:xfrm rot="10800000" flipV="1">
              <a:off x="5718180" y="4958760"/>
              <a:ext cx="1700860"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الأهداف بوضوح</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0" name="TextBox 48">
              <a:extLst>
                <a:ext uri="{FF2B5EF4-FFF2-40B4-BE49-F238E27FC236}">
                  <a16:creationId xmlns:a16="http://schemas.microsoft.com/office/drawing/2014/main" id="{3AA6B072-D7D2-C678-5DAE-FDB338CE354D}"/>
                </a:ext>
              </a:extLst>
            </p:cNvPr>
            <p:cNvSpPr txBox="1"/>
            <p:nvPr/>
          </p:nvSpPr>
          <p:spPr>
            <a:xfrm>
              <a:off x="6347439"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04</a:t>
              </a:r>
            </a:p>
          </p:txBody>
        </p:sp>
      </p:grpSp>
      <p:grpSp>
        <p:nvGrpSpPr>
          <p:cNvPr id="53" name="Group 52">
            <a:extLst>
              <a:ext uri="{FF2B5EF4-FFF2-40B4-BE49-F238E27FC236}">
                <a16:creationId xmlns:a16="http://schemas.microsoft.com/office/drawing/2014/main" id="{5BFB5B1C-AA2A-FAF3-DC2B-EA574BAC2C56}"/>
              </a:ext>
            </a:extLst>
          </p:cNvPr>
          <p:cNvGrpSpPr/>
          <p:nvPr/>
        </p:nvGrpSpPr>
        <p:grpSpPr>
          <a:xfrm>
            <a:off x="4608592" y="2256940"/>
            <a:ext cx="1635539" cy="2344120"/>
            <a:chOff x="4878137" y="1482235"/>
            <a:chExt cx="1635539" cy="2344120"/>
          </a:xfrm>
        </p:grpSpPr>
        <p:grpSp>
          <p:nvGrpSpPr>
            <p:cNvPr id="54" name="Group 53">
              <a:extLst>
                <a:ext uri="{FF2B5EF4-FFF2-40B4-BE49-F238E27FC236}">
                  <a16:creationId xmlns:a16="http://schemas.microsoft.com/office/drawing/2014/main" id="{FF80C730-963B-9880-71C5-1A29A881F01A}"/>
                </a:ext>
              </a:extLst>
            </p:cNvPr>
            <p:cNvGrpSpPr/>
            <p:nvPr/>
          </p:nvGrpSpPr>
          <p:grpSpPr>
            <a:xfrm>
              <a:off x="5039314" y="1968756"/>
              <a:ext cx="1220716" cy="1857599"/>
              <a:chOff x="3519433" y="2277675"/>
              <a:chExt cx="1220716" cy="1857599"/>
            </a:xfrm>
          </p:grpSpPr>
          <p:sp>
            <p:nvSpPr>
              <p:cNvPr id="57" name="Freeform 8">
                <a:extLst>
                  <a:ext uri="{FF2B5EF4-FFF2-40B4-BE49-F238E27FC236}">
                    <a16:creationId xmlns:a16="http://schemas.microsoft.com/office/drawing/2014/main" id="{FACD0300-6B39-4360-4622-62C6CB4CAA9E}"/>
                  </a:ext>
                </a:extLst>
              </p:cNvPr>
              <p:cNvSpPr/>
              <p:nvPr/>
            </p:nvSpPr>
            <p:spPr>
              <a:xfrm>
                <a:off x="3519433"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3" y="0"/>
                      <a:pt x="295623" y="66377"/>
                      <a:pt x="295623" y="147827"/>
                    </a:cubicBezTo>
                    <a:cubicBezTo>
                      <a:pt x="295623" y="229276"/>
                      <a:pt x="229253"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3D8E92"/>
              </a:solidFill>
              <a:ln w="0" cap="flat">
                <a:noFill/>
                <a:prstDash val="solid"/>
                <a:miter/>
              </a:ln>
            </p:spPr>
            <p:txBody>
              <a:bodyPr rtlCol="0" anchor="ctr"/>
              <a:lstStyle/>
              <a:p>
                <a:endParaRPr lang="en-US" b="1" dirty="0">
                  <a:latin typeface="Adobe Arabic" panose="02040503050201020203" pitchFamily="18" charset="-78"/>
                  <a:cs typeface="Adobe Arabic" panose="02040503050201020203" pitchFamily="18" charset="-78"/>
                </a:endParaRPr>
              </a:p>
            </p:txBody>
          </p:sp>
          <p:sp>
            <p:nvSpPr>
              <p:cNvPr id="58" name="Freeform 3">
                <a:extLst>
                  <a:ext uri="{FF2B5EF4-FFF2-40B4-BE49-F238E27FC236}">
                    <a16:creationId xmlns:a16="http://schemas.microsoft.com/office/drawing/2014/main" id="{FE58A505-DEE5-6C94-5804-3D162BFF6AC3}"/>
                  </a:ext>
                </a:extLst>
              </p:cNvPr>
              <p:cNvSpPr/>
              <p:nvPr/>
            </p:nvSpPr>
            <p:spPr>
              <a:xfrm rot="10800000">
                <a:off x="3532452"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55" name="TextBox 54">
              <a:extLst>
                <a:ext uri="{FF2B5EF4-FFF2-40B4-BE49-F238E27FC236}">
                  <a16:creationId xmlns:a16="http://schemas.microsoft.com/office/drawing/2014/main" id="{6AAB01E5-5005-AB90-50D1-C77030E5B91F}"/>
                </a:ext>
              </a:extLst>
            </p:cNvPr>
            <p:cNvSpPr txBox="1"/>
            <p:nvPr/>
          </p:nvSpPr>
          <p:spPr>
            <a:xfrm rot="10800000" flipV="1">
              <a:off x="4878137" y="1482235"/>
              <a:ext cx="1635539"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تخصيص الموارد بكفاءة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6" name="TextBox 48">
              <a:extLst>
                <a:ext uri="{FF2B5EF4-FFF2-40B4-BE49-F238E27FC236}">
                  <a16:creationId xmlns:a16="http://schemas.microsoft.com/office/drawing/2014/main" id="{4EC1E3E5-B863-06FB-0B8B-E386D128B15C}"/>
                </a:ext>
              </a:extLst>
            </p:cNvPr>
            <p:cNvSpPr txBox="1"/>
            <p:nvPr/>
          </p:nvSpPr>
          <p:spPr>
            <a:xfrm>
              <a:off x="5475585" y="3074254"/>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05</a:t>
              </a:r>
            </a:p>
          </p:txBody>
        </p:sp>
      </p:grpSp>
      <p:grpSp>
        <p:nvGrpSpPr>
          <p:cNvPr id="59" name="Group 58">
            <a:extLst>
              <a:ext uri="{FF2B5EF4-FFF2-40B4-BE49-F238E27FC236}">
                <a16:creationId xmlns:a16="http://schemas.microsoft.com/office/drawing/2014/main" id="{D75314D4-0CA4-20F7-0DFA-E23E263FC153}"/>
              </a:ext>
            </a:extLst>
          </p:cNvPr>
          <p:cNvGrpSpPr/>
          <p:nvPr/>
        </p:nvGrpSpPr>
        <p:grpSpPr>
          <a:xfrm>
            <a:off x="3722975" y="3785967"/>
            <a:ext cx="1441062" cy="2353186"/>
            <a:chOff x="3992520" y="3011262"/>
            <a:chExt cx="1441062" cy="2353186"/>
          </a:xfrm>
        </p:grpSpPr>
        <p:grpSp>
          <p:nvGrpSpPr>
            <p:cNvPr id="60" name="Group 59">
              <a:extLst>
                <a:ext uri="{FF2B5EF4-FFF2-40B4-BE49-F238E27FC236}">
                  <a16:creationId xmlns:a16="http://schemas.microsoft.com/office/drawing/2014/main" id="{1613EA95-BBA2-BE5D-9527-03E946ECADF5}"/>
                </a:ext>
              </a:extLst>
            </p:cNvPr>
            <p:cNvGrpSpPr/>
            <p:nvPr/>
          </p:nvGrpSpPr>
          <p:grpSpPr>
            <a:xfrm>
              <a:off x="4153696" y="3011262"/>
              <a:ext cx="1220716" cy="1859387"/>
              <a:chOff x="2633815" y="3320181"/>
              <a:chExt cx="1220716" cy="1859387"/>
            </a:xfrm>
          </p:grpSpPr>
          <p:sp>
            <p:nvSpPr>
              <p:cNvPr id="63" name="Freeform 6">
                <a:extLst>
                  <a:ext uri="{FF2B5EF4-FFF2-40B4-BE49-F238E27FC236}">
                    <a16:creationId xmlns:a16="http://schemas.microsoft.com/office/drawing/2014/main" id="{8B56A2A1-17E6-DF2E-1B25-F642417026FE}"/>
                  </a:ext>
                </a:extLst>
              </p:cNvPr>
              <p:cNvSpPr/>
              <p:nvPr/>
            </p:nvSpPr>
            <p:spPr>
              <a:xfrm>
                <a:off x="2633815"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64" name="Freeform: Shape 63">
                <a:extLst>
                  <a:ext uri="{FF2B5EF4-FFF2-40B4-BE49-F238E27FC236}">
                    <a16:creationId xmlns:a16="http://schemas.microsoft.com/office/drawing/2014/main" id="{B831B7E4-55BD-E9FF-FEA6-5403397D8629}"/>
                  </a:ext>
                </a:extLst>
              </p:cNvPr>
              <p:cNvSpPr/>
              <p:nvPr/>
            </p:nvSpPr>
            <p:spPr>
              <a:xfrm>
                <a:off x="2645257"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FFCC5E"/>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61" name="TextBox 27">
              <a:extLst>
                <a:ext uri="{FF2B5EF4-FFF2-40B4-BE49-F238E27FC236}">
                  <a16:creationId xmlns:a16="http://schemas.microsoft.com/office/drawing/2014/main" id="{64C96D96-4EF8-F4E0-681B-2758D9C5D68B}"/>
                </a:ext>
              </a:extLst>
            </p:cNvPr>
            <p:cNvSpPr txBox="1"/>
            <p:nvPr/>
          </p:nvSpPr>
          <p:spPr>
            <a:xfrm rot="10800000" flipV="1">
              <a:off x="3992520" y="4953566"/>
              <a:ext cx="1441062" cy="410882"/>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متابعة وتقييم الأداء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62" name="TextBox 61">
              <a:extLst>
                <a:ext uri="{FF2B5EF4-FFF2-40B4-BE49-F238E27FC236}">
                  <a16:creationId xmlns:a16="http://schemas.microsoft.com/office/drawing/2014/main" id="{23DE51C5-41D2-5492-2670-BE83AA6ED282}"/>
                </a:ext>
              </a:extLst>
            </p:cNvPr>
            <p:cNvSpPr txBox="1"/>
            <p:nvPr/>
          </p:nvSpPr>
          <p:spPr>
            <a:xfrm>
              <a:off x="4602718" y="3390325"/>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06</a:t>
              </a:r>
            </a:p>
          </p:txBody>
        </p:sp>
      </p:grpSp>
      <p:grpSp>
        <p:nvGrpSpPr>
          <p:cNvPr id="65" name="Group 64">
            <a:extLst>
              <a:ext uri="{FF2B5EF4-FFF2-40B4-BE49-F238E27FC236}">
                <a16:creationId xmlns:a16="http://schemas.microsoft.com/office/drawing/2014/main" id="{D5FB4CFE-0F24-6AE7-8485-985F3BCD48A9}"/>
              </a:ext>
            </a:extLst>
          </p:cNvPr>
          <p:cNvGrpSpPr/>
          <p:nvPr/>
        </p:nvGrpSpPr>
        <p:grpSpPr>
          <a:xfrm>
            <a:off x="2698136" y="2256940"/>
            <a:ext cx="1823963" cy="2344120"/>
            <a:chOff x="2967681" y="1482235"/>
            <a:chExt cx="1823963" cy="2344120"/>
          </a:xfrm>
        </p:grpSpPr>
        <p:grpSp>
          <p:nvGrpSpPr>
            <p:cNvPr id="66" name="Group 65">
              <a:extLst>
                <a:ext uri="{FF2B5EF4-FFF2-40B4-BE49-F238E27FC236}">
                  <a16:creationId xmlns:a16="http://schemas.microsoft.com/office/drawing/2014/main" id="{2EF2D933-101C-E594-BBAB-A59802B3FD7A}"/>
                </a:ext>
              </a:extLst>
            </p:cNvPr>
            <p:cNvGrpSpPr/>
            <p:nvPr/>
          </p:nvGrpSpPr>
          <p:grpSpPr>
            <a:xfrm>
              <a:off x="3269271" y="1968756"/>
              <a:ext cx="1220716" cy="1857599"/>
              <a:chOff x="1749390" y="2277675"/>
              <a:chExt cx="1220716" cy="1857599"/>
            </a:xfrm>
          </p:grpSpPr>
          <p:sp>
            <p:nvSpPr>
              <p:cNvPr id="69" name="Freeform 4">
                <a:extLst>
                  <a:ext uri="{FF2B5EF4-FFF2-40B4-BE49-F238E27FC236}">
                    <a16:creationId xmlns:a16="http://schemas.microsoft.com/office/drawing/2014/main" id="{DF25EB20-D428-0E4C-6C22-8D30A4B4DFE6}"/>
                  </a:ext>
                </a:extLst>
              </p:cNvPr>
              <p:cNvSpPr/>
              <p:nvPr/>
            </p:nvSpPr>
            <p:spPr>
              <a:xfrm>
                <a:off x="1749390" y="2914430"/>
                <a:ext cx="1220716" cy="1220844"/>
              </a:xfrm>
              <a:custGeom>
                <a:avLst/>
                <a:gdLst>
                  <a:gd name="connsiteX0" fmla="*/ 147811 w 295622"/>
                  <a:gd name="connsiteY0" fmla="*/ 295654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4 h 295653"/>
                  <a:gd name="connsiteX5" fmla="*/ 147811 w 295622"/>
                  <a:gd name="connsiteY5" fmla="*/ 5797 h 295653"/>
                  <a:gd name="connsiteX6" fmla="*/ 5797 w 295622"/>
                  <a:gd name="connsiteY6" fmla="*/ 147827 h 295653"/>
                  <a:gd name="connsiteX7" fmla="*/ 147811 w 295622"/>
                  <a:gd name="connsiteY7" fmla="*/ 289857 h 295653"/>
                  <a:gd name="connsiteX8" fmla="*/ 289826 w 295622"/>
                  <a:gd name="connsiteY8" fmla="*/ 147827 h 295653"/>
                  <a:gd name="connsiteX9" fmla="*/ 147811 w 295622"/>
                  <a:gd name="connsiteY9" fmla="*/ 579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4"/>
                    </a:moveTo>
                    <a:cubicBezTo>
                      <a:pt x="66370" y="295654"/>
                      <a:pt x="0" y="229276"/>
                      <a:pt x="0" y="147827"/>
                    </a:cubicBezTo>
                    <a:cubicBezTo>
                      <a:pt x="0" y="66377"/>
                      <a:pt x="66370" y="0"/>
                      <a:pt x="147811" y="0"/>
                    </a:cubicBezTo>
                    <a:cubicBezTo>
                      <a:pt x="229252" y="0"/>
                      <a:pt x="295623" y="66377"/>
                      <a:pt x="295623" y="147827"/>
                    </a:cubicBezTo>
                    <a:cubicBezTo>
                      <a:pt x="295623" y="229276"/>
                      <a:pt x="229252"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70" name="Freeform 3">
                <a:extLst>
                  <a:ext uri="{FF2B5EF4-FFF2-40B4-BE49-F238E27FC236}">
                    <a16:creationId xmlns:a16="http://schemas.microsoft.com/office/drawing/2014/main" id="{69E26680-10C4-6E89-BEC5-B575C46D78E4}"/>
                  </a:ext>
                </a:extLst>
              </p:cNvPr>
              <p:cNvSpPr/>
              <p:nvPr/>
            </p:nvSpPr>
            <p:spPr>
              <a:xfrm rot="10800000">
                <a:off x="1761741" y="2277675"/>
                <a:ext cx="1195584" cy="951084"/>
              </a:xfrm>
              <a:custGeom>
                <a:avLst/>
                <a:gdLst>
                  <a:gd name="connsiteX0" fmla="*/ 148101 w 289536"/>
                  <a:gd name="connsiteY0" fmla="*/ 174383 h 230325"/>
                  <a:gd name="connsiteX1" fmla="*/ 148101 w 289536"/>
                  <a:gd name="connsiteY1" fmla="*/ 28006 h 230325"/>
                  <a:gd name="connsiteX2" fmla="*/ 152738 w 289536"/>
                  <a:gd name="connsiteY2" fmla="*/ 14092 h 230325"/>
                  <a:gd name="connsiteX3" fmla="*/ 153898 w 289536"/>
                  <a:gd name="connsiteY3" fmla="*/ 7426 h 230325"/>
                  <a:gd name="connsiteX4" fmla="*/ 146652 w 289536"/>
                  <a:gd name="connsiteY4" fmla="*/ 179 h 230325"/>
                  <a:gd name="connsiteX5" fmla="*/ 135928 w 289536"/>
                  <a:gd name="connsiteY5" fmla="*/ 9165 h 230325"/>
                  <a:gd name="connsiteX6" fmla="*/ 137667 w 289536"/>
                  <a:gd name="connsiteY6" fmla="*/ 14382 h 230325"/>
                  <a:gd name="connsiteX7" fmla="*/ 142015 w 289536"/>
                  <a:gd name="connsiteY7" fmla="*/ 29455 h 230325"/>
                  <a:gd name="connsiteX8" fmla="*/ 142015 w 289536"/>
                  <a:gd name="connsiteY8" fmla="*/ 174673 h 230325"/>
                  <a:gd name="connsiteX9" fmla="*/ 92165 w 289536"/>
                  <a:gd name="connsiteY9" fmla="*/ 224528 h 230325"/>
                  <a:gd name="connsiteX10" fmla="*/ 2898 w 289536"/>
                  <a:gd name="connsiteY10" fmla="*/ 224528 h 230325"/>
                  <a:gd name="connsiteX11" fmla="*/ 0 w 289536"/>
                  <a:gd name="connsiteY11" fmla="*/ 227427 h 230325"/>
                  <a:gd name="connsiteX12" fmla="*/ 0 w 289536"/>
                  <a:gd name="connsiteY12" fmla="*/ 227427 h 230325"/>
                  <a:gd name="connsiteX13" fmla="*/ 2898 w 289536"/>
                  <a:gd name="connsiteY13" fmla="*/ 230325 h 230325"/>
                  <a:gd name="connsiteX14" fmla="*/ 286638 w 289536"/>
                  <a:gd name="connsiteY14" fmla="*/ 230325 h 230325"/>
                  <a:gd name="connsiteX15" fmla="*/ 289536 w 289536"/>
                  <a:gd name="connsiteY15" fmla="*/ 227427 h 230325"/>
                  <a:gd name="connsiteX16" fmla="*/ 289536 w 289536"/>
                  <a:gd name="connsiteY16" fmla="*/ 227427 h 230325"/>
                  <a:gd name="connsiteX17" fmla="*/ 286638 w 289536"/>
                  <a:gd name="connsiteY17" fmla="*/ 224528 h 230325"/>
                  <a:gd name="connsiteX18" fmla="*/ 197371 w 289536"/>
                  <a:gd name="connsiteY18" fmla="*/ 224528 h 230325"/>
                  <a:gd name="connsiteX19" fmla="*/ 147522 w 289536"/>
                  <a:gd name="connsiteY19" fmla="*/ 174673 h 23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9536" h="230325">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3D8E92"/>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grpSp>
        <p:sp>
          <p:nvSpPr>
            <p:cNvPr id="67" name="TextBox 27">
              <a:extLst>
                <a:ext uri="{FF2B5EF4-FFF2-40B4-BE49-F238E27FC236}">
                  <a16:creationId xmlns:a16="http://schemas.microsoft.com/office/drawing/2014/main" id="{04205511-5194-9FB2-5FCD-470B7BD5FB81}"/>
                </a:ext>
              </a:extLst>
            </p:cNvPr>
            <p:cNvSpPr txBox="1"/>
            <p:nvPr/>
          </p:nvSpPr>
          <p:spPr>
            <a:xfrm rot="10800000" flipV="1">
              <a:off x="2967681" y="1482235"/>
              <a:ext cx="1823963" cy="400494"/>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الحد من المخاطر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68" name="TextBox 48">
              <a:extLst>
                <a:ext uri="{FF2B5EF4-FFF2-40B4-BE49-F238E27FC236}">
                  <a16:creationId xmlns:a16="http://schemas.microsoft.com/office/drawing/2014/main" id="{89862100-BEA0-5CF1-7CEA-81DCCECE2D05}"/>
                </a:ext>
              </a:extLst>
            </p:cNvPr>
            <p:cNvSpPr txBox="1"/>
            <p:nvPr/>
          </p:nvSpPr>
          <p:spPr>
            <a:xfrm>
              <a:off x="3692792" y="2982724"/>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07</a:t>
              </a:r>
            </a:p>
          </p:txBody>
        </p:sp>
      </p:grpSp>
      <p:grpSp>
        <p:nvGrpSpPr>
          <p:cNvPr id="71" name="Group 70">
            <a:extLst>
              <a:ext uri="{FF2B5EF4-FFF2-40B4-BE49-F238E27FC236}">
                <a16:creationId xmlns:a16="http://schemas.microsoft.com/office/drawing/2014/main" id="{F0B6EF16-BFF5-040F-BDF4-39CF428D84D9}"/>
              </a:ext>
            </a:extLst>
          </p:cNvPr>
          <p:cNvGrpSpPr/>
          <p:nvPr/>
        </p:nvGrpSpPr>
        <p:grpSpPr>
          <a:xfrm>
            <a:off x="1865750" y="3785967"/>
            <a:ext cx="1700862" cy="2610170"/>
            <a:chOff x="2135295" y="3011262"/>
            <a:chExt cx="1700862" cy="2610170"/>
          </a:xfrm>
        </p:grpSpPr>
        <p:grpSp>
          <p:nvGrpSpPr>
            <p:cNvPr id="72" name="Group 71">
              <a:extLst>
                <a:ext uri="{FF2B5EF4-FFF2-40B4-BE49-F238E27FC236}">
                  <a16:creationId xmlns:a16="http://schemas.microsoft.com/office/drawing/2014/main" id="{C83B4DBC-301E-1687-0A33-0E26B35F7B60}"/>
                </a:ext>
              </a:extLst>
            </p:cNvPr>
            <p:cNvGrpSpPr/>
            <p:nvPr/>
          </p:nvGrpSpPr>
          <p:grpSpPr>
            <a:xfrm>
              <a:off x="2383653" y="3011262"/>
              <a:ext cx="1220716" cy="1859387"/>
              <a:chOff x="863772" y="3320181"/>
              <a:chExt cx="1220716" cy="1859387"/>
            </a:xfrm>
          </p:grpSpPr>
          <p:sp>
            <p:nvSpPr>
              <p:cNvPr id="75" name="Freeform 2">
                <a:extLst>
                  <a:ext uri="{FF2B5EF4-FFF2-40B4-BE49-F238E27FC236}">
                    <a16:creationId xmlns:a16="http://schemas.microsoft.com/office/drawing/2014/main" id="{8700AF65-B02C-5B72-6E71-E233D86B9F69}"/>
                  </a:ext>
                </a:extLst>
              </p:cNvPr>
              <p:cNvSpPr/>
              <p:nvPr/>
            </p:nvSpPr>
            <p:spPr>
              <a:xfrm>
                <a:off x="863772" y="3320181"/>
                <a:ext cx="1220716" cy="1220844"/>
              </a:xfrm>
              <a:custGeom>
                <a:avLst/>
                <a:gdLst>
                  <a:gd name="connsiteX0" fmla="*/ 147811 w 295622"/>
                  <a:gd name="connsiteY0" fmla="*/ 295653 h 295653"/>
                  <a:gd name="connsiteX1" fmla="*/ 0 w 295622"/>
                  <a:gd name="connsiteY1" fmla="*/ 147827 h 295653"/>
                  <a:gd name="connsiteX2" fmla="*/ 147811 w 295622"/>
                  <a:gd name="connsiteY2" fmla="*/ 0 h 295653"/>
                  <a:gd name="connsiteX3" fmla="*/ 295623 w 295622"/>
                  <a:gd name="connsiteY3" fmla="*/ 147827 h 295653"/>
                  <a:gd name="connsiteX4" fmla="*/ 147811 w 295622"/>
                  <a:gd name="connsiteY4" fmla="*/ 295653 h 295653"/>
                  <a:gd name="connsiteX5" fmla="*/ 147811 w 295622"/>
                  <a:gd name="connsiteY5" fmla="*/ 6087 h 295653"/>
                  <a:gd name="connsiteX6" fmla="*/ 5797 w 295622"/>
                  <a:gd name="connsiteY6" fmla="*/ 148117 h 295653"/>
                  <a:gd name="connsiteX7" fmla="*/ 147811 w 295622"/>
                  <a:gd name="connsiteY7" fmla="*/ 290146 h 295653"/>
                  <a:gd name="connsiteX8" fmla="*/ 289826 w 295622"/>
                  <a:gd name="connsiteY8" fmla="*/ 148117 h 295653"/>
                  <a:gd name="connsiteX9" fmla="*/ 147811 w 295622"/>
                  <a:gd name="connsiteY9" fmla="*/ 6087 h 29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622" h="295653">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6CB4B8"/>
              </a:solidFill>
              <a:ln w="0" cap="flat">
                <a:noFill/>
                <a:prstDash val="solid"/>
                <a:miter/>
              </a:ln>
            </p:spPr>
            <p:txBody>
              <a:bodyPr rtlCol="0" anchor="ctr"/>
              <a:lstStyle/>
              <a:p>
                <a:endParaRPr lang="en-US" b="1">
                  <a:latin typeface="Adobe Arabic" panose="02040503050201020203" pitchFamily="18" charset="-78"/>
                  <a:cs typeface="Adobe Arabic" panose="02040503050201020203" pitchFamily="18" charset="-78"/>
                </a:endParaRPr>
              </a:p>
            </p:txBody>
          </p:sp>
          <p:sp>
            <p:nvSpPr>
              <p:cNvPr id="76" name="Freeform: Shape 75">
                <a:extLst>
                  <a:ext uri="{FF2B5EF4-FFF2-40B4-BE49-F238E27FC236}">
                    <a16:creationId xmlns:a16="http://schemas.microsoft.com/office/drawing/2014/main" id="{ECD6C05E-C337-7133-0BE7-DD2F36CDDEB3}"/>
                  </a:ext>
                </a:extLst>
              </p:cNvPr>
              <p:cNvSpPr/>
              <p:nvPr/>
            </p:nvSpPr>
            <p:spPr>
              <a:xfrm>
                <a:off x="874499" y="4227895"/>
                <a:ext cx="1199262" cy="951673"/>
              </a:xfrm>
              <a:custGeom>
                <a:avLst/>
                <a:gdLst>
                  <a:gd name="connsiteX0" fmla="*/ 2134076 w 4268150"/>
                  <a:gd name="connsiteY0" fmla="*/ 0 h 3335880"/>
                  <a:gd name="connsiteX1" fmla="*/ 2235512 w 4268150"/>
                  <a:gd name="connsiteY1" fmla="*/ 42016 h 3335880"/>
                  <a:gd name="connsiteX2" fmla="*/ 2235512 w 4268150"/>
                  <a:gd name="connsiteY2" fmla="*/ 42017 h 3335880"/>
                  <a:gd name="connsiteX3" fmla="*/ 2235512 w 4268150"/>
                  <a:gd name="connsiteY3" fmla="*/ 244890 h 3335880"/>
                  <a:gd name="connsiteX4" fmla="*/ 2191134 w 4268150"/>
                  <a:gd name="connsiteY4" fmla="*/ 301948 h 3335880"/>
                  <a:gd name="connsiteX5" fmla="*/ 2178932 w 4268150"/>
                  <a:gd name="connsiteY5" fmla="*/ 328791 h 3335880"/>
                  <a:gd name="connsiteX6" fmla="*/ 2178932 w 4268150"/>
                  <a:gd name="connsiteY6" fmla="*/ 2562189 h 3335880"/>
                  <a:gd name="connsiteX7" fmla="*/ 2179379 w 4268150"/>
                  <a:gd name="connsiteY7" fmla="*/ 2562189 h 3335880"/>
                  <a:gd name="connsiteX8" fmla="*/ 2189601 w 4268150"/>
                  <a:gd name="connsiteY8" fmla="*/ 2663621 h 3335880"/>
                  <a:gd name="connsiteX9" fmla="*/ 2909514 w 4268150"/>
                  <a:gd name="connsiteY9" fmla="*/ 3250425 h 3335880"/>
                  <a:gd name="connsiteX10" fmla="*/ 4225430 w 4268150"/>
                  <a:gd name="connsiteY10" fmla="*/ 3250425 h 3335880"/>
                  <a:gd name="connsiteX11" fmla="*/ 4268150 w 4268150"/>
                  <a:gd name="connsiteY11" fmla="*/ 3293160 h 3335880"/>
                  <a:gd name="connsiteX12" fmla="*/ 4225430 w 4268150"/>
                  <a:gd name="connsiteY12" fmla="*/ 3335880 h 3335880"/>
                  <a:gd name="connsiteX13" fmla="*/ 42721 w 4268150"/>
                  <a:gd name="connsiteY13" fmla="*/ 3335880 h 3335880"/>
                  <a:gd name="connsiteX14" fmla="*/ 0 w 4268150"/>
                  <a:gd name="connsiteY14" fmla="*/ 3293160 h 3335880"/>
                  <a:gd name="connsiteX15" fmla="*/ 42721 w 4268150"/>
                  <a:gd name="connsiteY15" fmla="*/ 3250425 h 3335880"/>
                  <a:gd name="connsiteX16" fmla="*/ 1358636 w 4268150"/>
                  <a:gd name="connsiteY16" fmla="*/ 3250425 h 3335880"/>
                  <a:gd name="connsiteX17" fmla="*/ 2078563 w 4268150"/>
                  <a:gd name="connsiteY17" fmla="*/ 2663621 h 3335880"/>
                  <a:gd name="connsiteX18" fmla="*/ 2088786 w 4268150"/>
                  <a:gd name="connsiteY18" fmla="*/ 2562189 h 3335880"/>
                  <a:gd name="connsiteX19" fmla="*/ 2089216 w 4268150"/>
                  <a:gd name="connsiteY19" fmla="*/ 2562189 h 3335880"/>
                  <a:gd name="connsiteX20" fmla="*/ 2089216 w 4268150"/>
                  <a:gd name="connsiteY20" fmla="*/ 328785 h 3335880"/>
                  <a:gd name="connsiteX21" fmla="*/ 2077018 w 4268150"/>
                  <a:gd name="connsiteY21" fmla="*/ 301948 h 3335880"/>
                  <a:gd name="connsiteX22" fmla="*/ 2032639 w 4268150"/>
                  <a:gd name="connsiteY22" fmla="*/ 244890 h 3335880"/>
                  <a:gd name="connsiteX23" fmla="*/ 2032639 w 4268150"/>
                  <a:gd name="connsiteY23" fmla="*/ 42016 h 3335880"/>
                  <a:gd name="connsiteX24" fmla="*/ 2134076 w 4268150"/>
                  <a:gd name="connsiteY24" fmla="*/ 0 h 33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68150" h="333588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6CB4B8"/>
              </a:solidFill>
              <a:ln w="0" cap="flat">
                <a:noFill/>
                <a:prstDash val="solid"/>
                <a:miter/>
              </a:ln>
            </p:spPr>
            <p:txBody>
              <a:bodyPr wrap="square" rtlCol="0" anchor="ctr">
                <a:noAutofit/>
              </a:bodyPr>
              <a:lstStyle/>
              <a:p>
                <a:endParaRPr lang="en-US" b="1">
                  <a:latin typeface="Adobe Arabic" panose="02040503050201020203" pitchFamily="18" charset="-78"/>
                  <a:cs typeface="Adobe Arabic" panose="02040503050201020203" pitchFamily="18" charset="-78"/>
                </a:endParaRPr>
              </a:p>
            </p:txBody>
          </p:sp>
        </p:grpSp>
        <p:sp>
          <p:nvSpPr>
            <p:cNvPr id="73" name="TextBox 27">
              <a:extLst>
                <a:ext uri="{FF2B5EF4-FFF2-40B4-BE49-F238E27FC236}">
                  <a16:creationId xmlns:a16="http://schemas.microsoft.com/office/drawing/2014/main" id="{5D896F93-774F-954A-5DFD-D0E15FC7AF28}"/>
                </a:ext>
              </a:extLst>
            </p:cNvPr>
            <p:cNvSpPr txBox="1"/>
            <p:nvPr/>
          </p:nvSpPr>
          <p:spPr>
            <a:xfrm rot="10800000" flipV="1">
              <a:off x="2135295" y="4902389"/>
              <a:ext cx="1700862" cy="719043"/>
            </a:xfrm>
            <a:prstGeom prst="rect">
              <a:avLst/>
            </a:prstGeom>
            <a:noFill/>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تحقيق التوافق بين الأطراف المعنية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74" name="TextBox 48">
              <a:extLst>
                <a:ext uri="{FF2B5EF4-FFF2-40B4-BE49-F238E27FC236}">
                  <a16:creationId xmlns:a16="http://schemas.microsoft.com/office/drawing/2014/main" id="{ED6A5C6E-0FAA-D0AF-95D9-52C6D0B3CBB3}"/>
                </a:ext>
              </a:extLst>
            </p:cNvPr>
            <p:cNvSpPr txBox="1"/>
            <p:nvPr/>
          </p:nvSpPr>
          <p:spPr>
            <a:xfrm>
              <a:off x="2820521" y="3426390"/>
              <a:ext cx="348173" cy="369332"/>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latin typeface="Adobe Arabic" panose="02040503050201020203" pitchFamily="18" charset="-78"/>
                  <a:cs typeface="Adobe Arabic" panose="02040503050201020203" pitchFamily="18" charset="-78"/>
                </a:rPr>
                <a:t>08</a:t>
              </a:r>
            </a:p>
          </p:txBody>
        </p:sp>
      </p:grpSp>
    </p:spTree>
    <p:extLst>
      <p:ext uri="{BB962C8B-B14F-4D97-AF65-F5344CB8AC3E}">
        <p14:creationId xmlns:p14="http://schemas.microsoft.com/office/powerpoint/2010/main" val="3361779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1000"/>
                                        <p:tgtEl>
                                          <p:spTgt spid="53"/>
                                        </p:tgtEl>
                                      </p:cBhvr>
                                    </p:animEffect>
                                    <p:anim calcmode="lin" valueType="num">
                                      <p:cBhvr>
                                        <p:cTn id="36" dur="1000" fill="hold"/>
                                        <p:tgtEl>
                                          <p:spTgt spid="53"/>
                                        </p:tgtEl>
                                        <p:attrNameLst>
                                          <p:attrName>ppt_x</p:attrName>
                                        </p:attrNameLst>
                                      </p:cBhvr>
                                      <p:tavLst>
                                        <p:tav tm="0">
                                          <p:val>
                                            <p:strVal val="#ppt_x"/>
                                          </p:val>
                                        </p:tav>
                                        <p:tav tm="100000">
                                          <p:val>
                                            <p:strVal val="#ppt_x"/>
                                          </p:val>
                                        </p:tav>
                                      </p:tavLst>
                                    </p:anim>
                                    <p:anim calcmode="lin" valueType="num">
                                      <p:cBhvr>
                                        <p:cTn id="37"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1000"/>
                                        <p:tgtEl>
                                          <p:spTgt spid="59"/>
                                        </p:tgtEl>
                                      </p:cBhvr>
                                    </p:animEffect>
                                    <p:anim calcmode="lin" valueType="num">
                                      <p:cBhvr>
                                        <p:cTn id="43" dur="1000" fill="hold"/>
                                        <p:tgtEl>
                                          <p:spTgt spid="59"/>
                                        </p:tgtEl>
                                        <p:attrNameLst>
                                          <p:attrName>ppt_x</p:attrName>
                                        </p:attrNameLst>
                                      </p:cBhvr>
                                      <p:tavLst>
                                        <p:tav tm="0">
                                          <p:val>
                                            <p:strVal val="#ppt_x"/>
                                          </p:val>
                                        </p:tav>
                                        <p:tav tm="100000">
                                          <p:val>
                                            <p:strVal val="#ppt_x"/>
                                          </p:val>
                                        </p:tav>
                                      </p:tavLst>
                                    </p:anim>
                                    <p:anim calcmode="lin" valueType="num">
                                      <p:cBhvr>
                                        <p:cTn id="44"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1000"/>
                                        <p:tgtEl>
                                          <p:spTgt spid="65"/>
                                        </p:tgtEl>
                                      </p:cBhvr>
                                    </p:animEffect>
                                    <p:anim calcmode="lin" valueType="num">
                                      <p:cBhvr>
                                        <p:cTn id="50" dur="1000" fill="hold"/>
                                        <p:tgtEl>
                                          <p:spTgt spid="65"/>
                                        </p:tgtEl>
                                        <p:attrNameLst>
                                          <p:attrName>ppt_x</p:attrName>
                                        </p:attrNameLst>
                                      </p:cBhvr>
                                      <p:tavLst>
                                        <p:tav tm="0">
                                          <p:val>
                                            <p:strVal val="#ppt_x"/>
                                          </p:val>
                                        </p:tav>
                                        <p:tav tm="100000">
                                          <p:val>
                                            <p:strVal val="#ppt_x"/>
                                          </p:val>
                                        </p:tav>
                                      </p:tavLst>
                                    </p:anim>
                                    <p:anim calcmode="lin" valueType="num">
                                      <p:cBhvr>
                                        <p:cTn id="51"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fade">
                                      <p:cBhvr>
                                        <p:cTn id="56" dur="1000"/>
                                        <p:tgtEl>
                                          <p:spTgt spid="71"/>
                                        </p:tgtEl>
                                      </p:cBhvr>
                                    </p:animEffect>
                                    <p:anim calcmode="lin" valueType="num">
                                      <p:cBhvr>
                                        <p:cTn id="57" dur="1000" fill="hold"/>
                                        <p:tgtEl>
                                          <p:spTgt spid="71"/>
                                        </p:tgtEl>
                                        <p:attrNameLst>
                                          <p:attrName>ppt_x</p:attrName>
                                        </p:attrNameLst>
                                      </p:cBhvr>
                                      <p:tavLst>
                                        <p:tav tm="0">
                                          <p:val>
                                            <p:strVal val="#ppt_x"/>
                                          </p:val>
                                        </p:tav>
                                        <p:tav tm="100000">
                                          <p:val>
                                            <p:strVal val="#ppt_x"/>
                                          </p:val>
                                        </p:tav>
                                      </p:tavLst>
                                    </p:anim>
                                    <p:anim calcmode="lin" valueType="num">
                                      <p:cBhvr>
                                        <p:cTn id="58"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تؤثر جودة المعلومات المتاحة على اتخاذ القرارات الاستراتيجية؟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700744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المعلومات ذات الجودة العالية - الدقيقة والشاملة والموثوقة - تساعد صانعي القرار على فهم السياق بشكل أفضل واتخاذ قرارات مستنيرة</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677978" y="3782646"/>
            <a:ext cx="6741137"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بينما المعلومات ذات الجودة المنخفضة - </a:t>
            </a:r>
            <a:r>
              <a:rPr lang="ar-SA" sz="2800" dirty="0">
                <a:solidFill>
                  <a:srgbClr val="168489"/>
                </a:solidFill>
                <a:latin typeface="Adobe Arabic" panose="02040503050201020203" pitchFamily="18" charset="-78"/>
                <a:cs typeface="Adobe Arabic" panose="02040503050201020203" pitchFamily="18" charset="-78"/>
              </a:rPr>
              <a:t>غير الكاملة أو غير الدقيقة </a:t>
            </a:r>
            <a:r>
              <a:rPr lang="ar-SA" sz="2800" dirty="0">
                <a:latin typeface="Adobe Arabic" panose="02040503050201020203" pitchFamily="18" charset="-78"/>
                <a:cs typeface="Adobe Arabic" panose="02040503050201020203" pitchFamily="18" charset="-78"/>
              </a:rPr>
              <a:t>- يمكن أن تؤدي إلى قرارات قائمة على افتراضات خاطئة مما قد يتسبب في نتائج غير مرغوب فيها</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894377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5405376" y="3028171"/>
            <a:ext cx="5942062" cy="197746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لذا يجب أن تركز المنظمات على تحسين جودة معلوماتها وضمان توفر بيانات دقيقة وشاملة لتساعد في اتخاذ القرارات الصحيحة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9637500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طرق جمع المعلومات</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Freeform: Shape 13">
            <a:extLst>
              <a:ext uri="{FF2B5EF4-FFF2-40B4-BE49-F238E27FC236}">
                <a16:creationId xmlns:a16="http://schemas.microsoft.com/office/drawing/2014/main" id="{62B0C8A7-BF3F-4DC3-4332-A6EFF76EE321}"/>
              </a:ext>
            </a:extLst>
          </p:cNvPr>
          <p:cNvSpPr/>
          <p:nvPr/>
        </p:nvSpPr>
        <p:spPr>
          <a:xfrm>
            <a:off x="6796913" y="4201510"/>
            <a:ext cx="868811" cy="610725"/>
          </a:xfrm>
          <a:custGeom>
            <a:avLst/>
            <a:gdLst>
              <a:gd name="connsiteX0" fmla="*/ 4602 w 1043527"/>
              <a:gd name="connsiteY0" fmla="*/ 0 h 733541"/>
              <a:gd name="connsiteX1" fmla="*/ 42901 w 1043527"/>
              <a:gd name="connsiteY1" fmla="*/ 1934 h 733541"/>
              <a:gd name="connsiteX2" fmla="*/ 1014763 w 1043527"/>
              <a:gd name="connsiteY2" fmla="*/ 584443 h 733541"/>
              <a:gd name="connsiteX3" fmla="*/ 1043527 w 1043527"/>
              <a:gd name="connsiteY3" fmla="*/ 631789 h 733541"/>
              <a:gd name="connsiteX4" fmla="*/ 955658 w 1043527"/>
              <a:gd name="connsiteY4" fmla="*/ 679483 h 733541"/>
              <a:gd name="connsiteX5" fmla="*/ 687897 w 1043527"/>
              <a:gd name="connsiteY5" fmla="*/ 733541 h 733541"/>
              <a:gd name="connsiteX6" fmla="*/ 0 w 1043527"/>
              <a:gd name="connsiteY6" fmla="*/ 45644 h 733541"/>
              <a:gd name="connsiteX7" fmla="*/ 4602 w 1043527"/>
              <a:gd name="connsiteY7" fmla="*/ 0 h 733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3527" h="733541">
                <a:moveTo>
                  <a:pt x="4602" y="0"/>
                </a:moveTo>
                <a:lnTo>
                  <a:pt x="42901" y="1934"/>
                </a:lnTo>
                <a:cubicBezTo>
                  <a:pt x="447374" y="43010"/>
                  <a:pt x="798544" y="264395"/>
                  <a:pt x="1014763" y="584443"/>
                </a:cubicBezTo>
                <a:lnTo>
                  <a:pt x="1043527" y="631789"/>
                </a:lnTo>
                <a:lnTo>
                  <a:pt x="955658" y="679483"/>
                </a:lnTo>
                <a:cubicBezTo>
                  <a:pt x="873359" y="714292"/>
                  <a:pt x="782876" y="733541"/>
                  <a:pt x="687897" y="733541"/>
                </a:cubicBezTo>
                <a:cubicBezTo>
                  <a:pt x="307982" y="733541"/>
                  <a:pt x="0" y="425559"/>
                  <a:pt x="0" y="45644"/>
                </a:cubicBezTo>
                <a:lnTo>
                  <a:pt x="4602" y="0"/>
                </a:lnTo>
                <a:close/>
              </a:path>
            </a:pathLst>
          </a:custGeom>
          <a:solidFill>
            <a:schemeClr val="bg1">
              <a:alpha val="30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15" name="Freeform: Shape 14">
            <a:extLst>
              <a:ext uri="{FF2B5EF4-FFF2-40B4-BE49-F238E27FC236}">
                <a16:creationId xmlns:a16="http://schemas.microsoft.com/office/drawing/2014/main" id="{B01FB142-4302-6FE9-DA1E-7E6035B5437B}"/>
              </a:ext>
            </a:extLst>
          </p:cNvPr>
          <p:cNvSpPr/>
          <p:nvPr/>
        </p:nvSpPr>
        <p:spPr>
          <a:xfrm>
            <a:off x="6358686" y="3109614"/>
            <a:ext cx="868811" cy="610725"/>
          </a:xfrm>
          <a:custGeom>
            <a:avLst/>
            <a:gdLst>
              <a:gd name="connsiteX0" fmla="*/ 4602 w 1043527"/>
              <a:gd name="connsiteY0" fmla="*/ 0 h 733541"/>
              <a:gd name="connsiteX1" fmla="*/ 42901 w 1043527"/>
              <a:gd name="connsiteY1" fmla="*/ 1934 h 733541"/>
              <a:gd name="connsiteX2" fmla="*/ 1014763 w 1043527"/>
              <a:gd name="connsiteY2" fmla="*/ 584443 h 733541"/>
              <a:gd name="connsiteX3" fmla="*/ 1043527 w 1043527"/>
              <a:gd name="connsiteY3" fmla="*/ 631789 h 733541"/>
              <a:gd name="connsiteX4" fmla="*/ 955658 w 1043527"/>
              <a:gd name="connsiteY4" fmla="*/ 679483 h 733541"/>
              <a:gd name="connsiteX5" fmla="*/ 687897 w 1043527"/>
              <a:gd name="connsiteY5" fmla="*/ 733541 h 733541"/>
              <a:gd name="connsiteX6" fmla="*/ 0 w 1043527"/>
              <a:gd name="connsiteY6" fmla="*/ 45644 h 733541"/>
              <a:gd name="connsiteX7" fmla="*/ 4602 w 1043527"/>
              <a:gd name="connsiteY7" fmla="*/ 0 h 733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3527" h="733541">
                <a:moveTo>
                  <a:pt x="4602" y="0"/>
                </a:moveTo>
                <a:lnTo>
                  <a:pt x="42901" y="1934"/>
                </a:lnTo>
                <a:cubicBezTo>
                  <a:pt x="447374" y="43010"/>
                  <a:pt x="798544" y="264395"/>
                  <a:pt x="1014763" y="584443"/>
                </a:cubicBezTo>
                <a:lnTo>
                  <a:pt x="1043527" y="631789"/>
                </a:lnTo>
                <a:lnTo>
                  <a:pt x="955658" y="679483"/>
                </a:lnTo>
                <a:cubicBezTo>
                  <a:pt x="873359" y="714292"/>
                  <a:pt x="782876" y="733541"/>
                  <a:pt x="687897" y="733541"/>
                </a:cubicBezTo>
                <a:cubicBezTo>
                  <a:pt x="307982" y="733541"/>
                  <a:pt x="0" y="425559"/>
                  <a:pt x="0" y="45644"/>
                </a:cubicBezTo>
                <a:lnTo>
                  <a:pt x="4602" y="0"/>
                </a:lnTo>
                <a:close/>
              </a:path>
            </a:pathLst>
          </a:custGeom>
          <a:solidFill>
            <a:schemeClr val="bg1">
              <a:alpha val="30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6C230BC4-1E2E-FD8E-DFD7-2A90FD642C0E}"/>
              </a:ext>
            </a:extLst>
          </p:cNvPr>
          <p:cNvGrpSpPr/>
          <p:nvPr/>
        </p:nvGrpSpPr>
        <p:grpSpPr>
          <a:xfrm>
            <a:off x="6164706" y="4636057"/>
            <a:ext cx="3161476" cy="1431053"/>
            <a:chOff x="6116650" y="4460609"/>
            <a:chExt cx="3161476" cy="1431053"/>
          </a:xfrm>
        </p:grpSpPr>
        <p:grpSp>
          <p:nvGrpSpPr>
            <p:cNvPr id="17" name="Group 16">
              <a:extLst>
                <a:ext uri="{FF2B5EF4-FFF2-40B4-BE49-F238E27FC236}">
                  <a16:creationId xmlns:a16="http://schemas.microsoft.com/office/drawing/2014/main" id="{6DA48F9A-647B-4223-7053-EFA50FE8A757}"/>
                </a:ext>
              </a:extLst>
            </p:cNvPr>
            <p:cNvGrpSpPr/>
            <p:nvPr/>
          </p:nvGrpSpPr>
          <p:grpSpPr>
            <a:xfrm>
              <a:off x="6116650" y="4460609"/>
              <a:ext cx="3161476" cy="1431053"/>
              <a:chOff x="6116650" y="4460609"/>
              <a:chExt cx="3161476" cy="1431053"/>
            </a:xfrm>
          </p:grpSpPr>
          <p:sp>
            <p:nvSpPr>
              <p:cNvPr id="19" name="Freeform: Shape 18">
                <a:extLst>
                  <a:ext uri="{FF2B5EF4-FFF2-40B4-BE49-F238E27FC236}">
                    <a16:creationId xmlns:a16="http://schemas.microsoft.com/office/drawing/2014/main" id="{6D2A6E13-0DCD-003F-66BB-3D8F24A0ED85}"/>
                  </a:ext>
                </a:extLst>
              </p:cNvPr>
              <p:cNvSpPr/>
              <p:nvPr/>
            </p:nvSpPr>
            <p:spPr>
              <a:xfrm>
                <a:off x="6116650" y="4460609"/>
                <a:ext cx="1534992" cy="1431053"/>
              </a:xfrm>
              <a:custGeom>
                <a:avLst/>
                <a:gdLst>
                  <a:gd name="connsiteX0" fmla="*/ 1379981 w 1843675"/>
                  <a:gd name="connsiteY0" fmla="*/ 0 h 1718834"/>
                  <a:gd name="connsiteX1" fmla="*/ 1436826 w 1843675"/>
                  <a:gd name="connsiteY1" fmla="*/ 30854 h 1718834"/>
                  <a:gd name="connsiteX2" fmla="*/ 1843675 w 1843675"/>
                  <a:gd name="connsiteY2" fmla="*/ 796045 h 1718834"/>
                  <a:gd name="connsiteX3" fmla="*/ 920886 w 1843675"/>
                  <a:gd name="connsiteY3" fmla="*/ 1718834 h 1718834"/>
                  <a:gd name="connsiteX4" fmla="*/ 2862 w 1843675"/>
                  <a:gd name="connsiteY4" fmla="*/ 890395 h 1718834"/>
                  <a:gd name="connsiteX5" fmla="*/ 0 w 1843675"/>
                  <a:gd name="connsiteY5" fmla="*/ 833720 h 1718834"/>
                  <a:gd name="connsiteX6" fmla="*/ 2517 w 1843675"/>
                  <a:gd name="connsiteY6" fmla="*/ 834104 h 1718834"/>
                  <a:gd name="connsiteX7" fmla="*/ 139203 w 1843675"/>
                  <a:gd name="connsiteY7" fmla="*/ 841006 h 1718834"/>
                  <a:gd name="connsiteX8" fmla="*/ 1371011 w 1843675"/>
                  <a:gd name="connsiteY8" fmla="*/ 24509 h 171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3675" h="1718834">
                    <a:moveTo>
                      <a:pt x="1379981" y="0"/>
                    </a:moveTo>
                    <a:lnTo>
                      <a:pt x="1436826" y="30854"/>
                    </a:lnTo>
                    <a:cubicBezTo>
                      <a:pt x="1682290" y="196686"/>
                      <a:pt x="1843675" y="477519"/>
                      <a:pt x="1843675" y="796045"/>
                    </a:cubicBezTo>
                    <a:cubicBezTo>
                      <a:pt x="1843675" y="1305687"/>
                      <a:pt x="1430528" y="1718834"/>
                      <a:pt x="920886" y="1718834"/>
                    </a:cubicBezTo>
                    <a:cubicBezTo>
                      <a:pt x="443097" y="1718834"/>
                      <a:pt x="50118" y="1355717"/>
                      <a:pt x="2862" y="890395"/>
                    </a:cubicBezTo>
                    <a:lnTo>
                      <a:pt x="0" y="833720"/>
                    </a:lnTo>
                    <a:lnTo>
                      <a:pt x="2517" y="834104"/>
                    </a:lnTo>
                    <a:cubicBezTo>
                      <a:pt x="47458" y="838668"/>
                      <a:pt x="93058" y="841006"/>
                      <a:pt x="139203" y="841006"/>
                    </a:cubicBezTo>
                    <a:cubicBezTo>
                      <a:pt x="692951" y="841006"/>
                      <a:pt x="1168064" y="504330"/>
                      <a:pt x="1371011" y="24509"/>
                    </a:cubicBezTo>
                    <a:close/>
                  </a:path>
                </a:pathLst>
              </a:cu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id="{3F606D3B-4DE6-9FC4-ADF5-D009DE5C5C60}"/>
                  </a:ext>
                </a:extLst>
              </p:cNvPr>
              <p:cNvSpPr/>
              <p:nvPr/>
            </p:nvSpPr>
            <p:spPr>
              <a:xfrm>
                <a:off x="6310630" y="4550650"/>
                <a:ext cx="1145448" cy="1145447"/>
              </a:xfrm>
              <a:prstGeom prst="ellipse">
                <a:avLst/>
              </a:prstGeom>
              <a:solidFill>
                <a:schemeClr val="bg1"/>
              </a:solidFill>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solidFill>
                      <a:srgbClr val="116569"/>
                    </a:solidFill>
                    <a:latin typeface="Adobe Arabic" panose="02040503050201020203" pitchFamily="18" charset="-78"/>
                    <a:cs typeface="Adobe Arabic" panose="02040503050201020203" pitchFamily="18" charset="-78"/>
                  </a:rPr>
                  <a:t>03</a:t>
                </a:r>
              </a:p>
            </p:txBody>
          </p:sp>
          <p:sp>
            <p:nvSpPr>
              <p:cNvPr id="21" name="TextBox 20">
                <a:extLst>
                  <a:ext uri="{FF2B5EF4-FFF2-40B4-BE49-F238E27FC236}">
                    <a16:creationId xmlns:a16="http://schemas.microsoft.com/office/drawing/2014/main" id="{E191B110-8FDA-D0C4-BAD6-2BA319FEEFC2}"/>
                  </a:ext>
                </a:extLst>
              </p:cNvPr>
              <p:cNvSpPr txBox="1"/>
              <p:nvPr/>
            </p:nvSpPr>
            <p:spPr>
              <a:xfrm>
                <a:off x="7743134" y="5104325"/>
                <a:ext cx="1534992"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المقابلات </a:t>
                </a:r>
                <a:r>
                  <a:rPr lang="en-US" b="1" dirty="0">
                    <a:latin typeface="Times New Roman" panose="02020603050405020304" pitchFamily="18" charset="0"/>
                    <a:ea typeface="Calibri" panose="020F0502020204030204" pitchFamily="34" charset="0"/>
                    <a:cs typeface="Adobe Arabic" panose="02040503050201020203" pitchFamily="18" charset="-78"/>
                  </a:rPr>
                  <a:t>Interviews)</a:t>
                </a:r>
                <a:r>
                  <a:rPr lang="ar-EG" b="1" dirty="0">
                    <a:latin typeface="Times New Roman" panose="02020603050405020304" pitchFamily="18" charset="0"/>
                    <a:ea typeface="Calibri" panose="020F0502020204030204" pitchFamily="34" charset="0"/>
                    <a:cs typeface="Adobe Arabic" panose="02040503050201020203" pitchFamily="18" charset="-78"/>
                  </a:rPr>
                  <a:t>)</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8" name="Freeform: Shape 17">
              <a:extLst>
                <a:ext uri="{FF2B5EF4-FFF2-40B4-BE49-F238E27FC236}">
                  <a16:creationId xmlns:a16="http://schemas.microsoft.com/office/drawing/2014/main" id="{E646FDD0-2FDA-F8CF-F25E-A44BE94AD7C6}"/>
                </a:ext>
              </a:extLst>
            </p:cNvPr>
            <p:cNvSpPr/>
            <p:nvPr/>
          </p:nvSpPr>
          <p:spPr>
            <a:xfrm>
              <a:off x="6310630" y="4550650"/>
              <a:ext cx="864512" cy="601362"/>
            </a:xfrm>
            <a:custGeom>
              <a:avLst/>
              <a:gdLst>
                <a:gd name="connsiteX0" fmla="*/ 687897 w 1038363"/>
                <a:gd name="connsiteY0" fmla="*/ 0 h 722294"/>
                <a:gd name="connsiteX1" fmla="*/ 955658 w 1038363"/>
                <a:gd name="connsiteY1" fmla="*/ 54058 h 722294"/>
                <a:gd name="connsiteX2" fmla="*/ 1038363 w 1038363"/>
                <a:gd name="connsiteY2" fmla="*/ 98949 h 722294"/>
                <a:gd name="connsiteX3" fmla="*/ 1014763 w 1038363"/>
                <a:gd name="connsiteY3" fmla="*/ 137794 h 722294"/>
                <a:gd name="connsiteX4" fmla="*/ 42901 w 1038363"/>
                <a:gd name="connsiteY4" fmla="*/ 720303 h 722294"/>
                <a:gd name="connsiteX5" fmla="*/ 3468 w 1038363"/>
                <a:gd name="connsiteY5" fmla="*/ 722294 h 722294"/>
                <a:gd name="connsiteX6" fmla="*/ 0 w 1038363"/>
                <a:gd name="connsiteY6" fmla="*/ 687897 h 722294"/>
                <a:gd name="connsiteX7" fmla="*/ 687897 w 1038363"/>
                <a:gd name="connsiteY7" fmla="*/ 0 h 722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8363" h="722294">
                  <a:moveTo>
                    <a:pt x="687897" y="0"/>
                  </a:moveTo>
                  <a:cubicBezTo>
                    <a:pt x="782876" y="0"/>
                    <a:pt x="873359" y="19249"/>
                    <a:pt x="955658" y="54058"/>
                  </a:cubicBezTo>
                  <a:lnTo>
                    <a:pt x="1038363" y="98949"/>
                  </a:lnTo>
                  <a:lnTo>
                    <a:pt x="1014763" y="137794"/>
                  </a:lnTo>
                  <a:cubicBezTo>
                    <a:pt x="798544" y="457842"/>
                    <a:pt x="447374" y="679227"/>
                    <a:pt x="42901" y="720303"/>
                  </a:cubicBezTo>
                  <a:lnTo>
                    <a:pt x="3468" y="722294"/>
                  </a:lnTo>
                  <a:lnTo>
                    <a:pt x="0" y="687897"/>
                  </a:lnTo>
                  <a:cubicBezTo>
                    <a:pt x="0" y="307982"/>
                    <a:pt x="307982" y="0"/>
                    <a:pt x="687897" y="0"/>
                  </a:cubicBezTo>
                  <a:close/>
                </a:path>
              </a:pathLst>
            </a:custGeom>
            <a:solidFill>
              <a:schemeClr val="tx1">
                <a:alpha val="5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grpSp>
      <p:grpSp>
        <p:nvGrpSpPr>
          <p:cNvPr id="22" name="Group 21">
            <a:extLst>
              <a:ext uri="{FF2B5EF4-FFF2-40B4-BE49-F238E27FC236}">
                <a16:creationId xmlns:a16="http://schemas.microsoft.com/office/drawing/2014/main" id="{D7B82F47-CC77-FE52-4909-60ADDE753536}"/>
              </a:ext>
            </a:extLst>
          </p:cNvPr>
          <p:cNvGrpSpPr/>
          <p:nvPr/>
        </p:nvGrpSpPr>
        <p:grpSpPr>
          <a:xfrm>
            <a:off x="6164706" y="2379328"/>
            <a:ext cx="3395215" cy="1431053"/>
            <a:chOff x="6116650" y="2203880"/>
            <a:chExt cx="3395215" cy="1431053"/>
          </a:xfrm>
        </p:grpSpPr>
        <p:sp>
          <p:nvSpPr>
            <p:cNvPr id="23" name="Freeform: Shape 22">
              <a:extLst>
                <a:ext uri="{FF2B5EF4-FFF2-40B4-BE49-F238E27FC236}">
                  <a16:creationId xmlns:a16="http://schemas.microsoft.com/office/drawing/2014/main" id="{7A582559-DFFA-E415-E496-7A2045527FD6}"/>
                </a:ext>
              </a:extLst>
            </p:cNvPr>
            <p:cNvSpPr/>
            <p:nvPr/>
          </p:nvSpPr>
          <p:spPr>
            <a:xfrm>
              <a:off x="6116650" y="2203880"/>
              <a:ext cx="1534992" cy="1431053"/>
            </a:xfrm>
            <a:custGeom>
              <a:avLst/>
              <a:gdLst>
                <a:gd name="connsiteX0" fmla="*/ 920886 w 1843675"/>
                <a:gd name="connsiteY0" fmla="*/ 0 h 1718835"/>
                <a:gd name="connsiteX1" fmla="*/ 1843675 w 1843675"/>
                <a:gd name="connsiteY1" fmla="*/ 922789 h 1718835"/>
                <a:gd name="connsiteX2" fmla="*/ 1436826 w 1843675"/>
                <a:gd name="connsiteY2" fmla="*/ 1687980 h 1718835"/>
                <a:gd name="connsiteX3" fmla="*/ 1379981 w 1843675"/>
                <a:gd name="connsiteY3" fmla="*/ 1718835 h 1718835"/>
                <a:gd name="connsiteX4" fmla="*/ 1371011 w 1843675"/>
                <a:gd name="connsiteY4" fmla="*/ 1694327 h 1718835"/>
                <a:gd name="connsiteX5" fmla="*/ 139203 w 1843675"/>
                <a:gd name="connsiteY5" fmla="*/ 877830 h 1718835"/>
                <a:gd name="connsiteX6" fmla="*/ 2517 w 1843675"/>
                <a:gd name="connsiteY6" fmla="*/ 884732 h 1718835"/>
                <a:gd name="connsiteX7" fmla="*/ 0 w 1843675"/>
                <a:gd name="connsiteY7" fmla="*/ 885116 h 1718835"/>
                <a:gd name="connsiteX8" fmla="*/ 2862 w 1843675"/>
                <a:gd name="connsiteY8" fmla="*/ 828439 h 1718835"/>
                <a:gd name="connsiteX9" fmla="*/ 920886 w 1843675"/>
                <a:gd name="connsiteY9" fmla="*/ 0 h 171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3675" h="1718835">
                  <a:moveTo>
                    <a:pt x="920886" y="0"/>
                  </a:moveTo>
                  <a:cubicBezTo>
                    <a:pt x="1430528" y="0"/>
                    <a:pt x="1843675" y="413147"/>
                    <a:pt x="1843675" y="922789"/>
                  </a:cubicBezTo>
                  <a:cubicBezTo>
                    <a:pt x="1843675" y="1241315"/>
                    <a:pt x="1682290" y="1522148"/>
                    <a:pt x="1436826" y="1687980"/>
                  </a:cubicBezTo>
                  <a:lnTo>
                    <a:pt x="1379981" y="1718835"/>
                  </a:lnTo>
                  <a:lnTo>
                    <a:pt x="1371011" y="1694327"/>
                  </a:lnTo>
                  <a:cubicBezTo>
                    <a:pt x="1168064" y="1214506"/>
                    <a:pt x="692951" y="877830"/>
                    <a:pt x="139203" y="877830"/>
                  </a:cubicBezTo>
                  <a:cubicBezTo>
                    <a:pt x="93058" y="877830"/>
                    <a:pt x="47458" y="880168"/>
                    <a:pt x="2517" y="884732"/>
                  </a:cubicBezTo>
                  <a:lnTo>
                    <a:pt x="0" y="885116"/>
                  </a:lnTo>
                  <a:lnTo>
                    <a:pt x="2862" y="828439"/>
                  </a:lnTo>
                  <a:cubicBezTo>
                    <a:pt x="50118" y="363118"/>
                    <a:pt x="443097" y="0"/>
                    <a:pt x="920886" y="0"/>
                  </a:cubicBezTo>
                  <a:close/>
                </a:path>
              </a:pathLst>
            </a:cu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val 23">
              <a:extLst>
                <a:ext uri="{FF2B5EF4-FFF2-40B4-BE49-F238E27FC236}">
                  <a16:creationId xmlns:a16="http://schemas.microsoft.com/office/drawing/2014/main" id="{E3F05BA8-AA26-AA80-56F1-F53CE8817160}"/>
                </a:ext>
              </a:extLst>
            </p:cNvPr>
            <p:cNvSpPr/>
            <p:nvPr/>
          </p:nvSpPr>
          <p:spPr>
            <a:xfrm>
              <a:off x="6310630" y="2399443"/>
              <a:ext cx="1145448" cy="1145447"/>
            </a:xfrm>
            <a:prstGeom prst="ellipse">
              <a:avLst/>
            </a:prstGeom>
            <a:solidFill>
              <a:schemeClr val="bg1"/>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4800" b="1" dirty="0">
                  <a:solidFill>
                    <a:srgbClr val="116569"/>
                  </a:solidFill>
                  <a:latin typeface="Adobe Arabic" panose="02040503050201020203" pitchFamily="18" charset="-78"/>
                  <a:cs typeface="Adobe Arabic" panose="02040503050201020203" pitchFamily="18" charset="-78"/>
                </a:rPr>
                <a:t>01</a:t>
              </a:r>
            </a:p>
          </p:txBody>
        </p:sp>
        <p:sp>
          <p:nvSpPr>
            <p:cNvPr id="25" name="TextBox 24">
              <a:extLst>
                <a:ext uri="{FF2B5EF4-FFF2-40B4-BE49-F238E27FC236}">
                  <a16:creationId xmlns:a16="http://schemas.microsoft.com/office/drawing/2014/main" id="{7E692211-FD3D-5B60-AC11-8CA7C814C44A}"/>
                </a:ext>
              </a:extLst>
            </p:cNvPr>
            <p:cNvSpPr txBox="1"/>
            <p:nvPr/>
          </p:nvSpPr>
          <p:spPr>
            <a:xfrm>
              <a:off x="7668190" y="2241766"/>
              <a:ext cx="1843675"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البحث المكتبي </a:t>
              </a:r>
              <a:endParaRPr lang="ar-SY"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pPr>
              <a:r>
                <a:rPr lang="en-US" b="1" dirty="0">
                  <a:latin typeface="Times New Roman" panose="02020603050405020304" pitchFamily="18" charset="0"/>
                  <a:ea typeface="Calibri" panose="020F0502020204030204" pitchFamily="34" charset="0"/>
                  <a:cs typeface="Adobe Arabic" panose="02040503050201020203" pitchFamily="18" charset="-78"/>
                </a:rPr>
                <a:t>Desk Research)</a:t>
              </a:r>
              <a:r>
                <a:rPr lang="ar-EG" b="1" dirty="0">
                  <a:latin typeface="Times New Roman" panose="02020603050405020304" pitchFamily="18" charset="0"/>
                  <a:ea typeface="Calibri" panose="020F0502020204030204" pitchFamily="34" charset="0"/>
                  <a:cs typeface="Adobe Arabic" panose="02040503050201020203" pitchFamily="18" charset="-78"/>
                </a:rPr>
                <a:t>)</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id="{85F43382-D09A-CC78-F0F7-E94BE5B1D3DB}"/>
              </a:ext>
            </a:extLst>
          </p:cNvPr>
          <p:cNvGrpSpPr/>
          <p:nvPr/>
        </p:nvGrpSpPr>
        <p:grpSpPr>
          <a:xfrm>
            <a:off x="6933919" y="3454931"/>
            <a:ext cx="2952902" cy="1536576"/>
            <a:chOff x="6885863" y="3279483"/>
            <a:chExt cx="2952902" cy="1536576"/>
          </a:xfrm>
        </p:grpSpPr>
        <p:sp>
          <p:nvSpPr>
            <p:cNvPr id="27" name="Freeform: Shape 26">
              <a:extLst>
                <a:ext uri="{FF2B5EF4-FFF2-40B4-BE49-F238E27FC236}">
                  <a16:creationId xmlns:a16="http://schemas.microsoft.com/office/drawing/2014/main" id="{48E5178F-B320-A366-FAC5-7C8658911EBE}"/>
                </a:ext>
              </a:extLst>
            </p:cNvPr>
            <p:cNvSpPr/>
            <p:nvPr/>
          </p:nvSpPr>
          <p:spPr>
            <a:xfrm>
              <a:off x="7109504" y="3279483"/>
              <a:ext cx="1117372" cy="1536576"/>
            </a:xfrm>
            <a:custGeom>
              <a:avLst/>
              <a:gdLst>
                <a:gd name="connsiteX0" fmla="*/ 419284 w 1342073"/>
                <a:gd name="connsiteY0" fmla="*/ 0 h 1845578"/>
                <a:gd name="connsiteX1" fmla="*/ 1342073 w 1342073"/>
                <a:gd name="connsiteY1" fmla="*/ 922789 h 1845578"/>
                <a:gd name="connsiteX2" fmla="*/ 419284 w 1342073"/>
                <a:gd name="connsiteY2" fmla="*/ 1845578 h 1845578"/>
                <a:gd name="connsiteX3" fmla="*/ 60093 w 1342073"/>
                <a:gd name="connsiteY3" fmla="*/ 1773061 h 1845578"/>
                <a:gd name="connsiteX4" fmla="*/ 1 w 1342073"/>
                <a:gd name="connsiteY4" fmla="*/ 1744113 h 1845578"/>
                <a:gd name="connsiteX5" fmla="*/ 55239 w 1342073"/>
                <a:gd name="connsiteY5" fmla="*/ 1670244 h 1845578"/>
                <a:gd name="connsiteX6" fmla="*/ 283554 w 1342073"/>
                <a:gd name="connsiteY6" fmla="*/ 922790 h 1845578"/>
                <a:gd name="connsiteX7" fmla="*/ 55239 w 1342073"/>
                <a:gd name="connsiteY7" fmla="*/ 175336 h 1845578"/>
                <a:gd name="connsiteX8" fmla="*/ 0 w 1342073"/>
                <a:gd name="connsiteY8" fmla="*/ 101466 h 1845578"/>
                <a:gd name="connsiteX9" fmla="*/ 60093 w 1342073"/>
                <a:gd name="connsiteY9" fmla="*/ 72518 h 1845578"/>
                <a:gd name="connsiteX10" fmla="*/ 419284 w 1342073"/>
                <a:gd name="connsiteY10" fmla="*/ 0 h 1845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2073" h="1845578">
                  <a:moveTo>
                    <a:pt x="419284" y="0"/>
                  </a:moveTo>
                  <a:cubicBezTo>
                    <a:pt x="928926" y="0"/>
                    <a:pt x="1342073" y="413147"/>
                    <a:pt x="1342073" y="922789"/>
                  </a:cubicBezTo>
                  <a:cubicBezTo>
                    <a:pt x="1342073" y="1432431"/>
                    <a:pt x="928926" y="1845578"/>
                    <a:pt x="419284" y="1845578"/>
                  </a:cubicBezTo>
                  <a:cubicBezTo>
                    <a:pt x="291874" y="1845578"/>
                    <a:pt x="170494" y="1819757"/>
                    <a:pt x="60093" y="1773061"/>
                  </a:cubicBezTo>
                  <a:lnTo>
                    <a:pt x="1" y="1744113"/>
                  </a:lnTo>
                  <a:lnTo>
                    <a:pt x="55239" y="1670244"/>
                  </a:lnTo>
                  <a:cubicBezTo>
                    <a:pt x="199385" y="1456879"/>
                    <a:pt x="283554" y="1199664"/>
                    <a:pt x="283554" y="922790"/>
                  </a:cubicBezTo>
                  <a:cubicBezTo>
                    <a:pt x="283554" y="645916"/>
                    <a:pt x="199385" y="388701"/>
                    <a:pt x="55239" y="175336"/>
                  </a:cubicBezTo>
                  <a:lnTo>
                    <a:pt x="0" y="101466"/>
                  </a:lnTo>
                  <a:lnTo>
                    <a:pt x="60093" y="72518"/>
                  </a:lnTo>
                  <a:cubicBezTo>
                    <a:pt x="170494" y="25822"/>
                    <a:pt x="291874" y="0"/>
                    <a:pt x="419284" y="0"/>
                  </a:cubicBez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a:extLst>
                <a:ext uri="{FF2B5EF4-FFF2-40B4-BE49-F238E27FC236}">
                  <a16:creationId xmlns:a16="http://schemas.microsoft.com/office/drawing/2014/main" id="{B7CB3E87-3DD1-CAF4-2E01-BF395E20D3F6}"/>
                </a:ext>
              </a:extLst>
            </p:cNvPr>
            <p:cNvSpPr/>
            <p:nvPr/>
          </p:nvSpPr>
          <p:spPr>
            <a:xfrm>
              <a:off x="6885863" y="3475047"/>
              <a:ext cx="1145448" cy="1145447"/>
            </a:xfrm>
            <a:prstGeom prst="ellipse">
              <a:avLst/>
            </a:prstGeom>
            <a:solidFill>
              <a:schemeClr val="bg1"/>
            </a:solidFill>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solidFill>
                    <a:srgbClr val="116569"/>
                  </a:solidFill>
                  <a:latin typeface="Adobe Arabic" panose="02040503050201020203" pitchFamily="18" charset="-78"/>
                  <a:cs typeface="Adobe Arabic" panose="02040503050201020203" pitchFamily="18" charset="-78"/>
                </a:rPr>
                <a:t>02</a:t>
              </a:r>
            </a:p>
          </p:txBody>
        </p:sp>
        <p:sp>
          <p:nvSpPr>
            <p:cNvPr id="29" name="Freeform: Shape 28">
              <a:extLst>
                <a:ext uri="{FF2B5EF4-FFF2-40B4-BE49-F238E27FC236}">
                  <a16:creationId xmlns:a16="http://schemas.microsoft.com/office/drawing/2014/main" id="{F5313808-4B54-4C7C-CCB1-19FD32A4C7F6}"/>
                </a:ext>
              </a:extLst>
            </p:cNvPr>
            <p:cNvSpPr/>
            <p:nvPr/>
          </p:nvSpPr>
          <p:spPr>
            <a:xfrm>
              <a:off x="6885864" y="3528998"/>
              <a:ext cx="459719" cy="1035595"/>
            </a:xfrm>
            <a:custGeom>
              <a:avLst/>
              <a:gdLst>
                <a:gd name="connsiteX0" fmla="*/ 400346 w 552167"/>
                <a:gd name="connsiteY0" fmla="*/ 0 h 1243851"/>
                <a:gd name="connsiteX1" fmla="*/ 447109 w 552167"/>
                <a:gd name="connsiteY1" fmla="*/ 97077 h 1243851"/>
                <a:gd name="connsiteX2" fmla="*/ 552167 w 552167"/>
                <a:gd name="connsiteY2" fmla="*/ 617445 h 1243851"/>
                <a:gd name="connsiteX3" fmla="*/ 447109 w 552167"/>
                <a:gd name="connsiteY3" fmla="*/ 1137813 h 1243851"/>
                <a:gd name="connsiteX4" fmla="*/ 396029 w 552167"/>
                <a:gd name="connsiteY4" fmla="*/ 1243851 h 1243851"/>
                <a:gd name="connsiteX5" fmla="*/ 303287 w 552167"/>
                <a:gd name="connsiteY5" fmla="*/ 1193512 h 1243851"/>
                <a:gd name="connsiteX6" fmla="*/ 0 w 552167"/>
                <a:gd name="connsiteY6" fmla="*/ 623097 h 1243851"/>
                <a:gd name="connsiteX7" fmla="*/ 303287 w 552167"/>
                <a:gd name="connsiteY7" fmla="*/ 52682 h 1243851"/>
                <a:gd name="connsiteX8" fmla="*/ 400346 w 552167"/>
                <a:gd name="connsiteY8" fmla="*/ 0 h 124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167" h="1243851">
                  <a:moveTo>
                    <a:pt x="400346" y="0"/>
                  </a:moveTo>
                  <a:lnTo>
                    <a:pt x="447109" y="97077"/>
                  </a:lnTo>
                  <a:cubicBezTo>
                    <a:pt x="514759" y="257017"/>
                    <a:pt x="552167" y="432862"/>
                    <a:pt x="552167" y="617445"/>
                  </a:cubicBezTo>
                  <a:cubicBezTo>
                    <a:pt x="552167" y="802027"/>
                    <a:pt x="514759" y="977873"/>
                    <a:pt x="447109" y="1137813"/>
                  </a:cubicBezTo>
                  <a:lnTo>
                    <a:pt x="396029" y="1243851"/>
                  </a:lnTo>
                  <a:lnTo>
                    <a:pt x="303287" y="1193512"/>
                  </a:lnTo>
                  <a:cubicBezTo>
                    <a:pt x="120306" y="1069892"/>
                    <a:pt x="0" y="860544"/>
                    <a:pt x="0" y="623097"/>
                  </a:cubicBezTo>
                  <a:cubicBezTo>
                    <a:pt x="0" y="385650"/>
                    <a:pt x="120306" y="176302"/>
                    <a:pt x="303287" y="52682"/>
                  </a:cubicBezTo>
                  <a:lnTo>
                    <a:pt x="400346" y="0"/>
                  </a:lnTo>
                  <a:close/>
                </a:path>
              </a:pathLst>
            </a:custGeom>
            <a:solidFill>
              <a:schemeClr val="tx1">
                <a:alpha val="5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C91BE2A3-C36A-6E9C-0C33-773C5F8D9FB3}"/>
                </a:ext>
              </a:extLst>
            </p:cNvPr>
            <p:cNvSpPr txBox="1"/>
            <p:nvPr/>
          </p:nvSpPr>
          <p:spPr>
            <a:xfrm>
              <a:off x="8369081" y="3550502"/>
              <a:ext cx="1469684"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الاستبيانات </a:t>
              </a:r>
              <a:r>
                <a:rPr lang="en-US" b="1" dirty="0">
                  <a:latin typeface="Times New Roman" panose="02020603050405020304" pitchFamily="18" charset="0"/>
                  <a:ea typeface="Calibri" panose="020F0502020204030204" pitchFamily="34" charset="0"/>
                  <a:cs typeface="Adobe Arabic" panose="02040503050201020203" pitchFamily="18" charset="-78"/>
                </a:rPr>
                <a:t>Surveys)</a:t>
              </a:r>
              <a:r>
                <a:rPr lang="ar-EG" b="1" dirty="0">
                  <a:latin typeface="Times New Roman" panose="02020603050405020304" pitchFamily="18" charset="0"/>
                  <a:ea typeface="Calibri" panose="020F0502020204030204" pitchFamily="34" charset="0"/>
                  <a:cs typeface="Adobe Arabic" panose="02040503050201020203" pitchFamily="18" charset="-78"/>
                </a:rPr>
                <a:t>)</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1" name="Group 30">
            <a:extLst>
              <a:ext uri="{FF2B5EF4-FFF2-40B4-BE49-F238E27FC236}">
                <a16:creationId xmlns:a16="http://schemas.microsoft.com/office/drawing/2014/main" id="{8D1E41FD-BACA-E24C-C2F3-A0577EF6055F}"/>
              </a:ext>
            </a:extLst>
          </p:cNvPr>
          <p:cNvGrpSpPr/>
          <p:nvPr/>
        </p:nvGrpSpPr>
        <p:grpSpPr>
          <a:xfrm>
            <a:off x="3047066" y="4653896"/>
            <a:ext cx="3388094" cy="1413214"/>
            <a:chOff x="2999010" y="4478448"/>
            <a:chExt cx="3388094" cy="1413214"/>
          </a:xfrm>
        </p:grpSpPr>
        <p:grpSp>
          <p:nvGrpSpPr>
            <p:cNvPr id="32" name="Group 31">
              <a:extLst>
                <a:ext uri="{FF2B5EF4-FFF2-40B4-BE49-F238E27FC236}">
                  <a16:creationId xmlns:a16="http://schemas.microsoft.com/office/drawing/2014/main" id="{BFBF08D3-7AA7-698E-EA0C-9EF503C03555}"/>
                </a:ext>
              </a:extLst>
            </p:cNvPr>
            <p:cNvGrpSpPr/>
            <p:nvPr/>
          </p:nvGrpSpPr>
          <p:grpSpPr>
            <a:xfrm>
              <a:off x="4852847" y="4478448"/>
              <a:ext cx="1534257" cy="1413214"/>
              <a:chOff x="4852847" y="4478448"/>
              <a:chExt cx="1534257" cy="1413214"/>
            </a:xfrm>
          </p:grpSpPr>
          <p:sp>
            <p:nvSpPr>
              <p:cNvPr id="34" name="Freeform: Shape 33">
                <a:extLst>
                  <a:ext uri="{FF2B5EF4-FFF2-40B4-BE49-F238E27FC236}">
                    <a16:creationId xmlns:a16="http://schemas.microsoft.com/office/drawing/2014/main" id="{11773E53-D247-636B-D7EC-BBF22934803F}"/>
                  </a:ext>
                </a:extLst>
              </p:cNvPr>
              <p:cNvSpPr/>
              <p:nvPr/>
            </p:nvSpPr>
            <p:spPr>
              <a:xfrm>
                <a:off x="4852847" y="4478448"/>
                <a:ext cx="1534257" cy="1413214"/>
              </a:xfrm>
              <a:custGeom>
                <a:avLst/>
                <a:gdLst>
                  <a:gd name="connsiteX0" fmla="*/ 424218 w 1842793"/>
                  <a:gd name="connsiteY0" fmla="*/ 0 h 1697408"/>
                  <a:gd name="connsiteX1" fmla="*/ 425347 w 1842793"/>
                  <a:gd name="connsiteY1" fmla="*/ 3083 h 1697408"/>
                  <a:gd name="connsiteX2" fmla="*/ 758277 w 1842793"/>
                  <a:gd name="connsiteY2" fmla="*/ 472287 h 1697408"/>
                  <a:gd name="connsiteX3" fmla="*/ 898664 w 1842793"/>
                  <a:gd name="connsiteY3" fmla="*/ 582593 h 1697408"/>
                  <a:gd name="connsiteX4" fmla="*/ 887090 w 1842793"/>
                  <a:gd name="connsiteY4" fmla="*/ 604403 h 1697408"/>
                  <a:gd name="connsiteX5" fmla="*/ 896232 w 1842793"/>
                  <a:gd name="connsiteY5" fmla="*/ 611240 h 1697408"/>
                  <a:gd name="connsiteX6" fmla="*/ 1657154 w 1842793"/>
                  <a:gd name="connsiteY6" fmla="*/ 843669 h 1697408"/>
                  <a:gd name="connsiteX7" fmla="*/ 1779116 w 1842793"/>
                  <a:gd name="connsiteY7" fmla="*/ 838279 h 1697408"/>
                  <a:gd name="connsiteX8" fmla="*/ 1842793 w 1842793"/>
                  <a:gd name="connsiteY8" fmla="*/ 829785 h 1697408"/>
                  <a:gd name="connsiteX9" fmla="*/ 1840814 w 1842793"/>
                  <a:gd name="connsiteY9" fmla="*/ 868969 h 1697408"/>
                  <a:gd name="connsiteX10" fmla="*/ 922789 w 1842793"/>
                  <a:gd name="connsiteY10" fmla="*/ 1697408 h 1697408"/>
                  <a:gd name="connsiteX11" fmla="*/ 0 w 1842793"/>
                  <a:gd name="connsiteY11" fmla="*/ 774619 h 1697408"/>
                  <a:gd name="connsiteX12" fmla="*/ 406849 w 1842793"/>
                  <a:gd name="connsiteY12" fmla="*/ 9428 h 169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2793" h="1697408">
                    <a:moveTo>
                      <a:pt x="424218" y="0"/>
                    </a:moveTo>
                    <a:lnTo>
                      <a:pt x="425347" y="3083"/>
                    </a:lnTo>
                    <a:cubicBezTo>
                      <a:pt x="501452" y="183016"/>
                      <a:pt x="615831" y="342819"/>
                      <a:pt x="758277" y="472287"/>
                    </a:cubicBezTo>
                    <a:lnTo>
                      <a:pt x="898664" y="582593"/>
                    </a:lnTo>
                    <a:lnTo>
                      <a:pt x="887090" y="604403"/>
                    </a:lnTo>
                    <a:lnTo>
                      <a:pt x="896232" y="611240"/>
                    </a:lnTo>
                    <a:cubicBezTo>
                      <a:pt x="1113442" y="757984"/>
                      <a:pt x="1375292" y="843669"/>
                      <a:pt x="1657154" y="843669"/>
                    </a:cubicBezTo>
                    <a:cubicBezTo>
                      <a:pt x="1698259" y="843669"/>
                      <a:pt x="1738939" y="841847"/>
                      <a:pt x="1779116" y="838279"/>
                    </a:cubicBezTo>
                    <a:lnTo>
                      <a:pt x="1842793" y="829785"/>
                    </a:lnTo>
                    <a:lnTo>
                      <a:pt x="1840814" y="868969"/>
                    </a:lnTo>
                    <a:cubicBezTo>
                      <a:pt x="1793558" y="1334291"/>
                      <a:pt x="1400579" y="1697408"/>
                      <a:pt x="922789" y="1697408"/>
                    </a:cubicBezTo>
                    <a:cubicBezTo>
                      <a:pt x="413147" y="1697408"/>
                      <a:pt x="0" y="1284261"/>
                      <a:pt x="0" y="774619"/>
                    </a:cubicBezTo>
                    <a:cubicBezTo>
                      <a:pt x="0" y="456093"/>
                      <a:pt x="161386" y="175260"/>
                      <a:pt x="406849" y="9428"/>
                    </a:cubicBez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1100F90D-CEF9-5F20-84AB-BD6A9A225316}"/>
                  </a:ext>
                </a:extLst>
              </p:cNvPr>
              <p:cNvSpPr/>
              <p:nvPr/>
            </p:nvSpPr>
            <p:spPr>
              <a:xfrm>
                <a:off x="5048411" y="4550650"/>
                <a:ext cx="1145448" cy="1145447"/>
              </a:xfrm>
              <a:prstGeom prst="ellipse">
                <a:avLst/>
              </a:prstGeom>
              <a:solidFill>
                <a:schemeClr val="bg1"/>
              </a:solidFill>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solidFill>
                      <a:srgbClr val="116569"/>
                    </a:solidFill>
                    <a:latin typeface="Adobe Arabic" panose="02040503050201020203" pitchFamily="18" charset="-78"/>
                    <a:cs typeface="Adobe Arabic" panose="02040503050201020203" pitchFamily="18" charset="-78"/>
                  </a:rPr>
                  <a:t>04</a:t>
                </a:r>
              </a:p>
            </p:txBody>
          </p:sp>
          <p:sp>
            <p:nvSpPr>
              <p:cNvPr id="36" name="Freeform: Shape 35">
                <a:extLst>
                  <a:ext uri="{FF2B5EF4-FFF2-40B4-BE49-F238E27FC236}">
                    <a16:creationId xmlns:a16="http://schemas.microsoft.com/office/drawing/2014/main" id="{0B53B1DB-1041-28A9-DDD0-DC508B374C1F}"/>
                  </a:ext>
                </a:extLst>
              </p:cNvPr>
              <p:cNvSpPr/>
              <p:nvPr/>
            </p:nvSpPr>
            <p:spPr>
              <a:xfrm>
                <a:off x="5299858" y="4550650"/>
                <a:ext cx="894001" cy="603341"/>
              </a:xfrm>
              <a:custGeom>
                <a:avLst/>
                <a:gdLst>
                  <a:gd name="connsiteX0" fmla="*/ 385885 w 1073782"/>
                  <a:gd name="connsiteY0" fmla="*/ 0 h 724672"/>
                  <a:gd name="connsiteX1" fmla="*/ 1073782 w 1073782"/>
                  <a:gd name="connsiteY1" fmla="*/ 687897 h 724672"/>
                  <a:gd name="connsiteX2" fmla="*/ 1070074 w 1073782"/>
                  <a:gd name="connsiteY2" fmla="*/ 724672 h 724672"/>
                  <a:gd name="connsiteX3" fmla="*/ 983563 w 1073782"/>
                  <a:gd name="connsiteY3" fmla="*/ 720303 h 724672"/>
                  <a:gd name="connsiteX4" fmla="*/ 11701 w 1073782"/>
                  <a:gd name="connsiteY4" fmla="*/ 137794 h 724672"/>
                  <a:gd name="connsiteX5" fmla="*/ 0 w 1073782"/>
                  <a:gd name="connsiteY5" fmla="*/ 118534 h 724672"/>
                  <a:gd name="connsiteX6" fmla="*/ 1275 w 1073782"/>
                  <a:gd name="connsiteY6" fmla="*/ 117482 h 724672"/>
                  <a:gd name="connsiteX7" fmla="*/ 385885 w 1073782"/>
                  <a:gd name="connsiteY7" fmla="*/ 0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3782" h="724672">
                    <a:moveTo>
                      <a:pt x="385885" y="0"/>
                    </a:moveTo>
                    <a:cubicBezTo>
                      <a:pt x="765800" y="0"/>
                      <a:pt x="1073782" y="307982"/>
                      <a:pt x="1073782" y="687897"/>
                    </a:cubicBezTo>
                    <a:lnTo>
                      <a:pt x="1070074" y="724672"/>
                    </a:lnTo>
                    <a:lnTo>
                      <a:pt x="983563" y="720303"/>
                    </a:lnTo>
                    <a:cubicBezTo>
                      <a:pt x="579090" y="679227"/>
                      <a:pt x="227920" y="457842"/>
                      <a:pt x="11701" y="137794"/>
                    </a:cubicBezTo>
                    <a:lnTo>
                      <a:pt x="0" y="118534"/>
                    </a:lnTo>
                    <a:lnTo>
                      <a:pt x="1275" y="117482"/>
                    </a:lnTo>
                    <a:cubicBezTo>
                      <a:pt x="111064" y="43310"/>
                      <a:pt x="243417" y="0"/>
                      <a:pt x="385885" y="0"/>
                    </a:cubicBezTo>
                    <a:close/>
                  </a:path>
                </a:pathLst>
              </a:custGeom>
              <a:solidFill>
                <a:schemeClr val="tx1">
                  <a:alpha val="5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grpSp>
        <p:sp>
          <p:nvSpPr>
            <p:cNvPr id="33" name="TextBox 32">
              <a:extLst>
                <a:ext uri="{FF2B5EF4-FFF2-40B4-BE49-F238E27FC236}">
                  <a16:creationId xmlns:a16="http://schemas.microsoft.com/office/drawing/2014/main" id="{EE26360C-AE19-5E9D-8433-173C35382050}"/>
                </a:ext>
              </a:extLst>
            </p:cNvPr>
            <p:cNvSpPr txBox="1"/>
            <p:nvPr/>
          </p:nvSpPr>
          <p:spPr>
            <a:xfrm>
              <a:off x="2999010" y="4935971"/>
              <a:ext cx="1794632"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مجموعات النقاش </a:t>
              </a:r>
              <a:r>
                <a:rPr lang="en-US" b="1" dirty="0">
                  <a:latin typeface="Times New Roman" panose="02020603050405020304" pitchFamily="18" charset="0"/>
                  <a:ea typeface="Calibri" panose="020F0502020204030204" pitchFamily="34" charset="0"/>
                  <a:cs typeface="Adobe Arabic" panose="02040503050201020203" pitchFamily="18" charset="-78"/>
                </a:rPr>
                <a:t>Focus Groups)</a:t>
              </a:r>
              <a:r>
                <a:rPr lang="ar-EG" b="1" dirty="0">
                  <a:latin typeface="Times New Roman" panose="02020603050405020304" pitchFamily="18" charset="0"/>
                  <a:ea typeface="Calibri" panose="020F0502020204030204" pitchFamily="34" charset="0"/>
                  <a:cs typeface="Adobe Arabic" panose="02040503050201020203" pitchFamily="18" charset="-78"/>
                </a:rPr>
                <a:t>)</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7" name="Group 36">
            <a:extLst>
              <a:ext uri="{FF2B5EF4-FFF2-40B4-BE49-F238E27FC236}">
                <a16:creationId xmlns:a16="http://schemas.microsoft.com/office/drawing/2014/main" id="{66AE75EA-0A6A-0813-C8EE-78DF23CA7498}"/>
              </a:ext>
            </a:extLst>
          </p:cNvPr>
          <p:cNvGrpSpPr/>
          <p:nvPr/>
        </p:nvGrpSpPr>
        <p:grpSpPr>
          <a:xfrm>
            <a:off x="2082562" y="3454931"/>
            <a:ext cx="3549744" cy="1536576"/>
            <a:chOff x="2034506" y="3279483"/>
            <a:chExt cx="3549744" cy="1536576"/>
          </a:xfrm>
        </p:grpSpPr>
        <p:sp>
          <p:nvSpPr>
            <p:cNvPr id="38" name="Freeform: Shape 37">
              <a:extLst>
                <a:ext uri="{FF2B5EF4-FFF2-40B4-BE49-F238E27FC236}">
                  <a16:creationId xmlns:a16="http://schemas.microsoft.com/office/drawing/2014/main" id="{5790F66E-4DA2-AC5A-6727-B7A9FABF8D25}"/>
                </a:ext>
              </a:extLst>
            </p:cNvPr>
            <p:cNvSpPr/>
            <p:nvPr/>
          </p:nvSpPr>
          <p:spPr>
            <a:xfrm>
              <a:off x="4238217" y="3279483"/>
              <a:ext cx="1117374" cy="1536576"/>
            </a:xfrm>
            <a:custGeom>
              <a:avLst/>
              <a:gdLst>
                <a:gd name="connsiteX0" fmla="*/ 922789 w 1342075"/>
                <a:gd name="connsiteY0" fmla="*/ 0 h 1845578"/>
                <a:gd name="connsiteX1" fmla="*/ 1281980 w 1342075"/>
                <a:gd name="connsiteY1" fmla="*/ 72518 h 1845578"/>
                <a:gd name="connsiteX2" fmla="*/ 1342075 w 1342075"/>
                <a:gd name="connsiteY2" fmla="*/ 101467 h 1845578"/>
                <a:gd name="connsiteX3" fmla="*/ 1286836 w 1342075"/>
                <a:gd name="connsiteY3" fmla="*/ 175336 h 1845578"/>
                <a:gd name="connsiteX4" fmla="*/ 1058520 w 1342075"/>
                <a:gd name="connsiteY4" fmla="*/ 922790 h 1845578"/>
                <a:gd name="connsiteX5" fmla="*/ 1286836 w 1342075"/>
                <a:gd name="connsiteY5" fmla="*/ 1670244 h 1845578"/>
                <a:gd name="connsiteX6" fmla="*/ 1342074 w 1342075"/>
                <a:gd name="connsiteY6" fmla="*/ 1744112 h 1845578"/>
                <a:gd name="connsiteX7" fmla="*/ 1281980 w 1342075"/>
                <a:gd name="connsiteY7" fmla="*/ 1773061 h 1845578"/>
                <a:gd name="connsiteX8" fmla="*/ 922789 w 1342075"/>
                <a:gd name="connsiteY8" fmla="*/ 1845578 h 1845578"/>
                <a:gd name="connsiteX9" fmla="*/ 0 w 1342075"/>
                <a:gd name="connsiteY9" fmla="*/ 922789 h 1845578"/>
                <a:gd name="connsiteX10" fmla="*/ 922789 w 1342075"/>
                <a:gd name="connsiteY10" fmla="*/ 0 h 1845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2075" h="1845578">
                  <a:moveTo>
                    <a:pt x="922789" y="0"/>
                  </a:moveTo>
                  <a:cubicBezTo>
                    <a:pt x="1050200" y="0"/>
                    <a:pt x="1171579" y="25822"/>
                    <a:pt x="1281980" y="72518"/>
                  </a:cubicBezTo>
                  <a:lnTo>
                    <a:pt x="1342075" y="101467"/>
                  </a:lnTo>
                  <a:lnTo>
                    <a:pt x="1286836" y="175336"/>
                  </a:lnTo>
                  <a:cubicBezTo>
                    <a:pt x="1142689" y="388701"/>
                    <a:pt x="1058520" y="645916"/>
                    <a:pt x="1058520" y="922790"/>
                  </a:cubicBezTo>
                  <a:cubicBezTo>
                    <a:pt x="1058520" y="1199664"/>
                    <a:pt x="1142689" y="1456879"/>
                    <a:pt x="1286836" y="1670244"/>
                  </a:cubicBezTo>
                  <a:lnTo>
                    <a:pt x="1342074" y="1744112"/>
                  </a:lnTo>
                  <a:lnTo>
                    <a:pt x="1281980" y="1773061"/>
                  </a:lnTo>
                  <a:cubicBezTo>
                    <a:pt x="1171579" y="1819757"/>
                    <a:pt x="1050200" y="1845578"/>
                    <a:pt x="922789" y="1845578"/>
                  </a:cubicBezTo>
                  <a:cubicBezTo>
                    <a:pt x="413147" y="1845578"/>
                    <a:pt x="0" y="1432431"/>
                    <a:pt x="0" y="922789"/>
                  </a:cubicBezTo>
                  <a:cubicBezTo>
                    <a:pt x="0" y="413147"/>
                    <a:pt x="413147" y="0"/>
                    <a:pt x="922789" y="0"/>
                  </a:cubicBezTo>
                  <a:close/>
                </a:path>
              </a:pathLst>
            </a:cu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a:extLst>
                <a:ext uri="{FF2B5EF4-FFF2-40B4-BE49-F238E27FC236}">
                  <a16:creationId xmlns:a16="http://schemas.microsoft.com/office/drawing/2014/main" id="{CEC27828-7233-5D23-B085-A381C135D33C}"/>
                </a:ext>
              </a:extLst>
            </p:cNvPr>
            <p:cNvSpPr/>
            <p:nvPr/>
          </p:nvSpPr>
          <p:spPr>
            <a:xfrm>
              <a:off x="4438802" y="3475047"/>
              <a:ext cx="1145448" cy="1145447"/>
            </a:xfrm>
            <a:prstGeom prst="ellipse">
              <a:avLst/>
            </a:prstGeom>
            <a:solidFill>
              <a:schemeClr val="bg1"/>
            </a:solidFill>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solidFill>
                    <a:srgbClr val="116569"/>
                  </a:solidFill>
                  <a:latin typeface="Adobe Arabic" panose="02040503050201020203" pitchFamily="18" charset="-78"/>
                  <a:cs typeface="Adobe Arabic" panose="02040503050201020203" pitchFamily="18" charset="-78"/>
                </a:rPr>
                <a:t>05</a:t>
              </a:r>
            </a:p>
          </p:txBody>
        </p:sp>
        <p:sp>
          <p:nvSpPr>
            <p:cNvPr id="40" name="Freeform: Shape 39">
              <a:extLst>
                <a:ext uri="{FF2B5EF4-FFF2-40B4-BE49-F238E27FC236}">
                  <a16:creationId xmlns:a16="http://schemas.microsoft.com/office/drawing/2014/main" id="{D9ACB6B4-9ACE-7F55-0AEB-73E02065A5A3}"/>
                </a:ext>
              </a:extLst>
            </p:cNvPr>
            <p:cNvSpPr/>
            <p:nvPr/>
          </p:nvSpPr>
          <p:spPr>
            <a:xfrm>
              <a:off x="5119511" y="3526838"/>
              <a:ext cx="464739" cy="1039916"/>
            </a:xfrm>
            <a:custGeom>
              <a:avLst/>
              <a:gdLst>
                <a:gd name="connsiteX0" fmla="*/ 153071 w 558197"/>
                <a:gd name="connsiteY0" fmla="*/ 0 h 1249041"/>
                <a:gd name="connsiteX1" fmla="*/ 254910 w 558197"/>
                <a:gd name="connsiteY1" fmla="*/ 55277 h 1249041"/>
                <a:gd name="connsiteX2" fmla="*/ 558197 w 558197"/>
                <a:gd name="connsiteY2" fmla="*/ 625692 h 1249041"/>
                <a:gd name="connsiteX3" fmla="*/ 254910 w 558197"/>
                <a:gd name="connsiteY3" fmla="*/ 1196107 h 1249041"/>
                <a:gd name="connsiteX4" fmla="*/ 157388 w 558197"/>
                <a:gd name="connsiteY4" fmla="*/ 1249041 h 1249041"/>
                <a:gd name="connsiteX5" fmla="*/ 105058 w 558197"/>
                <a:gd name="connsiteY5" fmla="*/ 1140408 h 1249041"/>
                <a:gd name="connsiteX6" fmla="*/ 0 w 558197"/>
                <a:gd name="connsiteY6" fmla="*/ 620040 h 1249041"/>
                <a:gd name="connsiteX7" fmla="*/ 105058 w 558197"/>
                <a:gd name="connsiteY7" fmla="*/ 99672 h 1249041"/>
                <a:gd name="connsiteX8" fmla="*/ 153071 w 558197"/>
                <a:gd name="connsiteY8" fmla="*/ 0 h 124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197" h="1249041">
                  <a:moveTo>
                    <a:pt x="153071" y="0"/>
                  </a:moveTo>
                  <a:lnTo>
                    <a:pt x="254910" y="55277"/>
                  </a:lnTo>
                  <a:cubicBezTo>
                    <a:pt x="437891" y="178897"/>
                    <a:pt x="558197" y="388245"/>
                    <a:pt x="558197" y="625692"/>
                  </a:cubicBezTo>
                  <a:cubicBezTo>
                    <a:pt x="558197" y="863139"/>
                    <a:pt x="437891" y="1072487"/>
                    <a:pt x="254910" y="1196107"/>
                  </a:cubicBezTo>
                  <a:lnTo>
                    <a:pt x="157388" y="1249041"/>
                  </a:lnTo>
                  <a:lnTo>
                    <a:pt x="105058" y="1140408"/>
                  </a:lnTo>
                  <a:cubicBezTo>
                    <a:pt x="37408" y="980468"/>
                    <a:pt x="0" y="804622"/>
                    <a:pt x="0" y="620040"/>
                  </a:cubicBezTo>
                  <a:cubicBezTo>
                    <a:pt x="0" y="435457"/>
                    <a:pt x="37408" y="259612"/>
                    <a:pt x="105058" y="99672"/>
                  </a:cubicBezTo>
                  <a:lnTo>
                    <a:pt x="153071" y="0"/>
                  </a:lnTo>
                  <a:close/>
                </a:path>
              </a:pathLst>
            </a:custGeom>
            <a:solidFill>
              <a:schemeClr val="tx1">
                <a:alpha val="5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CC7E2AC0-2BDA-C415-D233-CD251DCA9533}"/>
                </a:ext>
              </a:extLst>
            </p:cNvPr>
            <p:cNvSpPr txBox="1"/>
            <p:nvPr/>
          </p:nvSpPr>
          <p:spPr>
            <a:xfrm>
              <a:off x="2034506" y="3683273"/>
              <a:ext cx="2168162" cy="1037592"/>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المصادر الحكومية والإحصائية </a:t>
              </a:r>
              <a:r>
                <a:rPr lang="en-US" b="1" dirty="0">
                  <a:latin typeface="Times New Roman" panose="02020603050405020304" pitchFamily="18" charset="0"/>
                  <a:ea typeface="Calibri" panose="020F0502020204030204" pitchFamily="34" charset="0"/>
                  <a:cs typeface="Adobe Arabic" panose="02040503050201020203" pitchFamily="18" charset="-78"/>
                </a:rPr>
                <a:t>Government and Statistical Sources)</a:t>
              </a:r>
              <a:r>
                <a:rPr lang="ar-EG" b="1" dirty="0">
                  <a:latin typeface="Times New Roman" panose="02020603050405020304" pitchFamily="18" charset="0"/>
                  <a:ea typeface="Calibri" panose="020F0502020204030204" pitchFamily="34" charset="0"/>
                  <a:cs typeface="Adobe Arabic" panose="02040503050201020203" pitchFamily="18" charset="-78"/>
                </a:rPr>
                <a:t>)</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2" name="Group 41">
            <a:extLst>
              <a:ext uri="{FF2B5EF4-FFF2-40B4-BE49-F238E27FC236}">
                <a16:creationId xmlns:a16="http://schemas.microsoft.com/office/drawing/2014/main" id="{3D03E6B0-B6AA-1FD8-DDC7-013378DB0B10}"/>
              </a:ext>
            </a:extLst>
          </p:cNvPr>
          <p:cNvGrpSpPr/>
          <p:nvPr/>
        </p:nvGrpSpPr>
        <p:grpSpPr>
          <a:xfrm>
            <a:off x="2156955" y="2243691"/>
            <a:ext cx="4279246" cy="1539437"/>
            <a:chOff x="2108899" y="2068243"/>
            <a:chExt cx="4279246" cy="1539437"/>
          </a:xfrm>
        </p:grpSpPr>
        <p:sp>
          <p:nvSpPr>
            <p:cNvPr id="43" name="Freeform: Shape 42">
              <a:extLst>
                <a:ext uri="{FF2B5EF4-FFF2-40B4-BE49-F238E27FC236}">
                  <a16:creationId xmlns:a16="http://schemas.microsoft.com/office/drawing/2014/main" id="{BEC4CB69-F32B-43F4-CAD2-6D5562E01305}"/>
                </a:ext>
              </a:extLst>
            </p:cNvPr>
            <p:cNvSpPr/>
            <p:nvPr/>
          </p:nvSpPr>
          <p:spPr>
            <a:xfrm>
              <a:off x="4852847" y="2203879"/>
              <a:ext cx="1535298" cy="1403801"/>
            </a:xfrm>
            <a:custGeom>
              <a:avLst/>
              <a:gdLst>
                <a:gd name="connsiteX0" fmla="*/ 922789 w 1844043"/>
                <a:gd name="connsiteY0" fmla="*/ 0 h 1686102"/>
                <a:gd name="connsiteX1" fmla="*/ 1840814 w 1844043"/>
                <a:gd name="connsiteY1" fmla="*/ 828439 h 1686102"/>
                <a:gd name="connsiteX2" fmla="*/ 1844043 w 1844043"/>
                <a:gd name="connsiteY2" fmla="*/ 892394 h 1686102"/>
                <a:gd name="connsiteX3" fmla="*/ 1793841 w 1844043"/>
                <a:gd name="connsiteY3" fmla="*/ 884732 h 1686102"/>
                <a:gd name="connsiteX4" fmla="*/ 1657154 w 1844043"/>
                <a:gd name="connsiteY4" fmla="*/ 877830 h 1686102"/>
                <a:gd name="connsiteX5" fmla="*/ 1077568 w 1844043"/>
                <a:gd name="connsiteY5" fmla="*/ 1009660 h 1686102"/>
                <a:gd name="connsiteX6" fmla="*/ 960463 w 1844043"/>
                <a:gd name="connsiteY6" fmla="*/ 1076969 h 1686102"/>
                <a:gd name="connsiteX7" fmla="*/ 944256 w 1844043"/>
                <a:gd name="connsiteY7" fmla="*/ 1056996 h 1686102"/>
                <a:gd name="connsiteX8" fmla="*/ 896232 w 1844043"/>
                <a:gd name="connsiteY8" fmla="*/ 1086171 h 1686102"/>
                <a:gd name="connsiteX9" fmla="*/ 460460 w 1844043"/>
                <a:gd name="connsiteY9" fmla="*/ 1565984 h 1686102"/>
                <a:gd name="connsiteX10" fmla="*/ 404399 w 1844043"/>
                <a:gd name="connsiteY10" fmla="*/ 1686102 h 1686102"/>
                <a:gd name="connsiteX11" fmla="*/ 318893 w 1844043"/>
                <a:gd name="connsiteY11" fmla="*/ 1620553 h 1686102"/>
                <a:gd name="connsiteX12" fmla="*/ 0 w 1844043"/>
                <a:gd name="connsiteY12" fmla="*/ 922789 h 1686102"/>
                <a:gd name="connsiteX13" fmla="*/ 922789 w 1844043"/>
                <a:gd name="connsiteY13" fmla="*/ 0 h 1686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44043" h="1686102">
                  <a:moveTo>
                    <a:pt x="922789" y="0"/>
                  </a:moveTo>
                  <a:cubicBezTo>
                    <a:pt x="1400579" y="0"/>
                    <a:pt x="1793558" y="363118"/>
                    <a:pt x="1840814" y="828439"/>
                  </a:cubicBezTo>
                  <a:lnTo>
                    <a:pt x="1844043" y="892394"/>
                  </a:lnTo>
                  <a:lnTo>
                    <a:pt x="1793841" y="884732"/>
                  </a:lnTo>
                  <a:cubicBezTo>
                    <a:pt x="1748899" y="880168"/>
                    <a:pt x="1703300" y="877830"/>
                    <a:pt x="1657154" y="877830"/>
                  </a:cubicBezTo>
                  <a:cubicBezTo>
                    <a:pt x="1449499" y="877830"/>
                    <a:pt x="1252902" y="925175"/>
                    <a:pt x="1077568" y="1009660"/>
                  </a:cubicBezTo>
                  <a:lnTo>
                    <a:pt x="960463" y="1076969"/>
                  </a:lnTo>
                  <a:lnTo>
                    <a:pt x="944256" y="1056996"/>
                  </a:lnTo>
                  <a:lnTo>
                    <a:pt x="896232" y="1086171"/>
                  </a:lnTo>
                  <a:cubicBezTo>
                    <a:pt x="715224" y="1208458"/>
                    <a:pt x="565216" y="1373146"/>
                    <a:pt x="460460" y="1565984"/>
                  </a:cubicBezTo>
                  <a:lnTo>
                    <a:pt x="404399" y="1686102"/>
                  </a:lnTo>
                  <a:lnTo>
                    <a:pt x="318893" y="1620553"/>
                  </a:lnTo>
                  <a:cubicBezTo>
                    <a:pt x="123561" y="1451351"/>
                    <a:pt x="0" y="1201499"/>
                    <a:pt x="0" y="922789"/>
                  </a:cubicBezTo>
                  <a:cubicBezTo>
                    <a:pt x="0" y="413147"/>
                    <a:pt x="413147" y="0"/>
                    <a:pt x="922789" y="0"/>
                  </a:cubicBez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Oval 43">
              <a:extLst>
                <a:ext uri="{FF2B5EF4-FFF2-40B4-BE49-F238E27FC236}">
                  <a16:creationId xmlns:a16="http://schemas.microsoft.com/office/drawing/2014/main" id="{B47CCAAE-CCB9-DA5E-C3FA-9675F5FE3C0D}"/>
                </a:ext>
              </a:extLst>
            </p:cNvPr>
            <p:cNvSpPr/>
            <p:nvPr/>
          </p:nvSpPr>
          <p:spPr>
            <a:xfrm>
              <a:off x="5048411" y="2399443"/>
              <a:ext cx="1145448" cy="1145447"/>
            </a:xfrm>
            <a:prstGeom prst="ellipse">
              <a:avLst/>
            </a:prstGeom>
            <a:solidFill>
              <a:schemeClr val="bg1"/>
            </a:solidFill>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dirty="0">
                  <a:solidFill>
                    <a:srgbClr val="116569"/>
                  </a:solidFill>
                  <a:latin typeface="Adobe Arabic" panose="02040503050201020203" pitchFamily="18" charset="-78"/>
                  <a:cs typeface="Adobe Arabic" panose="02040503050201020203" pitchFamily="18" charset="-78"/>
                </a:rPr>
                <a:t>06</a:t>
              </a:r>
            </a:p>
          </p:txBody>
        </p:sp>
        <p:sp>
          <p:nvSpPr>
            <p:cNvPr id="45" name="Freeform: Shape 44">
              <a:extLst>
                <a:ext uri="{FF2B5EF4-FFF2-40B4-BE49-F238E27FC236}">
                  <a16:creationId xmlns:a16="http://schemas.microsoft.com/office/drawing/2014/main" id="{1AA16B13-CFA0-F037-54C5-B4AB533256B9}"/>
                </a:ext>
              </a:extLst>
            </p:cNvPr>
            <p:cNvSpPr/>
            <p:nvPr/>
          </p:nvSpPr>
          <p:spPr>
            <a:xfrm>
              <a:off x="5296049" y="2932186"/>
              <a:ext cx="897810" cy="612704"/>
            </a:xfrm>
            <a:custGeom>
              <a:avLst/>
              <a:gdLst>
                <a:gd name="connsiteX0" fmla="*/ 1073516 w 1078357"/>
                <a:gd name="connsiteY0" fmla="*/ 0 h 735918"/>
                <a:gd name="connsiteX1" fmla="*/ 1078357 w 1078357"/>
                <a:gd name="connsiteY1" fmla="*/ 48021 h 735918"/>
                <a:gd name="connsiteX2" fmla="*/ 390460 w 1078357"/>
                <a:gd name="connsiteY2" fmla="*/ 735918 h 735918"/>
                <a:gd name="connsiteX3" fmla="*/ 5850 w 1078357"/>
                <a:gd name="connsiteY3" fmla="*/ 618436 h 735918"/>
                <a:gd name="connsiteX4" fmla="*/ 0 w 1078357"/>
                <a:gd name="connsiteY4" fmla="*/ 613610 h 735918"/>
                <a:gd name="connsiteX5" fmla="*/ 16276 w 1078357"/>
                <a:gd name="connsiteY5" fmla="*/ 586820 h 735918"/>
                <a:gd name="connsiteX6" fmla="*/ 988138 w 1078357"/>
                <a:gd name="connsiteY6" fmla="*/ 4311 h 735918"/>
                <a:gd name="connsiteX7" fmla="*/ 1073516 w 1078357"/>
                <a:gd name="connsiteY7" fmla="*/ 0 h 735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8357" h="735918">
                  <a:moveTo>
                    <a:pt x="1073516" y="0"/>
                  </a:moveTo>
                  <a:lnTo>
                    <a:pt x="1078357" y="48021"/>
                  </a:lnTo>
                  <a:cubicBezTo>
                    <a:pt x="1078357" y="427936"/>
                    <a:pt x="770375" y="735918"/>
                    <a:pt x="390460" y="735918"/>
                  </a:cubicBezTo>
                  <a:cubicBezTo>
                    <a:pt x="247992" y="735918"/>
                    <a:pt x="115639" y="692608"/>
                    <a:pt x="5850" y="618436"/>
                  </a:cubicBezTo>
                  <a:lnTo>
                    <a:pt x="0" y="613610"/>
                  </a:lnTo>
                  <a:lnTo>
                    <a:pt x="16276" y="586820"/>
                  </a:lnTo>
                  <a:cubicBezTo>
                    <a:pt x="232495" y="266772"/>
                    <a:pt x="583665" y="45387"/>
                    <a:pt x="988138" y="4311"/>
                  </a:cubicBezTo>
                  <a:lnTo>
                    <a:pt x="1073516" y="0"/>
                  </a:lnTo>
                  <a:close/>
                </a:path>
              </a:pathLst>
            </a:custGeom>
            <a:solidFill>
              <a:schemeClr val="tx1">
                <a:alpha val="5000"/>
              </a:schemeClr>
            </a:solidFill>
            <a:effectLst/>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C0FAE296-AAAE-75C6-A1B4-B08D519194C7}"/>
                </a:ext>
              </a:extLst>
            </p:cNvPr>
            <p:cNvSpPr txBox="1"/>
            <p:nvPr/>
          </p:nvSpPr>
          <p:spPr>
            <a:xfrm>
              <a:off x="2108899" y="2068243"/>
              <a:ext cx="2851243" cy="1037592"/>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التقارير المالية والإدارية </a:t>
              </a:r>
              <a:endParaRPr lang="ar-SY"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pPr>
              <a:r>
                <a:rPr lang="en-US" b="1" dirty="0">
                  <a:latin typeface="Times New Roman" panose="02020603050405020304" pitchFamily="18" charset="0"/>
                  <a:ea typeface="Calibri" panose="020F0502020204030204" pitchFamily="34" charset="0"/>
                  <a:cs typeface="Adobe Arabic" panose="02040503050201020203" pitchFamily="18" charset="-78"/>
                </a:rPr>
                <a:t>Financial and Administrative Reports)</a:t>
              </a:r>
              <a:r>
                <a:rPr lang="ar-EG" b="1" dirty="0">
                  <a:latin typeface="Times New Roman" panose="02020603050405020304" pitchFamily="18" charset="0"/>
                  <a:ea typeface="Calibri" panose="020F0502020204030204" pitchFamily="34" charset="0"/>
                  <a:cs typeface="Adobe Arabic" panose="02040503050201020203" pitchFamily="18" charset="-78"/>
                </a:rPr>
                <a:t>)</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42138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1000"/>
                                        <p:tgtEl>
                                          <p:spTgt spid="37"/>
                                        </p:tgtEl>
                                      </p:cBhvr>
                                    </p:animEffect>
                                    <p:anim calcmode="lin" valueType="num">
                                      <p:cBhvr>
                                        <p:cTn id="48" dur="1000" fill="hold"/>
                                        <p:tgtEl>
                                          <p:spTgt spid="37"/>
                                        </p:tgtEl>
                                        <p:attrNameLst>
                                          <p:attrName>ppt_x</p:attrName>
                                        </p:attrNameLst>
                                      </p:cBhvr>
                                      <p:tavLst>
                                        <p:tav tm="0">
                                          <p:val>
                                            <p:strVal val="#ppt_x"/>
                                          </p:val>
                                        </p:tav>
                                        <p:tav tm="100000">
                                          <p:val>
                                            <p:strVal val="#ppt_x"/>
                                          </p:val>
                                        </p:tav>
                                      </p:tavLst>
                                    </p:anim>
                                    <p:anim calcmode="lin" valueType="num">
                                      <p:cBhvr>
                                        <p:cTn id="4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1000"/>
                                        <p:tgtEl>
                                          <p:spTgt spid="42"/>
                                        </p:tgtEl>
                                      </p:cBhvr>
                                    </p:animEffect>
                                    <p:anim calcmode="lin" valueType="num">
                                      <p:cBhvr>
                                        <p:cTn id="55" dur="1000" fill="hold"/>
                                        <p:tgtEl>
                                          <p:spTgt spid="42"/>
                                        </p:tgtEl>
                                        <p:attrNameLst>
                                          <p:attrName>ppt_x</p:attrName>
                                        </p:attrNameLst>
                                      </p:cBhvr>
                                      <p:tavLst>
                                        <p:tav tm="0">
                                          <p:val>
                                            <p:strVal val="#ppt_x"/>
                                          </p:val>
                                        </p:tav>
                                        <p:tav tm="100000">
                                          <p:val>
                                            <p:strVal val="#ppt_x"/>
                                          </p:val>
                                        </p:tav>
                                      </p:tavLst>
                                    </p:anim>
                                    <p:anim calcmode="lin" valueType="num">
                                      <p:cBhvr>
                                        <p:cTn id="5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تنظيم البيانات وتحليلها لاستخلاص النتائج</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7" name="Group 46">
            <a:extLst>
              <a:ext uri="{FF2B5EF4-FFF2-40B4-BE49-F238E27FC236}">
                <a16:creationId xmlns:a16="http://schemas.microsoft.com/office/drawing/2014/main" id="{A46F2F8C-8284-5D50-42B7-007DC5DAC489}"/>
              </a:ext>
            </a:extLst>
          </p:cNvPr>
          <p:cNvGrpSpPr/>
          <p:nvPr/>
        </p:nvGrpSpPr>
        <p:grpSpPr>
          <a:xfrm>
            <a:off x="7332528" y="2638354"/>
            <a:ext cx="2580157" cy="2301468"/>
            <a:chOff x="7465286" y="2593376"/>
            <a:chExt cx="2580157" cy="2301468"/>
          </a:xfrm>
        </p:grpSpPr>
        <p:sp>
          <p:nvSpPr>
            <p:cNvPr id="48" name="Freeform: Shape 47">
              <a:extLst>
                <a:ext uri="{FF2B5EF4-FFF2-40B4-BE49-F238E27FC236}">
                  <a16:creationId xmlns:a16="http://schemas.microsoft.com/office/drawing/2014/main" id="{B20042D0-542C-D7AF-0CED-60F8D844A04F}"/>
                </a:ext>
              </a:extLst>
            </p:cNvPr>
            <p:cNvSpPr/>
            <p:nvPr/>
          </p:nvSpPr>
          <p:spPr>
            <a:xfrm>
              <a:off x="7465286" y="3473866"/>
              <a:ext cx="2190000" cy="1420978"/>
            </a:xfrm>
            <a:custGeom>
              <a:avLst/>
              <a:gdLst>
                <a:gd name="connsiteX0" fmla="*/ 2317159 w 4634318"/>
                <a:gd name="connsiteY0" fmla="*/ 0 h 2316279"/>
                <a:gd name="connsiteX1" fmla="*/ 2745163 w 4634318"/>
                <a:gd name="connsiteY1" fmla="*/ 177285 h 2316279"/>
                <a:gd name="connsiteX2" fmla="*/ 4457127 w 4634318"/>
                <a:gd name="connsiteY2" fmla="*/ 1889248 h 2316279"/>
                <a:gd name="connsiteX3" fmla="*/ 4623331 w 4634318"/>
                <a:gd name="connsiteY3" fmla="*/ 2201646 h 2316279"/>
                <a:gd name="connsiteX4" fmla="*/ 4634318 w 4634318"/>
                <a:gd name="connsiteY4" fmla="*/ 2316278 h 2316279"/>
                <a:gd name="connsiteX5" fmla="*/ 3928522 w 4634318"/>
                <a:gd name="connsiteY5" fmla="*/ 2316279 h 2316279"/>
                <a:gd name="connsiteX6" fmla="*/ 3908796 w 4634318"/>
                <a:gd name="connsiteY6" fmla="*/ 2214906 h 2316279"/>
                <a:gd name="connsiteX7" fmla="*/ 3849050 w 4634318"/>
                <a:gd name="connsiteY7" fmla="*/ 2124934 h 2316279"/>
                <a:gd name="connsiteX8" fmla="*/ 2509477 w 4634318"/>
                <a:gd name="connsiteY8" fmla="*/ 785362 h 2316279"/>
                <a:gd name="connsiteX9" fmla="*/ 2124841 w 4634318"/>
                <a:gd name="connsiteY9" fmla="*/ 785362 h 2316279"/>
                <a:gd name="connsiteX10" fmla="*/ 785268 w 4634318"/>
                <a:gd name="connsiteY10" fmla="*/ 2124934 h 2316279"/>
                <a:gd name="connsiteX11" fmla="*/ 725523 w 4634318"/>
                <a:gd name="connsiteY11" fmla="*/ 2214906 h 2316279"/>
                <a:gd name="connsiteX12" fmla="*/ 705797 w 4634318"/>
                <a:gd name="connsiteY12" fmla="*/ 2316278 h 2316279"/>
                <a:gd name="connsiteX13" fmla="*/ 0 w 4634318"/>
                <a:gd name="connsiteY13" fmla="*/ 2316278 h 2316279"/>
                <a:gd name="connsiteX14" fmla="*/ 10987 w 4634318"/>
                <a:gd name="connsiteY14" fmla="*/ 2201646 h 2316279"/>
                <a:gd name="connsiteX15" fmla="*/ 177192 w 4634318"/>
                <a:gd name="connsiteY15" fmla="*/ 1889248 h 2316279"/>
                <a:gd name="connsiteX16" fmla="*/ 1889155 w 4634318"/>
                <a:gd name="connsiteY16" fmla="*/ 177285 h 2316279"/>
                <a:gd name="connsiteX17" fmla="*/ 2317159 w 4634318"/>
                <a:gd name="connsiteY17" fmla="*/ 0 h 2316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34318" h="2316279">
                  <a:moveTo>
                    <a:pt x="2317159" y="0"/>
                  </a:moveTo>
                  <a:cubicBezTo>
                    <a:pt x="2472067" y="0"/>
                    <a:pt x="2626973" y="59095"/>
                    <a:pt x="2745163" y="177285"/>
                  </a:cubicBezTo>
                  <a:lnTo>
                    <a:pt x="4457127" y="1889248"/>
                  </a:lnTo>
                  <a:cubicBezTo>
                    <a:pt x="4545770" y="1977891"/>
                    <a:pt x="4601171" y="2087187"/>
                    <a:pt x="4623331" y="2201646"/>
                  </a:cubicBezTo>
                  <a:lnTo>
                    <a:pt x="4634318" y="2316278"/>
                  </a:lnTo>
                  <a:lnTo>
                    <a:pt x="3928522" y="2316279"/>
                  </a:lnTo>
                  <a:lnTo>
                    <a:pt x="3908796" y="2214906"/>
                  </a:lnTo>
                  <a:cubicBezTo>
                    <a:pt x="3895519" y="2182167"/>
                    <a:pt x="3875604" y="2151487"/>
                    <a:pt x="3849050" y="2124934"/>
                  </a:cubicBezTo>
                  <a:lnTo>
                    <a:pt x="2509477" y="785362"/>
                  </a:lnTo>
                  <a:cubicBezTo>
                    <a:pt x="2403263" y="679147"/>
                    <a:pt x="2231056" y="679147"/>
                    <a:pt x="2124841" y="785362"/>
                  </a:cubicBezTo>
                  <a:lnTo>
                    <a:pt x="785268" y="2124934"/>
                  </a:lnTo>
                  <a:cubicBezTo>
                    <a:pt x="758715" y="2151487"/>
                    <a:pt x="738800" y="2182166"/>
                    <a:pt x="725523" y="2214906"/>
                  </a:cubicBezTo>
                  <a:lnTo>
                    <a:pt x="705797" y="2316278"/>
                  </a:lnTo>
                  <a:lnTo>
                    <a:pt x="0" y="2316278"/>
                  </a:lnTo>
                  <a:lnTo>
                    <a:pt x="10987" y="2201646"/>
                  </a:lnTo>
                  <a:cubicBezTo>
                    <a:pt x="33148" y="2087187"/>
                    <a:pt x="88549" y="1977891"/>
                    <a:pt x="177192" y="1889248"/>
                  </a:cubicBezTo>
                  <a:lnTo>
                    <a:pt x="1889155" y="177285"/>
                  </a:lnTo>
                  <a:cubicBezTo>
                    <a:pt x="2007345" y="59095"/>
                    <a:pt x="2162252" y="0"/>
                    <a:pt x="2317159" y="0"/>
                  </a:cubicBezTo>
                  <a:close/>
                </a:path>
              </a:pathLst>
            </a:custGeom>
            <a:solidFill>
              <a:srgbClr val="D0CECE"/>
            </a:solidFill>
            <a:ln w="6350" cap="flat" cmpd="sng" algn="ctr">
              <a:noFill/>
              <a:prstDash val="solid"/>
              <a:miter lim="800000"/>
            </a:ln>
            <a:effectLst/>
          </p:spPr>
          <p:txBody>
            <a:bodyPr wrap="square" tIns="137160" rtlCol="0"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ea typeface="+mn-ea"/>
                <a:cs typeface="+mn-cs"/>
              </a:endParaRPr>
            </a:p>
          </p:txBody>
        </p:sp>
        <p:sp>
          <p:nvSpPr>
            <p:cNvPr id="49" name="TextBox 48">
              <a:extLst>
                <a:ext uri="{FF2B5EF4-FFF2-40B4-BE49-F238E27FC236}">
                  <a16:creationId xmlns:a16="http://schemas.microsoft.com/office/drawing/2014/main" id="{7D95A95F-242C-DF1D-A401-A5A4C8B376EA}"/>
                </a:ext>
              </a:extLst>
            </p:cNvPr>
            <p:cNvSpPr txBox="1"/>
            <p:nvPr/>
          </p:nvSpPr>
          <p:spPr>
            <a:xfrm>
              <a:off x="8407467" y="3560256"/>
              <a:ext cx="305637" cy="369332"/>
            </a:xfrm>
            <a:prstGeom prst="rect">
              <a:avLst/>
            </a:prstGeom>
            <a:noFill/>
            <a:ln>
              <a:noFill/>
            </a:ln>
          </p:spPr>
          <p:txBody>
            <a:bodyPr wrap="square" rtlCol="0">
              <a:spAutoFit/>
            </a:bodyPr>
            <a:lstStyle/>
            <a:p>
              <a:r>
                <a:rPr lang="en-US" b="1" dirty="0"/>
                <a:t>1</a:t>
              </a:r>
            </a:p>
          </p:txBody>
        </p:sp>
        <p:sp>
          <p:nvSpPr>
            <p:cNvPr id="50" name="TextBox 49">
              <a:extLst>
                <a:ext uri="{FF2B5EF4-FFF2-40B4-BE49-F238E27FC236}">
                  <a16:creationId xmlns:a16="http://schemas.microsoft.com/office/drawing/2014/main" id="{CD914940-449B-F809-A4F6-3BACE9C66A8B}"/>
                </a:ext>
              </a:extLst>
            </p:cNvPr>
            <p:cNvSpPr txBox="1"/>
            <p:nvPr/>
          </p:nvSpPr>
          <p:spPr>
            <a:xfrm>
              <a:off x="7855443" y="2593376"/>
              <a:ext cx="2190000" cy="70391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تنظيم البيانات  </a:t>
              </a:r>
              <a:endParaRPr lang="ar-SY"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pPr>
              <a:r>
                <a:rPr lang="en-US" b="1" dirty="0">
                  <a:latin typeface="Times New Roman" panose="02020603050405020304" pitchFamily="18" charset="0"/>
                  <a:ea typeface="Calibri" panose="020F0502020204030204" pitchFamily="34" charset="0"/>
                  <a:cs typeface="Adobe Arabic" panose="02040503050201020203" pitchFamily="18" charset="-78"/>
                </a:rPr>
                <a:t>(Data Organization)</a:t>
              </a:r>
            </a:p>
          </p:txBody>
        </p:sp>
      </p:grpSp>
      <p:grpSp>
        <p:nvGrpSpPr>
          <p:cNvPr id="51" name="Group 50">
            <a:extLst>
              <a:ext uri="{FF2B5EF4-FFF2-40B4-BE49-F238E27FC236}">
                <a16:creationId xmlns:a16="http://schemas.microsoft.com/office/drawing/2014/main" id="{B1C9A5BF-0404-C459-2A55-32FA4F222259}"/>
              </a:ext>
            </a:extLst>
          </p:cNvPr>
          <p:cNvGrpSpPr/>
          <p:nvPr/>
        </p:nvGrpSpPr>
        <p:grpSpPr>
          <a:xfrm>
            <a:off x="5713437" y="2665113"/>
            <a:ext cx="2190000" cy="2274709"/>
            <a:chOff x="5846195" y="2620135"/>
            <a:chExt cx="2190000" cy="2274709"/>
          </a:xfrm>
        </p:grpSpPr>
        <p:sp>
          <p:nvSpPr>
            <p:cNvPr id="52" name="Freeform: Shape 51">
              <a:extLst>
                <a:ext uri="{FF2B5EF4-FFF2-40B4-BE49-F238E27FC236}">
                  <a16:creationId xmlns:a16="http://schemas.microsoft.com/office/drawing/2014/main" id="{CCBAE431-3C62-41D4-88E3-92B1EA9EE60D}"/>
                </a:ext>
              </a:extLst>
            </p:cNvPr>
            <p:cNvSpPr/>
            <p:nvPr/>
          </p:nvSpPr>
          <p:spPr>
            <a:xfrm>
              <a:off x="5846195" y="3473866"/>
              <a:ext cx="2190000" cy="1420978"/>
            </a:xfrm>
            <a:custGeom>
              <a:avLst/>
              <a:gdLst>
                <a:gd name="connsiteX0" fmla="*/ 2317159 w 4634318"/>
                <a:gd name="connsiteY0" fmla="*/ 0 h 2316279"/>
                <a:gd name="connsiteX1" fmla="*/ 2745163 w 4634318"/>
                <a:gd name="connsiteY1" fmla="*/ 177285 h 2316279"/>
                <a:gd name="connsiteX2" fmla="*/ 4457127 w 4634318"/>
                <a:gd name="connsiteY2" fmla="*/ 1889248 h 2316279"/>
                <a:gd name="connsiteX3" fmla="*/ 4623331 w 4634318"/>
                <a:gd name="connsiteY3" fmla="*/ 2201646 h 2316279"/>
                <a:gd name="connsiteX4" fmla="*/ 4634318 w 4634318"/>
                <a:gd name="connsiteY4" fmla="*/ 2316278 h 2316279"/>
                <a:gd name="connsiteX5" fmla="*/ 3928522 w 4634318"/>
                <a:gd name="connsiteY5" fmla="*/ 2316279 h 2316279"/>
                <a:gd name="connsiteX6" fmla="*/ 3908796 w 4634318"/>
                <a:gd name="connsiteY6" fmla="*/ 2214906 h 2316279"/>
                <a:gd name="connsiteX7" fmla="*/ 3849050 w 4634318"/>
                <a:gd name="connsiteY7" fmla="*/ 2124934 h 2316279"/>
                <a:gd name="connsiteX8" fmla="*/ 2509477 w 4634318"/>
                <a:gd name="connsiteY8" fmla="*/ 785362 h 2316279"/>
                <a:gd name="connsiteX9" fmla="*/ 2124841 w 4634318"/>
                <a:gd name="connsiteY9" fmla="*/ 785362 h 2316279"/>
                <a:gd name="connsiteX10" fmla="*/ 785268 w 4634318"/>
                <a:gd name="connsiteY10" fmla="*/ 2124934 h 2316279"/>
                <a:gd name="connsiteX11" fmla="*/ 725523 w 4634318"/>
                <a:gd name="connsiteY11" fmla="*/ 2214906 h 2316279"/>
                <a:gd name="connsiteX12" fmla="*/ 705797 w 4634318"/>
                <a:gd name="connsiteY12" fmla="*/ 2316278 h 2316279"/>
                <a:gd name="connsiteX13" fmla="*/ 0 w 4634318"/>
                <a:gd name="connsiteY13" fmla="*/ 2316278 h 2316279"/>
                <a:gd name="connsiteX14" fmla="*/ 10987 w 4634318"/>
                <a:gd name="connsiteY14" fmla="*/ 2201646 h 2316279"/>
                <a:gd name="connsiteX15" fmla="*/ 177192 w 4634318"/>
                <a:gd name="connsiteY15" fmla="*/ 1889248 h 2316279"/>
                <a:gd name="connsiteX16" fmla="*/ 1889155 w 4634318"/>
                <a:gd name="connsiteY16" fmla="*/ 177285 h 2316279"/>
                <a:gd name="connsiteX17" fmla="*/ 2317159 w 4634318"/>
                <a:gd name="connsiteY17" fmla="*/ 0 h 2316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34318" h="2316279">
                  <a:moveTo>
                    <a:pt x="2317159" y="0"/>
                  </a:moveTo>
                  <a:cubicBezTo>
                    <a:pt x="2472067" y="0"/>
                    <a:pt x="2626973" y="59095"/>
                    <a:pt x="2745163" y="177285"/>
                  </a:cubicBezTo>
                  <a:lnTo>
                    <a:pt x="4457127" y="1889248"/>
                  </a:lnTo>
                  <a:cubicBezTo>
                    <a:pt x="4545770" y="1977891"/>
                    <a:pt x="4601171" y="2087187"/>
                    <a:pt x="4623331" y="2201646"/>
                  </a:cubicBezTo>
                  <a:lnTo>
                    <a:pt x="4634318" y="2316278"/>
                  </a:lnTo>
                  <a:lnTo>
                    <a:pt x="3928522" y="2316279"/>
                  </a:lnTo>
                  <a:lnTo>
                    <a:pt x="3908796" y="2214906"/>
                  </a:lnTo>
                  <a:cubicBezTo>
                    <a:pt x="3895519" y="2182167"/>
                    <a:pt x="3875604" y="2151487"/>
                    <a:pt x="3849050" y="2124934"/>
                  </a:cubicBezTo>
                  <a:lnTo>
                    <a:pt x="2509477" y="785362"/>
                  </a:lnTo>
                  <a:cubicBezTo>
                    <a:pt x="2403263" y="679147"/>
                    <a:pt x="2231056" y="679147"/>
                    <a:pt x="2124841" y="785362"/>
                  </a:cubicBezTo>
                  <a:lnTo>
                    <a:pt x="785268" y="2124934"/>
                  </a:lnTo>
                  <a:cubicBezTo>
                    <a:pt x="758715" y="2151487"/>
                    <a:pt x="738800" y="2182166"/>
                    <a:pt x="725523" y="2214906"/>
                  </a:cubicBezTo>
                  <a:lnTo>
                    <a:pt x="705797" y="2316278"/>
                  </a:lnTo>
                  <a:lnTo>
                    <a:pt x="0" y="2316278"/>
                  </a:lnTo>
                  <a:lnTo>
                    <a:pt x="10987" y="2201646"/>
                  </a:lnTo>
                  <a:cubicBezTo>
                    <a:pt x="33148" y="2087187"/>
                    <a:pt x="88549" y="1977891"/>
                    <a:pt x="177192" y="1889248"/>
                  </a:cubicBezTo>
                  <a:lnTo>
                    <a:pt x="1889155" y="177285"/>
                  </a:lnTo>
                  <a:cubicBezTo>
                    <a:pt x="2007345" y="59095"/>
                    <a:pt x="2162252" y="0"/>
                    <a:pt x="2317159" y="0"/>
                  </a:cubicBezTo>
                  <a:close/>
                </a:path>
              </a:pathLst>
            </a:custGeom>
            <a:solidFill>
              <a:srgbClr val="9ACCCE"/>
            </a:solidFill>
            <a:ln w="6350" cap="flat" cmpd="sng" algn="ctr">
              <a:noFill/>
              <a:prstDash val="solid"/>
              <a:miter lim="800000"/>
            </a:ln>
            <a:effectLst/>
          </p:spPr>
          <p:txBody>
            <a:bodyPr wrap="square" tIns="137160" rtlCol="0"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ea typeface="+mn-ea"/>
                <a:cs typeface="+mn-cs"/>
              </a:endParaRPr>
            </a:p>
          </p:txBody>
        </p:sp>
        <p:sp>
          <p:nvSpPr>
            <p:cNvPr id="53" name="TextBox 52">
              <a:extLst>
                <a:ext uri="{FF2B5EF4-FFF2-40B4-BE49-F238E27FC236}">
                  <a16:creationId xmlns:a16="http://schemas.microsoft.com/office/drawing/2014/main" id="{57CD8F51-4E9C-D364-1504-FB216715AE70}"/>
                </a:ext>
              </a:extLst>
            </p:cNvPr>
            <p:cNvSpPr txBox="1"/>
            <p:nvPr/>
          </p:nvSpPr>
          <p:spPr>
            <a:xfrm>
              <a:off x="6831124" y="3560256"/>
              <a:ext cx="305637" cy="369332"/>
            </a:xfrm>
            <a:prstGeom prst="rect">
              <a:avLst/>
            </a:prstGeom>
            <a:noFill/>
            <a:ln>
              <a:noFill/>
            </a:ln>
          </p:spPr>
          <p:txBody>
            <a:bodyPr wrap="square" rtlCol="0">
              <a:spAutoFit/>
            </a:bodyPr>
            <a:lstStyle/>
            <a:p>
              <a:r>
                <a:rPr lang="en-US" b="1" dirty="0"/>
                <a:t>2</a:t>
              </a:r>
            </a:p>
          </p:txBody>
        </p:sp>
        <p:sp>
          <p:nvSpPr>
            <p:cNvPr id="54" name="TextBox 53">
              <a:extLst>
                <a:ext uri="{FF2B5EF4-FFF2-40B4-BE49-F238E27FC236}">
                  <a16:creationId xmlns:a16="http://schemas.microsoft.com/office/drawing/2014/main" id="{CABD9FA1-F24A-2149-8567-775DAFB3B4DC}"/>
                </a:ext>
              </a:extLst>
            </p:cNvPr>
            <p:cNvSpPr txBox="1"/>
            <p:nvPr/>
          </p:nvSpPr>
          <p:spPr>
            <a:xfrm>
              <a:off x="6026946" y="2620135"/>
              <a:ext cx="1828497" cy="70391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البيانات  </a:t>
              </a:r>
              <a:endParaRPr lang="ar-SY"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pPr>
              <a:r>
                <a:rPr lang="en-US" b="1" dirty="0">
                  <a:latin typeface="Times New Roman" panose="02020603050405020304" pitchFamily="18" charset="0"/>
                  <a:ea typeface="Calibri" panose="020F0502020204030204" pitchFamily="34" charset="0"/>
                  <a:cs typeface="Adobe Arabic" panose="02040503050201020203" pitchFamily="18" charset="-78"/>
                </a:rPr>
                <a:t>(Data Analysis)</a:t>
              </a:r>
            </a:p>
          </p:txBody>
        </p:sp>
      </p:grpSp>
      <p:grpSp>
        <p:nvGrpSpPr>
          <p:cNvPr id="55" name="Group 54">
            <a:extLst>
              <a:ext uri="{FF2B5EF4-FFF2-40B4-BE49-F238E27FC236}">
                <a16:creationId xmlns:a16="http://schemas.microsoft.com/office/drawing/2014/main" id="{88EA57BC-885C-EDC5-97FD-E048689E296F}"/>
              </a:ext>
            </a:extLst>
          </p:cNvPr>
          <p:cNvGrpSpPr/>
          <p:nvPr/>
        </p:nvGrpSpPr>
        <p:grpSpPr>
          <a:xfrm>
            <a:off x="4166831" y="2505838"/>
            <a:ext cx="2190000" cy="2433984"/>
            <a:chOff x="4299589" y="2460860"/>
            <a:chExt cx="2190000" cy="2433984"/>
          </a:xfrm>
        </p:grpSpPr>
        <p:sp>
          <p:nvSpPr>
            <p:cNvPr id="56" name="Freeform: Shape 55">
              <a:extLst>
                <a:ext uri="{FF2B5EF4-FFF2-40B4-BE49-F238E27FC236}">
                  <a16:creationId xmlns:a16="http://schemas.microsoft.com/office/drawing/2014/main" id="{980089ED-2311-C078-4951-25A1FDB4A591}"/>
                </a:ext>
              </a:extLst>
            </p:cNvPr>
            <p:cNvSpPr/>
            <p:nvPr/>
          </p:nvSpPr>
          <p:spPr>
            <a:xfrm>
              <a:off x="4299589" y="3473866"/>
              <a:ext cx="2190000" cy="1420978"/>
            </a:xfrm>
            <a:custGeom>
              <a:avLst/>
              <a:gdLst>
                <a:gd name="connsiteX0" fmla="*/ 2317159 w 4634318"/>
                <a:gd name="connsiteY0" fmla="*/ 0 h 2316279"/>
                <a:gd name="connsiteX1" fmla="*/ 2745163 w 4634318"/>
                <a:gd name="connsiteY1" fmla="*/ 177285 h 2316279"/>
                <a:gd name="connsiteX2" fmla="*/ 4457127 w 4634318"/>
                <a:gd name="connsiteY2" fmla="*/ 1889248 h 2316279"/>
                <a:gd name="connsiteX3" fmla="*/ 4623331 w 4634318"/>
                <a:gd name="connsiteY3" fmla="*/ 2201646 h 2316279"/>
                <a:gd name="connsiteX4" fmla="*/ 4634318 w 4634318"/>
                <a:gd name="connsiteY4" fmla="*/ 2316278 h 2316279"/>
                <a:gd name="connsiteX5" fmla="*/ 3928522 w 4634318"/>
                <a:gd name="connsiteY5" fmla="*/ 2316279 h 2316279"/>
                <a:gd name="connsiteX6" fmla="*/ 3908796 w 4634318"/>
                <a:gd name="connsiteY6" fmla="*/ 2214906 h 2316279"/>
                <a:gd name="connsiteX7" fmla="*/ 3849050 w 4634318"/>
                <a:gd name="connsiteY7" fmla="*/ 2124934 h 2316279"/>
                <a:gd name="connsiteX8" fmla="*/ 2509477 w 4634318"/>
                <a:gd name="connsiteY8" fmla="*/ 785362 h 2316279"/>
                <a:gd name="connsiteX9" fmla="*/ 2124841 w 4634318"/>
                <a:gd name="connsiteY9" fmla="*/ 785362 h 2316279"/>
                <a:gd name="connsiteX10" fmla="*/ 785268 w 4634318"/>
                <a:gd name="connsiteY10" fmla="*/ 2124934 h 2316279"/>
                <a:gd name="connsiteX11" fmla="*/ 725523 w 4634318"/>
                <a:gd name="connsiteY11" fmla="*/ 2214906 h 2316279"/>
                <a:gd name="connsiteX12" fmla="*/ 705797 w 4634318"/>
                <a:gd name="connsiteY12" fmla="*/ 2316278 h 2316279"/>
                <a:gd name="connsiteX13" fmla="*/ 0 w 4634318"/>
                <a:gd name="connsiteY13" fmla="*/ 2316278 h 2316279"/>
                <a:gd name="connsiteX14" fmla="*/ 10987 w 4634318"/>
                <a:gd name="connsiteY14" fmla="*/ 2201646 h 2316279"/>
                <a:gd name="connsiteX15" fmla="*/ 177192 w 4634318"/>
                <a:gd name="connsiteY15" fmla="*/ 1889248 h 2316279"/>
                <a:gd name="connsiteX16" fmla="*/ 1889155 w 4634318"/>
                <a:gd name="connsiteY16" fmla="*/ 177285 h 2316279"/>
                <a:gd name="connsiteX17" fmla="*/ 2317159 w 4634318"/>
                <a:gd name="connsiteY17" fmla="*/ 0 h 2316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34318" h="2316279">
                  <a:moveTo>
                    <a:pt x="2317159" y="0"/>
                  </a:moveTo>
                  <a:cubicBezTo>
                    <a:pt x="2472067" y="0"/>
                    <a:pt x="2626973" y="59095"/>
                    <a:pt x="2745163" y="177285"/>
                  </a:cubicBezTo>
                  <a:lnTo>
                    <a:pt x="4457127" y="1889248"/>
                  </a:lnTo>
                  <a:cubicBezTo>
                    <a:pt x="4545770" y="1977891"/>
                    <a:pt x="4601171" y="2087187"/>
                    <a:pt x="4623331" y="2201646"/>
                  </a:cubicBezTo>
                  <a:lnTo>
                    <a:pt x="4634318" y="2316278"/>
                  </a:lnTo>
                  <a:lnTo>
                    <a:pt x="3928522" y="2316279"/>
                  </a:lnTo>
                  <a:lnTo>
                    <a:pt x="3908796" y="2214906"/>
                  </a:lnTo>
                  <a:cubicBezTo>
                    <a:pt x="3895519" y="2182167"/>
                    <a:pt x="3875604" y="2151487"/>
                    <a:pt x="3849050" y="2124934"/>
                  </a:cubicBezTo>
                  <a:lnTo>
                    <a:pt x="2509477" y="785362"/>
                  </a:lnTo>
                  <a:cubicBezTo>
                    <a:pt x="2403263" y="679147"/>
                    <a:pt x="2231056" y="679147"/>
                    <a:pt x="2124841" y="785362"/>
                  </a:cubicBezTo>
                  <a:lnTo>
                    <a:pt x="785268" y="2124934"/>
                  </a:lnTo>
                  <a:cubicBezTo>
                    <a:pt x="758715" y="2151487"/>
                    <a:pt x="738800" y="2182166"/>
                    <a:pt x="725523" y="2214906"/>
                  </a:cubicBezTo>
                  <a:lnTo>
                    <a:pt x="705797" y="2316278"/>
                  </a:lnTo>
                  <a:lnTo>
                    <a:pt x="0" y="2316278"/>
                  </a:lnTo>
                  <a:lnTo>
                    <a:pt x="10987" y="2201646"/>
                  </a:lnTo>
                  <a:cubicBezTo>
                    <a:pt x="33148" y="2087187"/>
                    <a:pt x="88549" y="1977891"/>
                    <a:pt x="177192" y="1889248"/>
                  </a:cubicBezTo>
                  <a:lnTo>
                    <a:pt x="1889155" y="177285"/>
                  </a:lnTo>
                  <a:cubicBezTo>
                    <a:pt x="2007345" y="59095"/>
                    <a:pt x="2162252" y="0"/>
                    <a:pt x="2317159" y="0"/>
                  </a:cubicBezTo>
                  <a:close/>
                </a:path>
              </a:pathLst>
            </a:custGeom>
            <a:solidFill>
              <a:srgbClr val="6CB4B8"/>
            </a:solidFill>
            <a:ln w="6350" cap="flat" cmpd="sng" algn="ctr">
              <a:noFill/>
              <a:prstDash val="solid"/>
              <a:miter lim="800000"/>
            </a:ln>
            <a:effectLst/>
          </p:spPr>
          <p:txBody>
            <a:bodyPr wrap="square" tIns="137160" rtlCol="0"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000" b="1" i="0" u="none" strike="noStrike" kern="0" cap="none" spc="0" normalizeH="0" baseline="0" noProof="0" dirty="0">
                <a:ln>
                  <a:noFill/>
                </a:ln>
                <a:solidFill>
                  <a:prstClr val="black">
                    <a:lumMod val="85000"/>
                    <a:lumOff val="15000"/>
                  </a:prstClr>
                </a:solidFill>
                <a:effectLst/>
                <a:uLnTx/>
                <a:uFillTx/>
                <a:latin typeface="Calibri" panose="020F0502020204030204"/>
                <a:ea typeface="+mn-ea"/>
                <a:cs typeface="+mn-cs"/>
              </a:endParaRPr>
            </a:p>
          </p:txBody>
        </p:sp>
        <p:sp>
          <p:nvSpPr>
            <p:cNvPr id="57" name="TextBox 56">
              <a:extLst>
                <a:ext uri="{FF2B5EF4-FFF2-40B4-BE49-F238E27FC236}">
                  <a16:creationId xmlns:a16="http://schemas.microsoft.com/office/drawing/2014/main" id="{BA1073D3-C296-8A7E-B15A-7CE6C20672CE}"/>
                </a:ext>
              </a:extLst>
            </p:cNvPr>
            <p:cNvSpPr txBox="1"/>
            <p:nvPr/>
          </p:nvSpPr>
          <p:spPr>
            <a:xfrm>
              <a:off x="5278012" y="3560256"/>
              <a:ext cx="305637" cy="369332"/>
            </a:xfrm>
            <a:prstGeom prst="rect">
              <a:avLst/>
            </a:prstGeom>
            <a:noFill/>
            <a:ln>
              <a:noFill/>
            </a:ln>
          </p:spPr>
          <p:txBody>
            <a:bodyPr wrap="square" rtlCol="0">
              <a:spAutoFit/>
            </a:bodyPr>
            <a:lstStyle/>
            <a:p>
              <a:r>
                <a:rPr lang="en-US" b="1" dirty="0">
                  <a:solidFill>
                    <a:schemeClr val="bg1"/>
                  </a:solidFill>
                </a:rPr>
                <a:t>3</a:t>
              </a:r>
            </a:p>
          </p:txBody>
        </p:sp>
        <p:sp>
          <p:nvSpPr>
            <p:cNvPr id="58" name="TextBox 57">
              <a:extLst>
                <a:ext uri="{FF2B5EF4-FFF2-40B4-BE49-F238E27FC236}">
                  <a16:creationId xmlns:a16="http://schemas.microsoft.com/office/drawing/2014/main" id="{F99A75F5-890C-5B71-6E16-A977B1E05DC6}"/>
                </a:ext>
              </a:extLst>
            </p:cNvPr>
            <p:cNvSpPr txBox="1"/>
            <p:nvPr/>
          </p:nvSpPr>
          <p:spPr>
            <a:xfrm>
              <a:off x="4421187" y="2460860"/>
              <a:ext cx="1828497" cy="1022459"/>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استخلاص النتائج  </a:t>
              </a:r>
              <a:r>
                <a:rPr lang="en-US" b="1" dirty="0">
                  <a:latin typeface="Times New Roman" panose="02020603050405020304" pitchFamily="18" charset="0"/>
                  <a:ea typeface="Calibri" panose="020F0502020204030204" pitchFamily="34" charset="0"/>
                  <a:cs typeface="Adobe Arabic" panose="02040503050201020203" pitchFamily="18" charset="-78"/>
                </a:rPr>
                <a:t>(Drawing Conclusions)</a:t>
              </a:r>
            </a:p>
          </p:txBody>
        </p:sp>
      </p:grpSp>
      <p:grpSp>
        <p:nvGrpSpPr>
          <p:cNvPr id="59" name="Group 58">
            <a:extLst>
              <a:ext uri="{FF2B5EF4-FFF2-40B4-BE49-F238E27FC236}">
                <a16:creationId xmlns:a16="http://schemas.microsoft.com/office/drawing/2014/main" id="{580C695F-161A-37DC-260B-701786FD4054}"/>
              </a:ext>
            </a:extLst>
          </p:cNvPr>
          <p:cNvGrpSpPr/>
          <p:nvPr/>
        </p:nvGrpSpPr>
        <p:grpSpPr>
          <a:xfrm>
            <a:off x="2620224" y="2659790"/>
            <a:ext cx="2190000" cy="2280032"/>
            <a:chOff x="2752982" y="2614812"/>
            <a:chExt cx="2190000" cy="2280032"/>
          </a:xfrm>
        </p:grpSpPr>
        <p:sp>
          <p:nvSpPr>
            <p:cNvPr id="60" name="Freeform: Shape 59">
              <a:extLst>
                <a:ext uri="{FF2B5EF4-FFF2-40B4-BE49-F238E27FC236}">
                  <a16:creationId xmlns:a16="http://schemas.microsoft.com/office/drawing/2014/main" id="{B3E8F5E6-F6C9-5587-A6C7-22D46844036C}"/>
                </a:ext>
              </a:extLst>
            </p:cNvPr>
            <p:cNvSpPr/>
            <p:nvPr/>
          </p:nvSpPr>
          <p:spPr>
            <a:xfrm>
              <a:off x="2752982" y="3473866"/>
              <a:ext cx="2190000" cy="1420978"/>
            </a:xfrm>
            <a:custGeom>
              <a:avLst/>
              <a:gdLst>
                <a:gd name="connsiteX0" fmla="*/ 2317159 w 4634318"/>
                <a:gd name="connsiteY0" fmla="*/ 0 h 2316279"/>
                <a:gd name="connsiteX1" fmla="*/ 2745163 w 4634318"/>
                <a:gd name="connsiteY1" fmla="*/ 177285 h 2316279"/>
                <a:gd name="connsiteX2" fmla="*/ 4457127 w 4634318"/>
                <a:gd name="connsiteY2" fmla="*/ 1889248 h 2316279"/>
                <a:gd name="connsiteX3" fmla="*/ 4623331 w 4634318"/>
                <a:gd name="connsiteY3" fmla="*/ 2201646 h 2316279"/>
                <a:gd name="connsiteX4" fmla="*/ 4634318 w 4634318"/>
                <a:gd name="connsiteY4" fmla="*/ 2316278 h 2316279"/>
                <a:gd name="connsiteX5" fmla="*/ 3928522 w 4634318"/>
                <a:gd name="connsiteY5" fmla="*/ 2316279 h 2316279"/>
                <a:gd name="connsiteX6" fmla="*/ 3908796 w 4634318"/>
                <a:gd name="connsiteY6" fmla="*/ 2214906 h 2316279"/>
                <a:gd name="connsiteX7" fmla="*/ 3849050 w 4634318"/>
                <a:gd name="connsiteY7" fmla="*/ 2124934 h 2316279"/>
                <a:gd name="connsiteX8" fmla="*/ 2509477 w 4634318"/>
                <a:gd name="connsiteY8" fmla="*/ 785362 h 2316279"/>
                <a:gd name="connsiteX9" fmla="*/ 2124841 w 4634318"/>
                <a:gd name="connsiteY9" fmla="*/ 785362 h 2316279"/>
                <a:gd name="connsiteX10" fmla="*/ 785268 w 4634318"/>
                <a:gd name="connsiteY10" fmla="*/ 2124934 h 2316279"/>
                <a:gd name="connsiteX11" fmla="*/ 725523 w 4634318"/>
                <a:gd name="connsiteY11" fmla="*/ 2214906 h 2316279"/>
                <a:gd name="connsiteX12" fmla="*/ 705797 w 4634318"/>
                <a:gd name="connsiteY12" fmla="*/ 2316278 h 2316279"/>
                <a:gd name="connsiteX13" fmla="*/ 0 w 4634318"/>
                <a:gd name="connsiteY13" fmla="*/ 2316278 h 2316279"/>
                <a:gd name="connsiteX14" fmla="*/ 10987 w 4634318"/>
                <a:gd name="connsiteY14" fmla="*/ 2201646 h 2316279"/>
                <a:gd name="connsiteX15" fmla="*/ 177192 w 4634318"/>
                <a:gd name="connsiteY15" fmla="*/ 1889248 h 2316279"/>
                <a:gd name="connsiteX16" fmla="*/ 1889155 w 4634318"/>
                <a:gd name="connsiteY16" fmla="*/ 177285 h 2316279"/>
                <a:gd name="connsiteX17" fmla="*/ 2317159 w 4634318"/>
                <a:gd name="connsiteY17" fmla="*/ 0 h 2316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34318" h="2316279">
                  <a:moveTo>
                    <a:pt x="2317159" y="0"/>
                  </a:moveTo>
                  <a:cubicBezTo>
                    <a:pt x="2472067" y="0"/>
                    <a:pt x="2626973" y="59095"/>
                    <a:pt x="2745163" y="177285"/>
                  </a:cubicBezTo>
                  <a:lnTo>
                    <a:pt x="4457127" y="1889248"/>
                  </a:lnTo>
                  <a:cubicBezTo>
                    <a:pt x="4545770" y="1977891"/>
                    <a:pt x="4601171" y="2087187"/>
                    <a:pt x="4623331" y="2201646"/>
                  </a:cubicBezTo>
                  <a:lnTo>
                    <a:pt x="4634318" y="2316278"/>
                  </a:lnTo>
                  <a:lnTo>
                    <a:pt x="3928522" y="2316279"/>
                  </a:lnTo>
                  <a:lnTo>
                    <a:pt x="3908796" y="2214906"/>
                  </a:lnTo>
                  <a:cubicBezTo>
                    <a:pt x="3895519" y="2182167"/>
                    <a:pt x="3875604" y="2151487"/>
                    <a:pt x="3849050" y="2124934"/>
                  </a:cubicBezTo>
                  <a:lnTo>
                    <a:pt x="2509477" y="785362"/>
                  </a:lnTo>
                  <a:cubicBezTo>
                    <a:pt x="2403263" y="679147"/>
                    <a:pt x="2231056" y="679147"/>
                    <a:pt x="2124841" y="785362"/>
                  </a:cubicBezTo>
                  <a:lnTo>
                    <a:pt x="785268" y="2124934"/>
                  </a:lnTo>
                  <a:cubicBezTo>
                    <a:pt x="758715" y="2151487"/>
                    <a:pt x="738800" y="2182166"/>
                    <a:pt x="725523" y="2214906"/>
                  </a:cubicBezTo>
                  <a:lnTo>
                    <a:pt x="705797" y="2316278"/>
                  </a:lnTo>
                  <a:lnTo>
                    <a:pt x="0" y="2316278"/>
                  </a:lnTo>
                  <a:lnTo>
                    <a:pt x="10987" y="2201646"/>
                  </a:lnTo>
                  <a:cubicBezTo>
                    <a:pt x="33148" y="2087187"/>
                    <a:pt x="88549" y="1977891"/>
                    <a:pt x="177192" y="1889248"/>
                  </a:cubicBezTo>
                  <a:lnTo>
                    <a:pt x="1889155" y="177285"/>
                  </a:lnTo>
                  <a:cubicBezTo>
                    <a:pt x="2007345" y="59095"/>
                    <a:pt x="2162252" y="0"/>
                    <a:pt x="2317159" y="0"/>
                  </a:cubicBezTo>
                  <a:close/>
                </a:path>
              </a:pathLst>
            </a:custGeom>
            <a:solidFill>
              <a:srgbClr val="3D8E92"/>
            </a:solidFill>
            <a:ln w="6350" cap="flat" cmpd="sng" algn="ctr">
              <a:noFill/>
              <a:prstDash val="solid"/>
              <a:miter lim="800000"/>
            </a:ln>
            <a:effectLst/>
          </p:spPr>
          <p:txBody>
            <a:bodyPr wrap="square" tIns="137160" rtlCol="0"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000" b="1"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1" name="TextBox 60">
              <a:extLst>
                <a:ext uri="{FF2B5EF4-FFF2-40B4-BE49-F238E27FC236}">
                  <a16:creationId xmlns:a16="http://schemas.microsoft.com/office/drawing/2014/main" id="{2F9D8C95-7868-501A-4F95-8D653B55B2D8}"/>
                </a:ext>
              </a:extLst>
            </p:cNvPr>
            <p:cNvSpPr txBox="1"/>
            <p:nvPr/>
          </p:nvSpPr>
          <p:spPr>
            <a:xfrm>
              <a:off x="3693914" y="3560256"/>
              <a:ext cx="305637" cy="369332"/>
            </a:xfrm>
            <a:prstGeom prst="rect">
              <a:avLst/>
            </a:prstGeom>
            <a:noFill/>
            <a:ln>
              <a:noFill/>
            </a:ln>
          </p:spPr>
          <p:txBody>
            <a:bodyPr wrap="square" rtlCol="0">
              <a:spAutoFit/>
            </a:bodyPr>
            <a:lstStyle/>
            <a:p>
              <a:r>
                <a:rPr lang="en-US" b="1" dirty="0">
                  <a:solidFill>
                    <a:schemeClr val="bg1"/>
                  </a:solidFill>
                </a:rPr>
                <a:t>4</a:t>
              </a:r>
            </a:p>
          </p:txBody>
        </p:sp>
        <p:sp>
          <p:nvSpPr>
            <p:cNvPr id="62" name="TextBox 61">
              <a:extLst>
                <a:ext uri="{FF2B5EF4-FFF2-40B4-BE49-F238E27FC236}">
                  <a16:creationId xmlns:a16="http://schemas.microsoft.com/office/drawing/2014/main" id="{B11E8722-41B2-BB3D-DA8A-14EC00983105}"/>
                </a:ext>
              </a:extLst>
            </p:cNvPr>
            <p:cNvSpPr txBox="1"/>
            <p:nvPr/>
          </p:nvSpPr>
          <p:spPr>
            <a:xfrm>
              <a:off x="2752982" y="2614812"/>
              <a:ext cx="1772908" cy="70391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التقرير النهائي  </a:t>
              </a:r>
              <a:endParaRPr lang="ar-SY"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pPr>
              <a:r>
                <a:rPr lang="en-US" b="1" dirty="0">
                  <a:latin typeface="Times New Roman" panose="02020603050405020304" pitchFamily="18" charset="0"/>
                  <a:ea typeface="Calibri" panose="020F0502020204030204" pitchFamily="34" charset="0"/>
                  <a:cs typeface="Adobe Arabic" panose="02040503050201020203" pitchFamily="18" charset="-78"/>
                </a:rPr>
                <a:t>(Final Report)</a:t>
              </a:r>
            </a:p>
          </p:txBody>
        </p:sp>
      </p:grpSp>
    </p:spTree>
    <p:extLst>
      <p:ext uri="{BB962C8B-B14F-4D97-AF65-F5344CB8AC3E}">
        <p14:creationId xmlns:p14="http://schemas.microsoft.com/office/powerpoint/2010/main" val="3298472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1000"/>
                                        <p:tgtEl>
                                          <p:spTgt spid="51"/>
                                        </p:tgtEl>
                                      </p:cBhvr>
                                    </p:animEffect>
                                    <p:anim calcmode="lin" valueType="num">
                                      <p:cBhvr>
                                        <p:cTn id="15" dur="1000" fill="hold"/>
                                        <p:tgtEl>
                                          <p:spTgt spid="51"/>
                                        </p:tgtEl>
                                        <p:attrNameLst>
                                          <p:attrName>ppt_x</p:attrName>
                                        </p:attrNameLst>
                                      </p:cBhvr>
                                      <p:tavLst>
                                        <p:tav tm="0">
                                          <p:val>
                                            <p:strVal val="#ppt_x"/>
                                          </p:val>
                                        </p:tav>
                                        <p:tav tm="100000">
                                          <p:val>
                                            <p:strVal val="#ppt_x"/>
                                          </p:val>
                                        </p:tav>
                                      </p:tavLst>
                                    </p:anim>
                                    <p:anim calcmode="lin" valueType="num">
                                      <p:cBhvr>
                                        <p:cTn id="1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1000"/>
                                        <p:tgtEl>
                                          <p:spTgt spid="55"/>
                                        </p:tgtEl>
                                      </p:cBhvr>
                                    </p:animEffect>
                                    <p:anim calcmode="lin" valueType="num">
                                      <p:cBhvr>
                                        <p:cTn id="22" dur="1000" fill="hold"/>
                                        <p:tgtEl>
                                          <p:spTgt spid="55"/>
                                        </p:tgtEl>
                                        <p:attrNameLst>
                                          <p:attrName>ppt_x</p:attrName>
                                        </p:attrNameLst>
                                      </p:cBhvr>
                                      <p:tavLst>
                                        <p:tav tm="0">
                                          <p:val>
                                            <p:strVal val="#ppt_x"/>
                                          </p:val>
                                        </p:tav>
                                        <p:tav tm="100000">
                                          <p:val>
                                            <p:strVal val="#ppt_x"/>
                                          </p:val>
                                        </p:tav>
                                      </p:tavLst>
                                    </p:anim>
                                    <p:anim calcmode="lin" valueType="num">
                                      <p:cBhvr>
                                        <p:cTn id="2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1000"/>
                                        <p:tgtEl>
                                          <p:spTgt spid="59"/>
                                        </p:tgtEl>
                                      </p:cBhvr>
                                    </p:animEffect>
                                    <p:anim calcmode="lin" valueType="num">
                                      <p:cBhvr>
                                        <p:cTn id="29" dur="1000" fill="hold"/>
                                        <p:tgtEl>
                                          <p:spTgt spid="59"/>
                                        </p:tgtEl>
                                        <p:attrNameLst>
                                          <p:attrName>ppt_x</p:attrName>
                                        </p:attrNameLst>
                                      </p:cBhvr>
                                      <p:tavLst>
                                        <p:tav tm="0">
                                          <p:val>
                                            <p:strVal val="#ppt_x"/>
                                          </p:val>
                                        </p:tav>
                                        <p:tav tm="100000">
                                          <p:val>
                                            <p:strVal val="#ppt_x"/>
                                          </p:val>
                                        </p:tav>
                                      </p:tavLst>
                                    </p:anim>
                                    <p:anim calcmode="lin" valueType="num">
                                      <p:cBhvr>
                                        <p:cTn id="30"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552957" y="689347"/>
            <a:ext cx="7327892" cy="954513"/>
            <a:chOff x="2552957" y="533435"/>
            <a:chExt cx="7327892"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552957" y="533435"/>
              <a:ext cx="732789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معايير التحقق من صحة ودقة المعلومات المستخدمة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7" name="Group 46">
            <a:extLst>
              <a:ext uri="{FF2B5EF4-FFF2-40B4-BE49-F238E27FC236}">
                <a16:creationId xmlns:a16="http://schemas.microsoft.com/office/drawing/2014/main" id="{A8AE7DC1-9721-DD58-C375-071D21CD0772}"/>
              </a:ext>
            </a:extLst>
          </p:cNvPr>
          <p:cNvGrpSpPr/>
          <p:nvPr/>
        </p:nvGrpSpPr>
        <p:grpSpPr>
          <a:xfrm flipH="1">
            <a:off x="5969821" y="2289785"/>
            <a:ext cx="4177217" cy="1325154"/>
            <a:chOff x="2310998" y="1689676"/>
            <a:chExt cx="4177217" cy="1325154"/>
          </a:xfrm>
        </p:grpSpPr>
        <p:grpSp>
          <p:nvGrpSpPr>
            <p:cNvPr id="48" name="Группа 1">
              <a:extLst>
                <a:ext uri="{FF2B5EF4-FFF2-40B4-BE49-F238E27FC236}">
                  <a16:creationId xmlns:a16="http://schemas.microsoft.com/office/drawing/2014/main" id="{211F09BE-CAB6-8149-BF88-F63B555FB9F1}"/>
                </a:ext>
              </a:extLst>
            </p:cNvPr>
            <p:cNvGrpSpPr/>
            <p:nvPr/>
          </p:nvGrpSpPr>
          <p:grpSpPr>
            <a:xfrm>
              <a:off x="4239092" y="1689676"/>
              <a:ext cx="2249123" cy="1325154"/>
              <a:chOff x="3494995" y="696913"/>
              <a:chExt cx="2915330" cy="1717675"/>
            </a:xfrm>
          </p:grpSpPr>
          <p:sp>
            <p:nvSpPr>
              <p:cNvPr id="50" name="Google Shape;3776;p79">
                <a:extLst>
                  <a:ext uri="{FF2B5EF4-FFF2-40B4-BE49-F238E27FC236}">
                    <a16:creationId xmlns:a16="http://schemas.microsoft.com/office/drawing/2014/main" id="{AAB34ED1-5627-2534-9395-FB08899E8B70}"/>
                  </a:ext>
                </a:extLst>
              </p:cNvPr>
              <p:cNvSpPr>
                <a:spLocks/>
              </p:cNvSpPr>
              <p:nvPr/>
            </p:nvSpPr>
            <p:spPr bwMode="auto">
              <a:xfrm>
                <a:off x="3494995" y="1062038"/>
                <a:ext cx="2066925" cy="995362"/>
              </a:xfrm>
              <a:custGeom>
                <a:avLst/>
                <a:gdLst>
                  <a:gd name="T0" fmla="*/ 2147483646 w 1302"/>
                  <a:gd name="T1" fmla="*/ 2147483646 h 627"/>
                  <a:gd name="T2" fmla="*/ 2147483646 w 1302"/>
                  <a:gd name="T3" fmla="*/ 2147483646 h 627"/>
                  <a:gd name="T4" fmla="*/ 2147483646 w 1302"/>
                  <a:gd name="T5" fmla="*/ 0 h 627"/>
                  <a:gd name="T6" fmla="*/ 0 w 1302"/>
                  <a:gd name="T7" fmla="*/ 0 h 627"/>
                  <a:gd name="T8" fmla="*/ 2147483646 w 1302"/>
                  <a:gd name="T9" fmla="*/ 2147483646 h 627"/>
                  <a:gd name="T10" fmla="*/ 2147483646 w 1302"/>
                  <a:gd name="T11" fmla="*/ 2147483646 h 627"/>
                  <a:gd name="T12" fmla="*/ 2147483646 w 1302"/>
                  <a:gd name="T13" fmla="*/ 2147483646 h 6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2" h="627" extrusionOk="0">
                    <a:moveTo>
                      <a:pt x="1048" y="623"/>
                    </a:moveTo>
                    <a:lnTo>
                      <a:pt x="1302" y="312"/>
                    </a:lnTo>
                    <a:lnTo>
                      <a:pt x="1048" y="0"/>
                    </a:lnTo>
                    <a:lnTo>
                      <a:pt x="0" y="0"/>
                    </a:lnTo>
                    <a:lnTo>
                      <a:pt x="216" y="315"/>
                    </a:lnTo>
                    <a:lnTo>
                      <a:pt x="5" y="627"/>
                    </a:lnTo>
                    <a:lnTo>
                      <a:pt x="1048" y="62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51" name="Google Shape;3781;p79">
                <a:extLst>
                  <a:ext uri="{FF2B5EF4-FFF2-40B4-BE49-F238E27FC236}">
                    <a16:creationId xmlns:a16="http://schemas.microsoft.com/office/drawing/2014/main" id="{BA342336-0FED-284F-C638-37ABEA5DDE70}"/>
                  </a:ext>
                </a:extLst>
              </p:cNvPr>
              <p:cNvSpPr>
                <a:spLocks/>
              </p:cNvSpPr>
              <p:nvPr/>
            </p:nvSpPr>
            <p:spPr bwMode="auto">
              <a:xfrm>
                <a:off x="4859338" y="696913"/>
                <a:ext cx="1550987" cy="860425"/>
              </a:xfrm>
              <a:custGeom>
                <a:avLst/>
                <a:gdLst>
                  <a:gd name="T0" fmla="*/ 2147483646 w 977"/>
                  <a:gd name="T1" fmla="*/ 2147483646 h 542"/>
                  <a:gd name="T2" fmla="*/ 2147483646 w 977"/>
                  <a:gd name="T3" fmla="*/ 0 h 542"/>
                  <a:gd name="T4" fmla="*/ 0 w 977"/>
                  <a:gd name="T5" fmla="*/ 0 h 542"/>
                  <a:gd name="T6" fmla="*/ 2147483646 w 977"/>
                  <a:gd name="T7" fmla="*/ 2147483646 h 542"/>
                  <a:gd name="T8" fmla="*/ 2147483646 w 977"/>
                  <a:gd name="T9" fmla="*/ 2147483646 h 5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2" extrusionOk="0">
                    <a:moveTo>
                      <a:pt x="977" y="542"/>
                    </a:moveTo>
                    <a:lnTo>
                      <a:pt x="539" y="0"/>
                    </a:lnTo>
                    <a:lnTo>
                      <a:pt x="0" y="0"/>
                    </a:lnTo>
                    <a:lnTo>
                      <a:pt x="438" y="542"/>
                    </a:lnTo>
                    <a:lnTo>
                      <a:pt x="977" y="542"/>
                    </a:lnTo>
                    <a:close/>
                  </a:path>
                </a:pathLst>
              </a:custGeom>
              <a:solidFill>
                <a:srgbClr val="6CB4B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52" name="Google Shape;3782;p79">
                <a:extLst>
                  <a:ext uri="{FF2B5EF4-FFF2-40B4-BE49-F238E27FC236}">
                    <a16:creationId xmlns:a16="http://schemas.microsoft.com/office/drawing/2014/main" id="{7F15E046-8E9D-EBBA-532D-29BECC19D616}"/>
                  </a:ext>
                </a:extLst>
              </p:cNvPr>
              <p:cNvSpPr>
                <a:spLocks/>
              </p:cNvSpPr>
              <p:nvPr/>
            </p:nvSpPr>
            <p:spPr bwMode="auto">
              <a:xfrm>
                <a:off x="4859338" y="1557338"/>
                <a:ext cx="1550987" cy="857250"/>
              </a:xfrm>
              <a:custGeom>
                <a:avLst/>
                <a:gdLst>
                  <a:gd name="T0" fmla="*/ 2147483646 w 977"/>
                  <a:gd name="T1" fmla="*/ 2147483646 h 540"/>
                  <a:gd name="T2" fmla="*/ 2147483646 w 977"/>
                  <a:gd name="T3" fmla="*/ 0 h 540"/>
                  <a:gd name="T4" fmla="*/ 2147483646 w 977"/>
                  <a:gd name="T5" fmla="*/ 0 h 540"/>
                  <a:gd name="T6" fmla="*/ 0 w 977"/>
                  <a:gd name="T7" fmla="*/ 2147483646 h 540"/>
                  <a:gd name="T8" fmla="*/ 2147483646 w 977"/>
                  <a:gd name="T9" fmla="*/ 2147483646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539" y="540"/>
                    </a:moveTo>
                    <a:lnTo>
                      <a:pt x="977" y="0"/>
                    </a:lnTo>
                    <a:lnTo>
                      <a:pt x="438" y="0"/>
                    </a:lnTo>
                    <a:lnTo>
                      <a:pt x="0" y="540"/>
                    </a:lnTo>
                    <a:lnTo>
                      <a:pt x="539" y="540"/>
                    </a:lnTo>
                    <a:close/>
                  </a:path>
                </a:pathLst>
              </a:custGeom>
              <a:solidFill>
                <a:srgbClr val="3D8E9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53" name="Google Shape;3787;p79">
                <a:extLst>
                  <a:ext uri="{FF2B5EF4-FFF2-40B4-BE49-F238E27FC236}">
                    <a16:creationId xmlns:a16="http://schemas.microsoft.com/office/drawing/2014/main" id="{AB93465C-707D-2490-7622-7DC90F91F98C}"/>
                  </a:ext>
                </a:extLst>
              </p:cNvPr>
              <p:cNvSpPr txBox="1">
                <a:spLocks noChangeArrowheads="1"/>
              </p:cNvSpPr>
              <p:nvPr/>
            </p:nvSpPr>
            <p:spPr bwMode="auto">
              <a:xfrm>
                <a:off x="4156665" y="1261269"/>
                <a:ext cx="8651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01</a:t>
                </a:r>
                <a:endParaRPr lang="en-US" altLang="en-US" sz="3200" dirty="0">
                  <a:latin typeface="Cairo" pitchFamily="2" charset="-78"/>
                  <a:cs typeface="Cairo" pitchFamily="2" charset="-78"/>
                </a:endParaRPr>
              </a:p>
            </p:txBody>
          </p:sp>
        </p:grpSp>
        <p:sp>
          <p:nvSpPr>
            <p:cNvPr id="49" name="TextBox 48">
              <a:extLst>
                <a:ext uri="{FF2B5EF4-FFF2-40B4-BE49-F238E27FC236}">
                  <a16:creationId xmlns:a16="http://schemas.microsoft.com/office/drawing/2014/main" id="{8C0AB120-0F5E-7E2D-7DD2-80312EA12615}"/>
                </a:ext>
              </a:extLst>
            </p:cNvPr>
            <p:cNvSpPr txBox="1"/>
            <p:nvPr/>
          </p:nvSpPr>
          <p:spPr>
            <a:xfrm>
              <a:off x="2310998" y="2021577"/>
              <a:ext cx="2221999" cy="622478"/>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EG" sz="1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مصدر المعلومات  </a:t>
              </a:r>
              <a:endParaRPr kumimoji="0" lang="ar-SY" sz="1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(Source of Information)</a:t>
              </a:r>
            </a:p>
          </p:txBody>
        </p:sp>
      </p:grpSp>
      <p:grpSp>
        <p:nvGrpSpPr>
          <p:cNvPr id="54" name="Group 53">
            <a:extLst>
              <a:ext uri="{FF2B5EF4-FFF2-40B4-BE49-F238E27FC236}">
                <a16:creationId xmlns:a16="http://schemas.microsoft.com/office/drawing/2014/main" id="{37C0A0AC-3E61-8815-5C6E-E9E644C34E3E}"/>
              </a:ext>
            </a:extLst>
          </p:cNvPr>
          <p:cNvGrpSpPr/>
          <p:nvPr/>
        </p:nvGrpSpPr>
        <p:grpSpPr>
          <a:xfrm flipH="1">
            <a:off x="6097260" y="3734099"/>
            <a:ext cx="3654079" cy="1325154"/>
            <a:chOff x="2706697" y="3133990"/>
            <a:chExt cx="3654079" cy="1325154"/>
          </a:xfrm>
        </p:grpSpPr>
        <p:grpSp>
          <p:nvGrpSpPr>
            <p:cNvPr id="55" name="Группа 1">
              <a:extLst>
                <a:ext uri="{FF2B5EF4-FFF2-40B4-BE49-F238E27FC236}">
                  <a16:creationId xmlns:a16="http://schemas.microsoft.com/office/drawing/2014/main" id="{5033B074-1E88-E44A-E864-60ABCDA84EC5}"/>
                </a:ext>
              </a:extLst>
            </p:cNvPr>
            <p:cNvGrpSpPr/>
            <p:nvPr/>
          </p:nvGrpSpPr>
          <p:grpSpPr>
            <a:xfrm>
              <a:off x="4111653" y="3133990"/>
              <a:ext cx="2249123" cy="1325154"/>
              <a:chOff x="3494995" y="696913"/>
              <a:chExt cx="2915330" cy="1717675"/>
            </a:xfrm>
          </p:grpSpPr>
          <p:sp>
            <p:nvSpPr>
              <p:cNvPr id="57" name="Google Shape;3776;p79">
                <a:extLst>
                  <a:ext uri="{FF2B5EF4-FFF2-40B4-BE49-F238E27FC236}">
                    <a16:creationId xmlns:a16="http://schemas.microsoft.com/office/drawing/2014/main" id="{F3F37F7E-536F-CFC4-B73A-9113CDD6592C}"/>
                  </a:ext>
                </a:extLst>
              </p:cNvPr>
              <p:cNvSpPr>
                <a:spLocks/>
              </p:cNvSpPr>
              <p:nvPr/>
            </p:nvSpPr>
            <p:spPr bwMode="auto">
              <a:xfrm>
                <a:off x="3494995" y="1062038"/>
                <a:ext cx="2066925" cy="995362"/>
              </a:xfrm>
              <a:custGeom>
                <a:avLst/>
                <a:gdLst>
                  <a:gd name="T0" fmla="*/ 2147483646 w 1302"/>
                  <a:gd name="T1" fmla="*/ 2147483646 h 627"/>
                  <a:gd name="T2" fmla="*/ 2147483646 w 1302"/>
                  <a:gd name="T3" fmla="*/ 2147483646 h 627"/>
                  <a:gd name="T4" fmla="*/ 2147483646 w 1302"/>
                  <a:gd name="T5" fmla="*/ 0 h 627"/>
                  <a:gd name="T6" fmla="*/ 0 w 1302"/>
                  <a:gd name="T7" fmla="*/ 0 h 627"/>
                  <a:gd name="T8" fmla="*/ 2147483646 w 1302"/>
                  <a:gd name="T9" fmla="*/ 2147483646 h 627"/>
                  <a:gd name="T10" fmla="*/ 2147483646 w 1302"/>
                  <a:gd name="T11" fmla="*/ 2147483646 h 627"/>
                  <a:gd name="T12" fmla="*/ 2147483646 w 1302"/>
                  <a:gd name="T13" fmla="*/ 2147483646 h 6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2" h="627" extrusionOk="0">
                    <a:moveTo>
                      <a:pt x="1048" y="623"/>
                    </a:moveTo>
                    <a:lnTo>
                      <a:pt x="1302" y="312"/>
                    </a:lnTo>
                    <a:lnTo>
                      <a:pt x="1048" y="0"/>
                    </a:lnTo>
                    <a:lnTo>
                      <a:pt x="0" y="0"/>
                    </a:lnTo>
                    <a:lnTo>
                      <a:pt x="216" y="315"/>
                    </a:lnTo>
                    <a:lnTo>
                      <a:pt x="5" y="627"/>
                    </a:lnTo>
                    <a:lnTo>
                      <a:pt x="1048" y="62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58" name="Google Shape;3781;p79">
                <a:extLst>
                  <a:ext uri="{FF2B5EF4-FFF2-40B4-BE49-F238E27FC236}">
                    <a16:creationId xmlns:a16="http://schemas.microsoft.com/office/drawing/2014/main" id="{19B99ABC-A345-1E6B-A588-D2C54904D737}"/>
                  </a:ext>
                </a:extLst>
              </p:cNvPr>
              <p:cNvSpPr>
                <a:spLocks/>
              </p:cNvSpPr>
              <p:nvPr/>
            </p:nvSpPr>
            <p:spPr bwMode="auto">
              <a:xfrm>
                <a:off x="4859338" y="696913"/>
                <a:ext cx="1550987" cy="860425"/>
              </a:xfrm>
              <a:custGeom>
                <a:avLst/>
                <a:gdLst>
                  <a:gd name="T0" fmla="*/ 2147483646 w 977"/>
                  <a:gd name="T1" fmla="*/ 2147483646 h 542"/>
                  <a:gd name="T2" fmla="*/ 2147483646 w 977"/>
                  <a:gd name="T3" fmla="*/ 0 h 542"/>
                  <a:gd name="T4" fmla="*/ 0 w 977"/>
                  <a:gd name="T5" fmla="*/ 0 h 542"/>
                  <a:gd name="T6" fmla="*/ 2147483646 w 977"/>
                  <a:gd name="T7" fmla="*/ 2147483646 h 542"/>
                  <a:gd name="T8" fmla="*/ 2147483646 w 977"/>
                  <a:gd name="T9" fmla="*/ 2147483646 h 5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2" extrusionOk="0">
                    <a:moveTo>
                      <a:pt x="977" y="542"/>
                    </a:moveTo>
                    <a:lnTo>
                      <a:pt x="539" y="0"/>
                    </a:lnTo>
                    <a:lnTo>
                      <a:pt x="0" y="0"/>
                    </a:lnTo>
                    <a:lnTo>
                      <a:pt x="438" y="542"/>
                    </a:lnTo>
                    <a:lnTo>
                      <a:pt x="977" y="542"/>
                    </a:lnTo>
                    <a:close/>
                  </a:path>
                </a:pathLst>
              </a:custGeom>
              <a:solidFill>
                <a:srgbClr val="6CB4B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59" name="Google Shape;3782;p79">
                <a:extLst>
                  <a:ext uri="{FF2B5EF4-FFF2-40B4-BE49-F238E27FC236}">
                    <a16:creationId xmlns:a16="http://schemas.microsoft.com/office/drawing/2014/main" id="{F14AB1F4-B026-78EC-9F61-F547B4275AAE}"/>
                  </a:ext>
                </a:extLst>
              </p:cNvPr>
              <p:cNvSpPr>
                <a:spLocks/>
              </p:cNvSpPr>
              <p:nvPr/>
            </p:nvSpPr>
            <p:spPr bwMode="auto">
              <a:xfrm>
                <a:off x="4859338" y="1557338"/>
                <a:ext cx="1550987" cy="857250"/>
              </a:xfrm>
              <a:custGeom>
                <a:avLst/>
                <a:gdLst>
                  <a:gd name="T0" fmla="*/ 2147483646 w 977"/>
                  <a:gd name="T1" fmla="*/ 2147483646 h 540"/>
                  <a:gd name="T2" fmla="*/ 2147483646 w 977"/>
                  <a:gd name="T3" fmla="*/ 0 h 540"/>
                  <a:gd name="T4" fmla="*/ 2147483646 w 977"/>
                  <a:gd name="T5" fmla="*/ 0 h 540"/>
                  <a:gd name="T6" fmla="*/ 0 w 977"/>
                  <a:gd name="T7" fmla="*/ 2147483646 h 540"/>
                  <a:gd name="T8" fmla="*/ 2147483646 w 977"/>
                  <a:gd name="T9" fmla="*/ 2147483646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539" y="540"/>
                    </a:moveTo>
                    <a:lnTo>
                      <a:pt x="977" y="0"/>
                    </a:lnTo>
                    <a:lnTo>
                      <a:pt x="438" y="0"/>
                    </a:lnTo>
                    <a:lnTo>
                      <a:pt x="0" y="540"/>
                    </a:lnTo>
                    <a:lnTo>
                      <a:pt x="539" y="540"/>
                    </a:lnTo>
                    <a:close/>
                  </a:path>
                </a:pathLst>
              </a:custGeom>
              <a:solidFill>
                <a:srgbClr val="3D8E9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60" name="Google Shape;3787;p79">
                <a:extLst>
                  <a:ext uri="{FF2B5EF4-FFF2-40B4-BE49-F238E27FC236}">
                    <a16:creationId xmlns:a16="http://schemas.microsoft.com/office/drawing/2014/main" id="{3869013D-C6EB-EE58-70D3-B46738EE132E}"/>
                  </a:ext>
                </a:extLst>
              </p:cNvPr>
              <p:cNvSpPr txBox="1">
                <a:spLocks noChangeArrowheads="1"/>
              </p:cNvSpPr>
              <p:nvPr/>
            </p:nvSpPr>
            <p:spPr bwMode="auto">
              <a:xfrm>
                <a:off x="4174009" y="1206971"/>
                <a:ext cx="8651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03</a:t>
                </a:r>
                <a:endParaRPr lang="en-US" altLang="en-US" sz="3200" dirty="0">
                  <a:latin typeface="Cairo" pitchFamily="2" charset="-78"/>
                  <a:cs typeface="Cairo" pitchFamily="2" charset="-78"/>
                </a:endParaRPr>
              </a:p>
            </p:txBody>
          </p:sp>
        </p:grpSp>
        <p:sp>
          <p:nvSpPr>
            <p:cNvPr id="56" name="TextBox 55">
              <a:extLst>
                <a:ext uri="{FF2B5EF4-FFF2-40B4-BE49-F238E27FC236}">
                  <a16:creationId xmlns:a16="http://schemas.microsoft.com/office/drawing/2014/main" id="{18A4F29C-24BE-DA95-AA7E-1A54D76878E3}"/>
                </a:ext>
              </a:extLst>
            </p:cNvPr>
            <p:cNvSpPr txBox="1"/>
            <p:nvPr/>
          </p:nvSpPr>
          <p:spPr>
            <a:xfrm>
              <a:off x="2706697" y="3614055"/>
              <a:ext cx="1731436" cy="70391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الاتساق  </a:t>
              </a:r>
              <a:endParaRPr lang="ar-SY"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pPr>
              <a:r>
                <a:rPr lang="en-US" b="1" dirty="0">
                  <a:latin typeface="Times New Roman" panose="02020603050405020304" pitchFamily="18" charset="0"/>
                  <a:ea typeface="Calibri" panose="020F0502020204030204" pitchFamily="34" charset="0"/>
                  <a:cs typeface="Adobe Arabic" panose="02040503050201020203" pitchFamily="18" charset="-78"/>
                </a:rPr>
                <a:t>(</a:t>
              </a:r>
              <a:r>
                <a:rPr lang="en-US" sz="1300" b="1" dirty="0">
                  <a:latin typeface="Times New Roman" panose="02020603050405020304" pitchFamily="18" charset="0"/>
                  <a:ea typeface="Calibri" panose="020F0502020204030204" pitchFamily="34" charset="0"/>
                  <a:cs typeface="Adobe Arabic" panose="02040503050201020203" pitchFamily="18" charset="-78"/>
                </a:rPr>
                <a:t>Consistency</a:t>
              </a:r>
              <a:r>
                <a:rPr lang="en-US" b="1" dirty="0">
                  <a:latin typeface="Times New Roman" panose="02020603050405020304" pitchFamily="18" charset="0"/>
                  <a:ea typeface="Calibri" panose="020F0502020204030204" pitchFamily="34" charset="0"/>
                  <a:cs typeface="Adobe Arabic" panose="02040503050201020203" pitchFamily="18" charset="-78"/>
                </a:rPr>
                <a:t>)</a:t>
              </a:r>
            </a:p>
          </p:txBody>
        </p:sp>
      </p:grpSp>
      <p:grpSp>
        <p:nvGrpSpPr>
          <p:cNvPr id="61" name="Group 60">
            <a:extLst>
              <a:ext uri="{FF2B5EF4-FFF2-40B4-BE49-F238E27FC236}">
                <a16:creationId xmlns:a16="http://schemas.microsoft.com/office/drawing/2014/main" id="{5113827D-2AC6-98A8-5623-73B35938ABD8}"/>
              </a:ext>
            </a:extLst>
          </p:cNvPr>
          <p:cNvGrpSpPr/>
          <p:nvPr/>
        </p:nvGrpSpPr>
        <p:grpSpPr>
          <a:xfrm flipH="1">
            <a:off x="2552957" y="3004087"/>
            <a:ext cx="3854763" cy="1322705"/>
            <a:chOff x="6050316" y="2403978"/>
            <a:chExt cx="3854763" cy="1322705"/>
          </a:xfrm>
        </p:grpSpPr>
        <p:grpSp>
          <p:nvGrpSpPr>
            <p:cNvPr id="62" name="Группа 2">
              <a:extLst>
                <a:ext uri="{FF2B5EF4-FFF2-40B4-BE49-F238E27FC236}">
                  <a16:creationId xmlns:a16="http://schemas.microsoft.com/office/drawing/2014/main" id="{F6262C00-7F4F-6E76-5D49-408BDC35CCD0}"/>
                </a:ext>
              </a:extLst>
            </p:cNvPr>
            <p:cNvGrpSpPr/>
            <p:nvPr/>
          </p:nvGrpSpPr>
          <p:grpSpPr>
            <a:xfrm>
              <a:off x="6050316" y="2403978"/>
              <a:ext cx="2249124" cy="1322705"/>
              <a:chOff x="5857875" y="1628775"/>
              <a:chExt cx="2915331" cy="1714500"/>
            </a:xfrm>
          </p:grpSpPr>
          <p:sp>
            <p:nvSpPr>
              <p:cNvPr id="84" name="Google Shape;3772;p79">
                <a:extLst>
                  <a:ext uri="{FF2B5EF4-FFF2-40B4-BE49-F238E27FC236}">
                    <a16:creationId xmlns:a16="http://schemas.microsoft.com/office/drawing/2014/main" id="{2FA5DCD0-5517-1B21-36C9-2B8D80551ABA}"/>
                  </a:ext>
                </a:extLst>
              </p:cNvPr>
              <p:cNvSpPr>
                <a:spLocks/>
              </p:cNvSpPr>
              <p:nvPr/>
            </p:nvSpPr>
            <p:spPr bwMode="auto">
              <a:xfrm>
                <a:off x="6707868" y="1985963"/>
                <a:ext cx="2065338" cy="996950"/>
              </a:xfrm>
              <a:custGeom>
                <a:avLst/>
                <a:gdLst>
                  <a:gd name="T0" fmla="*/ 2147483646 w 1301"/>
                  <a:gd name="T1" fmla="*/ 2147483646 h 628"/>
                  <a:gd name="T2" fmla="*/ 0 w 1301"/>
                  <a:gd name="T3" fmla="*/ 2147483646 h 628"/>
                  <a:gd name="T4" fmla="*/ 2147483646 w 1301"/>
                  <a:gd name="T5" fmla="*/ 2147483646 h 628"/>
                  <a:gd name="T6" fmla="*/ 2147483646 w 1301"/>
                  <a:gd name="T7" fmla="*/ 2147483646 h 628"/>
                  <a:gd name="T8" fmla="*/ 2147483646 w 1301"/>
                  <a:gd name="T9" fmla="*/ 2147483646 h 628"/>
                  <a:gd name="T10" fmla="*/ 2147483646 w 1301"/>
                  <a:gd name="T11" fmla="*/ 0 h 628"/>
                  <a:gd name="T12" fmla="*/ 2147483646 w 1301"/>
                  <a:gd name="T13" fmla="*/ 2147483646 h 6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1" h="628" extrusionOk="0">
                    <a:moveTo>
                      <a:pt x="253" y="3"/>
                    </a:moveTo>
                    <a:lnTo>
                      <a:pt x="0" y="315"/>
                    </a:lnTo>
                    <a:lnTo>
                      <a:pt x="253" y="628"/>
                    </a:lnTo>
                    <a:lnTo>
                      <a:pt x="1301" y="628"/>
                    </a:lnTo>
                    <a:lnTo>
                      <a:pt x="1086" y="313"/>
                    </a:lnTo>
                    <a:lnTo>
                      <a:pt x="1296" y="0"/>
                    </a:lnTo>
                    <a:lnTo>
                      <a:pt x="253" y="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85" name="Google Shape;3777;p79">
                <a:extLst>
                  <a:ext uri="{FF2B5EF4-FFF2-40B4-BE49-F238E27FC236}">
                    <a16:creationId xmlns:a16="http://schemas.microsoft.com/office/drawing/2014/main" id="{28E662DC-C0C7-524B-1476-6DF3E3556A36}"/>
                  </a:ext>
                </a:extLst>
              </p:cNvPr>
              <p:cNvSpPr>
                <a:spLocks/>
              </p:cNvSpPr>
              <p:nvPr/>
            </p:nvSpPr>
            <p:spPr bwMode="auto">
              <a:xfrm>
                <a:off x="5857875" y="2486025"/>
                <a:ext cx="1550988" cy="857250"/>
              </a:xfrm>
              <a:custGeom>
                <a:avLst/>
                <a:gdLst>
                  <a:gd name="T0" fmla="*/ 2147483646 w 977"/>
                  <a:gd name="T1" fmla="*/ 0 h 540"/>
                  <a:gd name="T2" fmla="*/ 0 w 977"/>
                  <a:gd name="T3" fmla="*/ 0 h 540"/>
                  <a:gd name="T4" fmla="*/ 2147483646 w 977"/>
                  <a:gd name="T5" fmla="*/ 2147483646 h 540"/>
                  <a:gd name="T6" fmla="*/ 2147483646 w 977"/>
                  <a:gd name="T7" fmla="*/ 2147483646 h 540"/>
                  <a:gd name="T8" fmla="*/ 2147483646 w 977"/>
                  <a:gd name="T9" fmla="*/ 0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540" y="0"/>
                    </a:moveTo>
                    <a:lnTo>
                      <a:pt x="0" y="0"/>
                    </a:lnTo>
                    <a:lnTo>
                      <a:pt x="438" y="540"/>
                    </a:lnTo>
                    <a:lnTo>
                      <a:pt x="977" y="540"/>
                    </a:lnTo>
                    <a:lnTo>
                      <a:pt x="540" y="0"/>
                    </a:lnTo>
                    <a:close/>
                  </a:path>
                </a:pathLst>
              </a:custGeom>
              <a:solidFill>
                <a:srgbClr val="3D8E9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86" name="Google Shape;3778;p79">
                <a:extLst>
                  <a:ext uri="{FF2B5EF4-FFF2-40B4-BE49-F238E27FC236}">
                    <a16:creationId xmlns:a16="http://schemas.microsoft.com/office/drawing/2014/main" id="{390A3C50-0FA0-9722-E230-D52DC2C3DE13}"/>
                  </a:ext>
                </a:extLst>
              </p:cNvPr>
              <p:cNvSpPr>
                <a:spLocks/>
              </p:cNvSpPr>
              <p:nvPr/>
            </p:nvSpPr>
            <p:spPr bwMode="auto">
              <a:xfrm>
                <a:off x="5857875" y="1628775"/>
                <a:ext cx="1550988" cy="857250"/>
              </a:xfrm>
              <a:custGeom>
                <a:avLst/>
                <a:gdLst>
                  <a:gd name="T0" fmla="*/ 2147483646 w 977"/>
                  <a:gd name="T1" fmla="*/ 0 h 540"/>
                  <a:gd name="T2" fmla="*/ 2147483646 w 977"/>
                  <a:gd name="T3" fmla="*/ 0 h 540"/>
                  <a:gd name="T4" fmla="*/ 0 w 977"/>
                  <a:gd name="T5" fmla="*/ 2147483646 h 540"/>
                  <a:gd name="T6" fmla="*/ 2147483646 w 977"/>
                  <a:gd name="T7" fmla="*/ 2147483646 h 540"/>
                  <a:gd name="T8" fmla="*/ 2147483646 w 977"/>
                  <a:gd name="T9" fmla="*/ 0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977" y="0"/>
                    </a:moveTo>
                    <a:lnTo>
                      <a:pt x="438" y="0"/>
                    </a:lnTo>
                    <a:lnTo>
                      <a:pt x="0" y="540"/>
                    </a:lnTo>
                    <a:lnTo>
                      <a:pt x="540" y="540"/>
                    </a:lnTo>
                    <a:lnTo>
                      <a:pt x="977" y="0"/>
                    </a:lnTo>
                    <a:close/>
                  </a:path>
                </a:pathLst>
              </a:custGeom>
              <a:solidFill>
                <a:srgbClr val="6CB4B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87" name="Google Shape;3791;p79">
                <a:extLst>
                  <a:ext uri="{FF2B5EF4-FFF2-40B4-BE49-F238E27FC236}">
                    <a16:creationId xmlns:a16="http://schemas.microsoft.com/office/drawing/2014/main" id="{2601211E-A04F-C960-2732-578BEBDD9DC7}"/>
                  </a:ext>
                </a:extLst>
              </p:cNvPr>
              <p:cNvSpPr txBox="1">
                <a:spLocks noChangeArrowheads="1"/>
              </p:cNvSpPr>
              <p:nvPr/>
            </p:nvSpPr>
            <p:spPr bwMode="auto">
              <a:xfrm>
                <a:off x="7330556" y="2149474"/>
                <a:ext cx="785964" cy="804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65858A"/>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02</a:t>
                </a:r>
                <a:endParaRPr lang="en-US" altLang="en-US" sz="3200" b="1" dirty="0">
                  <a:solidFill>
                    <a:srgbClr val="746F6D"/>
                  </a:solidFill>
                  <a:latin typeface="Cairo" pitchFamily="2" charset="-78"/>
                  <a:cs typeface="Cairo" pitchFamily="2" charset="-78"/>
                </a:endParaRPr>
              </a:p>
            </p:txBody>
          </p:sp>
        </p:grpSp>
        <p:sp>
          <p:nvSpPr>
            <p:cNvPr id="83" name="TextBox 82">
              <a:extLst>
                <a:ext uri="{FF2B5EF4-FFF2-40B4-BE49-F238E27FC236}">
                  <a16:creationId xmlns:a16="http://schemas.microsoft.com/office/drawing/2014/main" id="{308DF2C1-4BDB-147C-CF07-B20C868B36F2}"/>
                </a:ext>
              </a:extLst>
            </p:cNvPr>
            <p:cNvSpPr txBox="1"/>
            <p:nvPr/>
          </p:nvSpPr>
          <p:spPr>
            <a:xfrm>
              <a:off x="8120084" y="2806194"/>
              <a:ext cx="1784995" cy="852541"/>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EG" sz="1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دقة المعلومات  </a:t>
              </a:r>
              <a:endParaRPr kumimoji="0" lang="ar-SY" sz="1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(Accuracy of Information)</a:t>
              </a:r>
            </a:p>
          </p:txBody>
        </p:sp>
      </p:grpSp>
      <p:grpSp>
        <p:nvGrpSpPr>
          <p:cNvPr id="88" name="Group 87">
            <a:extLst>
              <a:ext uri="{FF2B5EF4-FFF2-40B4-BE49-F238E27FC236}">
                <a16:creationId xmlns:a16="http://schemas.microsoft.com/office/drawing/2014/main" id="{7E99FA6C-F88C-0492-1C71-C2F63C4089A7}"/>
              </a:ext>
            </a:extLst>
          </p:cNvPr>
          <p:cNvGrpSpPr/>
          <p:nvPr/>
        </p:nvGrpSpPr>
        <p:grpSpPr>
          <a:xfrm flipH="1">
            <a:off x="2584870" y="4448401"/>
            <a:ext cx="3950289" cy="1322705"/>
            <a:chOff x="5922877" y="3848292"/>
            <a:chExt cx="3950289" cy="1322705"/>
          </a:xfrm>
        </p:grpSpPr>
        <p:grpSp>
          <p:nvGrpSpPr>
            <p:cNvPr id="89" name="Группа 2">
              <a:extLst>
                <a:ext uri="{FF2B5EF4-FFF2-40B4-BE49-F238E27FC236}">
                  <a16:creationId xmlns:a16="http://schemas.microsoft.com/office/drawing/2014/main" id="{236ECB3D-E36F-4AFC-EFD4-D551E9144541}"/>
                </a:ext>
              </a:extLst>
            </p:cNvPr>
            <p:cNvGrpSpPr/>
            <p:nvPr/>
          </p:nvGrpSpPr>
          <p:grpSpPr>
            <a:xfrm>
              <a:off x="5922877" y="3848292"/>
              <a:ext cx="2249124" cy="1322705"/>
              <a:chOff x="5857875" y="1628775"/>
              <a:chExt cx="2915331" cy="1714500"/>
            </a:xfrm>
          </p:grpSpPr>
          <p:sp>
            <p:nvSpPr>
              <p:cNvPr id="91" name="Google Shape;3772;p79">
                <a:extLst>
                  <a:ext uri="{FF2B5EF4-FFF2-40B4-BE49-F238E27FC236}">
                    <a16:creationId xmlns:a16="http://schemas.microsoft.com/office/drawing/2014/main" id="{6B6CDB3B-6F82-3B12-A040-B2E068627450}"/>
                  </a:ext>
                </a:extLst>
              </p:cNvPr>
              <p:cNvSpPr>
                <a:spLocks/>
              </p:cNvSpPr>
              <p:nvPr/>
            </p:nvSpPr>
            <p:spPr bwMode="auto">
              <a:xfrm>
                <a:off x="6707868" y="1985963"/>
                <a:ext cx="2065338" cy="996950"/>
              </a:xfrm>
              <a:custGeom>
                <a:avLst/>
                <a:gdLst>
                  <a:gd name="T0" fmla="*/ 2147483646 w 1301"/>
                  <a:gd name="T1" fmla="*/ 2147483646 h 628"/>
                  <a:gd name="T2" fmla="*/ 0 w 1301"/>
                  <a:gd name="T3" fmla="*/ 2147483646 h 628"/>
                  <a:gd name="T4" fmla="*/ 2147483646 w 1301"/>
                  <a:gd name="T5" fmla="*/ 2147483646 h 628"/>
                  <a:gd name="T6" fmla="*/ 2147483646 w 1301"/>
                  <a:gd name="T7" fmla="*/ 2147483646 h 628"/>
                  <a:gd name="T8" fmla="*/ 2147483646 w 1301"/>
                  <a:gd name="T9" fmla="*/ 2147483646 h 628"/>
                  <a:gd name="T10" fmla="*/ 2147483646 w 1301"/>
                  <a:gd name="T11" fmla="*/ 0 h 628"/>
                  <a:gd name="T12" fmla="*/ 2147483646 w 1301"/>
                  <a:gd name="T13" fmla="*/ 2147483646 h 6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1" h="628" extrusionOk="0">
                    <a:moveTo>
                      <a:pt x="253" y="3"/>
                    </a:moveTo>
                    <a:lnTo>
                      <a:pt x="0" y="315"/>
                    </a:lnTo>
                    <a:lnTo>
                      <a:pt x="253" y="628"/>
                    </a:lnTo>
                    <a:lnTo>
                      <a:pt x="1301" y="628"/>
                    </a:lnTo>
                    <a:lnTo>
                      <a:pt x="1086" y="313"/>
                    </a:lnTo>
                    <a:lnTo>
                      <a:pt x="1296" y="0"/>
                    </a:lnTo>
                    <a:lnTo>
                      <a:pt x="253" y="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92" name="Google Shape;3777;p79">
                <a:extLst>
                  <a:ext uri="{FF2B5EF4-FFF2-40B4-BE49-F238E27FC236}">
                    <a16:creationId xmlns:a16="http://schemas.microsoft.com/office/drawing/2014/main" id="{5BC990CB-3095-BED7-5459-4DA016749012}"/>
                  </a:ext>
                </a:extLst>
              </p:cNvPr>
              <p:cNvSpPr>
                <a:spLocks/>
              </p:cNvSpPr>
              <p:nvPr/>
            </p:nvSpPr>
            <p:spPr bwMode="auto">
              <a:xfrm>
                <a:off x="5857875" y="2486025"/>
                <a:ext cx="1550988" cy="857250"/>
              </a:xfrm>
              <a:custGeom>
                <a:avLst/>
                <a:gdLst>
                  <a:gd name="T0" fmla="*/ 2147483646 w 977"/>
                  <a:gd name="T1" fmla="*/ 0 h 540"/>
                  <a:gd name="T2" fmla="*/ 0 w 977"/>
                  <a:gd name="T3" fmla="*/ 0 h 540"/>
                  <a:gd name="T4" fmla="*/ 2147483646 w 977"/>
                  <a:gd name="T5" fmla="*/ 2147483646 h 540"/>
                  <a:gd name="T6" fmla="*/ 2147483646 w 977"/>
                  <a:gd name="T7" fmla="*/ 2147483646 h 540"/>
                  <a:gd name="T8" fmla="*/ 2147483646 w 977"/>
                  <a:gd name="T9" fmla="*/ 0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540" y="0"/>
                    </a:moveTo>
                    <a:lnTo>
                      <a:pt x="0" y="0"/>
                    </a:lnTo>
                    <a:lnTo>
                      <a:pt x="438" y="540"/>
                    </a:lnTo>
                    <a:lnTo>
                      <a:pt x="977" y="540"/>
                    </a:lnTo>
                    <a:lnTo>
                      <a:pt x="540" y="0"/>
                    </a:lnTo>
                    <a:close/>
                  </a:path>
                </a:pathLst>
              </a:custGeom>
              <a:solidFill>
                <a:srgbClr val="3D8E9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93" name="Google Shape;3778;p79">
                <a:extLst>
                  <a:ext uri="{FF2B5EF4-FFF2-40B4-BE49-F238E27FC236}">
                    <a16:creationId xmlns:a16="http://schemas.microsoft.com/office/drawing/2014/main" id="{8C0B0653-776E-98F6-CCC4-B2E050C4F41A}"/>
                  </a:ext>
                </a:extLst>
              </p:cNvPr>
              <p:cNvSpPr>
                <a:spLocks/>
              </p:cNvSpPr>
              <p:nvPr/>
            </p:nvSpPr>
            <p:spPr bwMode="auto">
              <a:xfrm>
                <a:off x="5857875" y="1628775"/>
                <a:ext cx="1550988" cy="857250"/>
              </a:xfrm>
              <a:custGeom>
                <a:avLst/>
                <a:gdLst>
                  <a:gd name="T0" fmla="*/ 2147483646 w 977"/>
                  <a:gd name="T1" fmla="*/ 0 h 540"/>
                  <a:gd name="T2" fmla="*/ 2147483646 w 977"/>
                  <a:gd name="T3" fmla="*/ 0 h 540"/>
                  <a:gd name="T4" fmla="*/ 0 w 977"/>
                  <a:gd name="T5" fmla="*/ 2147483646 h 540"/>
                  <a:gd name="T6" fmla="*/ 2147483646 w 977"/>
                  <a:gd name="T7" fmla="*/ 2147483646 h 540"/>
                  <a:gd name="T8" fmla="*/ 2147483646 w 977"/>
                  <a:gd name="T9" fmla="*/ 0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977" y="0"/>
                    </a:moveTo>
                    <a:lnTo>
                      <a:pt x="438" y="0"/>
                    </a:lnTo>
                    <a:lnTo>
                      <a:pt x="0" y="540"/>
                    </a:lnTo>
                    <a:lnTo>
                      <a:pt x="540" y="540"/>
                    </a:lnTo>
                    <a:lnTo>
                      <a:pt x="977" y="0"/>
                    </a:lnTo>
                    <a:close/>
                  </a:path>
                </a:pathLst>
              </a:custGeom>
              <a:solidFill>
                <a:srgbClr val="6CB4B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94" name="Google Shape;3791;p79">
                <a:extLst>
                  <a:ext uri="{FF2B5EF4-FFF2-40B4-BE49-F238E27FC236}">
                    <a16:creationId xmlns:a16="http://schemas.microsoft.com/office/drawing/2014/main" id="{B5E029AB-7D49-EA33-F824-2B433CA55A38}"/>
                  </a:ext>
                </a:extLst>
              </p:cNvPr>
              <p:cNvSpPr txBox="1">
                <a:spLocks noChangeArrowheads="1"/>
              </p:cNvSpPr>
              <p:nvPr/>
            </p:nvSpPr>
            <p:spPr bwMode="auto">
              <a:xfrm>
                <a:off x="7302436" y="2135974"/>
                <a:ext cx="968374"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65858A"/>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04</a:t>
                </a:r>
                <a:endParaRPr lang="en-US" altLang="en-US" sz="3200" b="1" dirty="0">
                  <a:solidFill>
                    <a:srgbClr val="746F6D"/>
                  </a:solidFill>
                  <a:latin typeface="Cairo" pitchFamily="2" charset="-78"/>
                  <a:cs typeface="Cairo" pitchFamily="2" charset="-78"/>
                </a:endParaRPr>
              </a:p>
            </p:txBody>
          </p:sp>
        </p:grpSp>
        <p:sp>
          <p:nvSpPr>
            <p:cNvPr id="90" name="TextBox 89">
              <a:extLst>
                <a:ext uri="{FF2B5EF4-FFF2-40B4-BE49-F238E27FC236}">
                  <a16:creationId xmlns:a16="http://schemas.microsoft.com/office/drawing/2014/main" id="{0CF7FC92-D591-8A7A-FC66-2AC4A3AABE6D}"/>
                </a:ext>
              </a:extLst>
            </p:cNvPr>
            <p:cNvSpPr txBox="1"/>
            <p:nvPr/>
          </p:nvSpPr>
          <p:spPr>
            <a:xfrm>
              <a:off x="8088171" y="4219002"/>
              <a:ext cx="1784995" cy="622478"/>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EG" sz="1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التحيّز والمصداقية  </a:t>
              </a:r>
              <a:endParaRPr kumimoji="0" lang="ar-SY" sz="18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endParaRPr>
            </a:p>
            <a:p>
              <a:pPr marL="0" marR="0" lvl="0" indent="0" algn="ctr" defTabSz="914400" rtl="1" eaLnBrk="1" fontAlgn="auto" latinLnBrk="0" hangingPunct="1">
                <a:lnSpc>
                  <a:spcPct val="115000"/>
                </a:lnSpc>
                <a:spcBef>
                  <a:spcPts val="0"/>
                </a:spcBef>
                <a:spcAft>
                  <a:spcPts val="0"/>
                </a:spcAft>
                <a:buClrTx/>
                <a:buSzTx/>
                <a:buFontTx/>
                <a:buNone/>
                <a:tabLst/>
                <a:defRPr/>
              </a:pPr>
              <a:r>
                <a:rPr kumimoji="0" lang="en-US" sz="13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dobe Arabic" panose="02040503050201020203" pitchFamily="18" charset="-78"/>
                </a:rPr>
                <a:t>(Bias and Credibility)</a:t>
              </a:r>
            </a:p>
          </p:txBody>
        </p:sp>
      </p:grpSp>
    </p:spTree>
    <p:extLst>
      <p:ext uri="{BB962C8B-B14F-4D97-AF65-F5344CB8AC3E}">
        <p14:creationId xmlns:p14="http://schemas.microsoft.com/office/powerpoint/2010/main" val="312826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right)">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wipe(left)">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right)">
                                      <p:cBhvr>
                                        <p:cTn id="17" dur="500"/>
                                        <p:tgtEl>
                                          <p:spTgt spid="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left)">
                                      <p:cBhvr>
                                        <p:cTn id="2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552957" y="689347"/>
            <a:ext cx="7327892" cy="954513"/>
            <a:chOff x="2552957" y="533435"/>
            <a:chExt cx="7327892"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552957" y="533435"/>
              <a:ext cx="732789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معايير التحقق من صحة ودقة المعلومات المستخدمة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B062ACC-08F7-94B4-1582-D45DBB59FAEC}"/>
              </a:ext>
            </a:extLst>
          </p:cNvPr>
          <p:cNvGrpSpPr/>
          <p:nvPr/>
        </p:nvGrpSpPr>
        <p:grpSpPr>
          <a:xfrm flipH="1">
            <a:off x="6096000" y="2103846"/>
            <a:ext cx="3660522" cy="1325154"/>
            <a:chOff x="2700254" y="3133990"/>
            <a:chExt cx="3660522" cy="1325154"/>
          </a:xfrm>
        </p:grpSpPr>
        <p:grpSp>
          <p:nvGrpSpPr>
            <p:cNvPr id="15" name="Группа 1">
              <a:extLst>
                <a:ext uri="{FF2B5EF4-FFF2-40B4-BE49-F238E27FC236}">
                  <a16:creationId xmlns:a16="http://schemas.microsoft.com/office/drawing/2014/main" id="{FEB189DE-7F4F-9293-28E4-EC133CF2111E}"/>
                </a:ext>
              </a:extLst>
            </p:cNvPr>
            <p:cNvGrpSpPr/>
            <p:nvPr/>
          </p:nvGrpSpPr>
          <p:grpSpPr>
            <a:xfrm>
              <a:off x="4111653" y="3133990"/>
              <a:ext cx="2249123" cy="1325154"/>
              <a:chOff x="3494995" y="696913"/>
              <a:chExt cx="2915330" cy="1717675"/>
            </a:xfrm>
          </p:grpSpPr>
          <p:sp>
            <p:nvSpPr>
              <p:cNvPr id="17" name="Google Shape;3776;p79">
                <a:extLst>
                  <a:ext uri="{FF2B5EF4-FFF2-40B4-BE49-F238E27FC236}">
                    <a16:creationId xmlns:a16="http://schemas.microsoft.com/office/drawing/2014/main" id="{59F77B4F-E4E7-E9B3-4269-461398555265}"/>
                  </a:ext>
                </a:extLst>
              </p:cNvPr>
              <p:cNvSpPr>
                <a:spLocks/>
              </p:cNvSpPr>
              <p:nvPr/>
            </p:nvSpPr>
            <p:spPr bwMode="auto">
              <a:xfrm>
                <a:off x="3494995" y="1062038"/>
                <a:ext cx="2066925" cy="995362"/>
              </a:xfrm>
              <a:custGeom>
                <a:avLst/>
                <a:gdLst>
                  <a:gd name="T0" fmla="*/ 2147483646 w 1302"/>
                  <a:gd name="T1" fmla="*/ 2147483646 h 627"/>
                  <a:gd name="T2" fmla="*/ 2147483646 w 1302"/>
                  <a:gd name="T3" fmla="*/ 2147483646 h 627"/>
                  <a:gd name="T4" fmla="*/ 2147483646 w 1302"/>
                  <a:gd name="T5" fmla="*/ 0 h 627"/>
                  <a:gd name="T6" fmla="*/ 0 w 1302"/>
                  <a:gd name="T7" fmla="*/ 0 h 627"/>
                  <a:gd name="T8" fmla="*/ 2147483646 w 1302"/>
                  <a:gd name="T9" fmla="*/ 2147483646 h 627"/>
                  <a:gd name="T10" fmla="*/ 2147483646 w 1302"/>
                  <a:gd name="T11" fmla="*/ 2147483646 h 627"/>
                  <a:gd name="T12" fmla="*/ 2147483646 w 1302"/>
                  <a:gd name="T13" fmla="*/ 2147483646 h 6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2" h="627" extrusionOk="0">
                    <a:moveTo>
                      <a:pt x="1048" y="623"/>
                    </a:moveTo>
                    <a:lnTo>
                      <a:pt x="1302" y="312"/>
                    </a:lnTo>
                    <a:lnTo>
                      <a:pt x="1048" y="0"/>
                    </a:lnTo>
                    <a:lnTo>
                      <a:pt x="0" y="0"/>
                    </a:lnTo>
                    <a:lnTo>
                      <a:pt x="216" y="315"/>
                    </a:lnTo>
                    <a:lnTo>
                      <a:pt x="5" y="627"/>
                    </a:lnTo>
                    <a:lnTo>
                      <a:pt x="1048" y="62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18" name="Google Shape;3781;p79">
                <a:extLst>
                  <a:ext uri="{FF2B5EF4-FFF2-40B4-BE49-F238E27FC236}">
                    <a16:creationId xmlns:a16="http://schemas.microsoft.com/office/drawing/2014/main" id="{CA647258-100F-8980-93DE-26DD3A976635}"/>
                  </a:ext>
                </a:extLst>
              </p:cNvPr>
              <p:cNvSpPr>
                <a:spLocks/>
              </p:cNvSpPr>
              <p:nvPr/>
            </p:nvSpPr>
            <p:spPr bwMode="auto">
              <a:xfrm>
                <a:off x="4859338" y="696913"/>
                <a:ext cx="1550987" cy="860425"/>
              </a:xfrm>
              <a:custGeom>
                <a:avLst/>
                <a:gdLst>
                  <a:gd name="T0" fmla="*/ 2147483646 w 977"/>
                  <a:gd name="T1" fmla="*/ 2147483646 h 542"/>
                  <a:gd name="T2" fmla="*/ 2147483646 w 977"/>
                  <a:gd name="T3" fmla="*/ 0 h 542"/>
                  <a:gd name="T4" fmla="*/ 0 w 977"/>
                  <a:gd name="T5" fmla="*/ 0 h 542"/>
                  <a:gd name="T6" fmla="*/ 2147483646 w 977"/>
                  <a:gd name="T7" fmla="*/ 2147483646 h 542"/>
                  <a:gd name="T8" fmla="*/ 2147483646 w 977"/>
                  <a:gd name="T9" fmla="*/ 2147483646 h 5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2" extrusionOk="0">
                    <a:moveTo>
                      <a:pt x="977" y="542"/>
                    </a:moveTo>
                    <a:lnTo>
                      <a:pt x="539" y="0"/>
                    </a:lnTo>
                    <a:lnTo>
                      <a:pt x="0" y="0"/>
                    </a:lnTo>
                    <a:lnTo>
                      <a:pt x="438" y="542"/>
                    </a:lnTo>
                    <a:lnTo>
                      <a:pt x="977" y="542"/>
                    </a:lnTo>
                    <a:close/>
                  </a:path>
                </a:pathLst>
              </a:custGeom>
              <a:solidFill>
                <a:srgbClr val="6CB4B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19" name="Google Shape;3782;p79">
                <a:extLst>
                  <a:ext uri="{FF2B5EF4-FFF2-40B4-BE49-F238E27FC236}">
                    <a16:creationId xmlns:a16="http://schemas.microsoft.com/office/drawing/2014/main" id="{EB95E0F1-3EDD-F248-531A-5CD3AD109525}"/>
                  </a:ext>
                </a:extLst>
              </p:cNvPr>
              <p:cNvSpPr>
                <a:spLocks/>
              </p:cNvSpPr>
              <p:nvPr/>
            </p:nvSpPr>
            <p:spPr bwMode="auto">
              <a:xfrm>
                <a:off x="4859338" y="1557338"/>
                <a:ext cx="1550987" cy="857250"/>
              </a:xfrm>
              <a:custGeom>
                <a:avLst/>
                <a:gdLst>
                  <a:gd name="T0" fmla="*/ 2147483646 w 977"/>
                  <a:gd name="T1" fmla="*/ 2147483646 h 540"/>
                  <a:gd name="T2" fmla="*/ 2147483646 w 977"/>
                  <a:gd name="T3" fmla="*/ 0 h 540"/>
                  <a:gd name="T4" fmla="*/ 2147483646 w 977"/>
                  <a:gd name="T5" fmla="*/ 0 h 540"/>
                  <a:gd name="T6" fmla="*/ 0 w 977"/>
                  <a:gd name="T7" fmla="*/ 2147483646 h 540"/>
                  <a:gd name="T8" fmla="*/ 2147483646 w 977"/>
                  <a:gd name="T9" fmla="*/ 2147483646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539" y="540"/>
                    </a:moveTo>
                    <a:lnTo>
                      <a:pt x="977" y="0"/>
                    </a:lnTo>
                    <a:lnTo>
                      <a:pt x="438" y="0"/>
                    </a:lnTo>
                    <a:lnTo>
                      <a:pt x="0" y="540"/>
                    </a:lnTo>
                    <a:lnTo>
                      <a:pt x="539" y="540"/>
                    </a:lnTo>
                    <a:close/>
                  </a:path>
                </a:pathLst>
              </a:custGeom>
              <a:solidFill>
                <a:srgbClr val="3D8E9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20" name="Google Shape;3787;p79">
                <a:extLst>
                  <a:ext uri="{FF2B5EF4-FFF2-40B4-BE49-F238E27FC236}">
                    <a16:creationId xmlns:a16="http://schemas.microsoft.com/office/drawing/2014/main" id="{53E7560D-0929-A982-88E8-4F06F34F7619}"/>
                  </a:ext>
                </a:extLst>
              </p:cNvPr>
              <p:cNvSpPr txBox="1">
                <a:spLocks noChangeArrowheads="1"/>
              </p:cNvSpPr>
              <p:nvPr/>
            </p:nvSpPr>
            <p:spPr bwMode="auto">
              <a:xfrm>
                <a:off x="4174009" y="1206971"/>
                <a:ext cx="8651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05</a:t>
                </a:r>
                <a:endParaRPr lang="en-US" altLang="en-US" sz="3200" dirty="0">
                  <a:latin typeface="Cairo" pitchFamily="2" charset="-78"/>
                  <a:cs typeface="Cairo" pitchFamily="2" charset="-78"/>
                </a:endParaRPr>
              </a:p>
            </p:txBody>
          </p:sp>
        </p:grpSp>
        <p:sp>
          <p:nvSpPr>
            <p:cNvPr id="16" name="TextBox 15">
              <a:extLst>
                <a:ext uri="{FF2B5EF4-FFF2-40B4-BE49-F238E27FC236}">
                  <a16:creationId xmlns:a16="http://schemas.microsoft.com/office/drawing/2014/main" id="{C070CEB2-B2B6-83B9-9B39-A4CA79394DF8}"/>
                </a:ext>
              </a:extLst>
            </p:cNvPr>
            <p:cNvSpPr txBox="1"/>
            <p:nvPr/>
          </p:nvSpPr>
          <p:spPr>
            <a:xfrm>
              <a:off x="2700254" y="3510312"/>
              <a:ext cx="1731436" cy="622478"/>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المنهجية المستخدمة  </a:t>
              </a:r>
              <a:r>
                <a:rPr lang="en-US" sz="1300" b="1" dirty="0">
                  <a:latin typeface="Times New Roman" panose="02020603050405020304" pitchFamily="18" charset="0"/>
                  <a:ea typeface="Calibri" panose="020F0502020204030204" pitchFamily="34" charset="0"/>
                  <a:cs typeface="Adobe Arabic" panose="02040503050201020203" pitchFamily="18" charset="-78"/>
                </a:rPr>
                <a:t>(Methodology Used)</a:t>
              </a:r>
            </a:p>
          </p:txBody>
        </p:sp>
      </p:grpSp>
      <p:grpSp>
        <p:nvGrpSpPr>
          <p:cNvPr id="21" name="Group 20">
            <a:extLst>
              <a:ext uri="{FF2B5EF4-FFF2-40B4-BE49-F238E27FC236}">
                <a16:creationId xmlns:a16="http://schemas.microsoft.com/office/drawing/2014/main" id="{4F1F580B-F077-268F-B811-8F738DC1130A}"/>
              </a:ext>
            </a:extLst>
          </p:cNvPr>
          <p:cNvGrpSpPr/>
          <p:nvPr/>
        </p:nvGrpSpPr>
        <p:grpSpPr>
          <a:xfrm flipH="1">
            <a:off x="2576245" y="2818148"/>
            <a:ext cx="3957654" cy="1322705"/>
            <a:chOff x="5922877" y="3848292"/>
            <a:chExt cx="3957654" cy="1322705"/>
          </a:xfrm>
        </p:grpSpPr>
        <p:grpSp>
          <p:nvGrpSpPr>
            <p:cNvPr id="22" name="Группа 2">
              <a:extLst>
                <a:ext uri="{FF2B5EF4-FFF2-40B4-BE49-F238E27FC236}">
                  <a16:creationId xmlns:a16="http://schemas.microsoft.com/office/drawing/2014/main" id="{C6323FB7-66A4-1A04-CDD0-275BE4C22B3C}"/>
                </a:ext>
              </a:extLst>
            </p:cNvPr>
            <p:cNvGrpSpPr/>
            <p:nvPr/>
          </p:nvGrpSpPr>
          <p:grpSpPr>
            <a:xfrm>
              <a:off x="5922877" y="3848292"/>
              <a:ext cx="2249124" cy="1322705"/>
              <a:chOff x="5857875" y="1628775"/>
              <a:chExt cx="2915331" cy="1714500"/>
            </a:xfrm>
          </p:grpSpPr>
          <p:sp>
            <p:nvSpPr>
              <p:cNvPr id="24" name="Google Shape;3772;p79">
                <a:extLst>
                  <a:ext uri="{FF2B5EF4-FFF2-40B4-BE49-F238E27FC236}">
                    <a16:creationId xmlns:a16="http://schemas.microsoft.com/office/drawing/2014/main" id="{C37226A1-E7F4-138E-7038-1A7D07D52E39}"/>
                  </a:ext>
                </a:extLst>
              </p:cNvPr>
              <p:cNvSpPr>
                <a:spLocks/>
              </p:cNvSpPr>
              <p:nvPr/>
            </p:nvSpPr>
            <p:spPr bwMode="auto">
              <a:xfrm>
                <a:off x="6707868" y="1985963"/>
                <a:ext cx="2065338" cy="996950"/>
              </a:xfrm>
              <a:custGeom>
                <a:avLst/>
                <a:gdLst>
                  <a:gd name="T0" fmla="*/ 2147483646 w 1301"/>
                  <a:gd name="T1" fmla="*/ 2147483646 h 628"/>
                  <a:gd name="T2" fmla="*/ 0 w 1301"/>
                  <a:gd name="T3" fmla="*/ 2147483646 h 628"/>
                  <a:gd name="T4" fmla="*/ 2147483646 w 1301"/>
                  <a:gd name="T5" fmla="*/ 2147483646 h 628"/>
                  <a:gd name="T6" fmla="*/ 2147483646 w 1301"/>
                  <a:gd name="T7" fmla="*/ 2147483646 h 628"/>
                  <a:gd name="T8" fmla="*/ 2147483646 w 1301"/>
                  <a:gd name="T9" fmla="*/ 2147483646 h 628"/>
                  <a:gd name="T10" fmla="*/ 2147483646 w 1301"/>
                  <a:gd name="T11" fmla="*/ 0 h 628"/>
                  <a:gd name="T12" fmla="*/ 2147483646 w 1301"/>
                  <a:gd name="T13" fmla="*/ 2147483646 h 6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1" h="628" extrusionOk="0">
                    <a:moveTo>
                      <a:pt x="253" y="3"/>
                    </a:moveTo>
                    <a:lnTo>
                      <a:pt x="0" y="315"/>
                    </a:lnTo>
                    <a:lnTo>
                      <a:pt x="253" y="628"/>
                    </a:lnTo>
                    <a:lnTo>
                      <a:pt x="1301" y="628"/>
                    </a:lnTo>
                    <a:lnTo>
                      <a:pt x="1086" y="313"/>
                    </a:lnTo>
                    <a:lnTo>
                      <a:pt x="1296" y="0"/>
                    </a:lnTo>
                    <a:lnTo>
                      <a:pt x="253" y="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25" name="Google Shape;3777;p79">
                <a:extLst>
                  <a:ext uri="{FF2B5EF4-FFF2-40B4-BE49-F238E27FC236}">
                    <a16:creationId xmlns:a16="http://schemas.microsoft.com/office/drawing/2014/main" id="{DD56C5B0-109C-98E7-D186-24AF0D3916B6}"/>
                  </a:ext>
                </a:extLst>
              </p:cNvPr>
              <p:cNvSpPr>
                <a:spLocks/>
              </p:cNvSpPr>
              <p:nvPr/>
            </p:nvSpPr>
            <p:spPr bwMode="auto">
              <a:xfrm>
                <a:off x="5857875" y="2486025"/>
                <a:ext cx="1550988" cy="857250"/>
              </a:xfrm>
              <a:custGeom>
                <a:avLst/>
                <a:gdLst>
                  <a:gd name="T0" fmla="*/ 2147483646 w 977"/>
                  <a:gd name="T1" fmla="*/ 0 h 540"/>
                  <a:gd name="T2" fmla="*/ 0 w 977"/>
                  <a:gd name="T3" fmla="*/ 0 h 540"/>
                  <a:gd name="T4" fmla="*/ 2147483646 w 977"/>
                  <a:gd name="T5" fmla="*/ 2147483646 h 540"/>
                  <a:gd name="T6" fmla="*/ 2147483646 w 977"/>
                  <a:gd name="T7" fmla="*/ 2147483646 h 540"/>
                  <a:gd name="T8" fmla="*/ 2147483646 w 977"/>
                  <a:gd name="T9" fmla="*/ 0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540" y="0"/>
                    </a:moveTo>
                    <a:lnTo>
                      <a:pt x="0" y="0"/>
                    </a:lnTo>
                    <a:lnTo>
                      <a:pt x="438" y="540"/>
                    </a:lnTo>
                    <a:lnTo>
                      <a:pt x="977" y="540"/>
                    </a:lnTo>
                    <a:lnTo>
                      <a:pt x="540" y="0"/>
                    </a:lnTo>
                    <a:close/>
                  </a:path>
                </a:pathLst>
              </a:custGeom>
              <a:solidFill>
                <a:srgbClr val="3D8E9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26" name="Google Shape;3778;p79">
                <a:extLst>
                  <a:ext uri="{FF2B5EF4-FFF2-40B4-BE49-F238E27FC236}">
                    <a16:creationId xmlns:a16="http://schemas.microsoft.com/office/drawing/2014/main" id="{A1702E19-0218-1428-1F00-19B981FE3482}"/>
                  </a:ext>
                </a:extLst>
              </p:cNvPr>
              <p:cNvSpPr>
                <a:spLocks/>
              </p:cNvSpPr>
              <p:nvPr/>
            </p:nvSpPr>
            <p:spPr bwMode="auto">
              <a:xfrm>
                <a:off x="5857875" y="1628775"/>
                <a:ext cx="1550988" cy="857250"/>
              </a:xfrm>
              <a:custGeom>
                <a:avLst/>
                <a:gdLst>
                  <a:gd name="T0" fmla="*/ 2147483646 w 977"/>
                  <a:gd name="T1" fmla="*/ 0 h 540"/>
                  <a:gd name="T2" fmla="*/ 2147483646 w 977"/>
                  <a:gd name="T3" fmla="*/ 0 h 540"/>
                  <a:gd name="T4" fmla="*/ 0 w 977"/>
                  <a:gd name="T5" fmla="*/ 2147483646 h 540"/>
                  <a:gd name="T6" fmla="*/ 2147483646 w 977"/>
                  <a:gd name="T7" fmla="*/ 2147483646 h 540"/>
                  <a:gd name="T8" fmla="*/ 2147483646 w 977"/>
                  <a:gd name="T9" fmla="*/ 0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977" y="0"/>
                    </a:moveTo>
                    <a:lnTo>
                      <a:pt x="438" y="0"/>
                    </a:lnTo>
                    <a:lnTo>
                      <a:pt x="0" y="540"/>
                    </a:lnTo>
                    <a:lnTo>
                      <a:pt x="540" y="540"/>
                    </a:lnTo>
                    <a:lnTo>
                      <a:pt x="977" y="0"/>
                    </a:lnTo>
                    <a:close/>
                  </a:path>
                </a:pathLst>
              </a:custGeom>
              <a:solidFill>
                <a:srgbClr val="6CB4B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27" name="Google Shape;3791;p79">
                <a:extLst>
                  <a:ext uri="{FF2B5EF4-FFF2-40B4-BE49-F238E27FC236}">
                    <a16:creationId xmlns:a16="http://schemas.microsoft.com/office/drawing/2014/main" id="{3C35A141-B2BE-46AA-AB34-EC8C8E97DC46}"/>
                  </a:ext>
                </a:extLst>
              </p:cNvPr>
              <p:cNvSpPr txBox="1">
                <a:spLocks noChangeArrowheads="1"/>
              </p:cNvSpPr>
              <p:nvPr/>
            </p:nvSpPr>
            <p:spPr bwMode="auto">
              <a:xfrm>
                <a:off x="7302436" y="2135974"/>
                <a:ext cx="968374"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65858A"/>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06</a:t>
                </a:r>
                <a:endParaRPr lang="en-US" altLang="en-US" sz="3200" b="1" dirty="0">
                  <a:solidFill>
                    <a:srgbClr val="746F6D"/>
                  </a:solidFill>
                  <a:latin typeface="Cairo" pitchFamily="2" charset="-78"/>
                  <a:cs typeface="Cairo" pitchFamily="2" charset="-78"/>
                </a:endParaRPr>
              </a:p>
            </p:txBody>
          </p:sp>
        </p:grpSp>
        <p:sp>
          <p:nvSpPr>
            <p:cNvPr id="23" name="TextBox 22">
              <a:extLst>
                <a:ext uri="{FF2B5EF4-FFF2-40B4-BE49-F238E27FC236}">
                  <a16:creationId xmlns:a16="http://schemas.microsoft.com/office/drawing/2014/main" id="{794B3147-365A-A947-3506-D76BE8E91345}"/>
                </a:ext>
              </a:extLst>
            </p:cNvPr>
            <p:cNvSpPr txBox="1"/>
            <p:nvPr/>
          </p:nvSpPr>
          <p:spPr>
            <a:xfrm>
              <a:off x="8095536" y="4149508"/>
              <a:ext cx="1784995" cy="85254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الوضوح والدقة اللغوية  </a:t>
              </a:r>
              <a:endParaRPr lang="ar-SY"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pPr>
              <a:r>
                <a:rPr lang="en-US" sz="1300" b="1" dirty="0">
                  <a:latin typeface="Times New Roman" panose="02020603050405020304" pitchFamily="18" charset="0"/>
                  <a:ea typeface="Calibri" panose="020F0502020204030204" pitchFamily="34" charset="0"/>
                  <a:cs typeface="Adobe Arabic" panose="02040503050201020203" pitchFamily="18" charset="-78"/>
                </a:rPr>
                <a:t>(Clarity and Precision)</a:t>
              </a:r>
            </a:p>
          </p:txBody>
        </p:sp>
      </p:grpSp>
      <p:grpSp>
        <p:nvGrpSpPr>
          <p:cNvPr id="28" name="Group 27">
            <a:extLst>
              <a:ext uri="{FF2B5EF4-FFF2-40B4-BE49-F238E27FC236}">
                <a16:creationId xmlns:a16="http://schemas.microsoft.com/office/drawing/2014/main" id="{BD1C7317-C832-16CA-2552-5AAB61C435E9}"/>
              </a:ext>
            </a:extLst>
          </p:cNvPr>
          <p:cNvGrpSpPr/>
          <p:nvPr/>
        </p:nvGrpSpPr>
        <p:grpSpPr>
          <a:xfrm flipH="1">
            <a:off x="6206280" y="3494966"/>
            <a:ext cx="3769370" cy="1325154"/>
            <a:chOff x="2591406" y="3133990"/>
            <a:chExt cx="3769370" cy="1325154"/>
          </a:xfrm>
        </p:grpSpPr>
        <p:grpSp>
          <p:nvGrpSpPr>
            <p:cNvPr id="29" name="Группа 1">
              <a:extLst>
                <a:ext uri="{FF2B5EF4-FFF2-40B4-BE49-F238E27FC236}">
                  <a16:creationId xmlns:a16="http://schemas.microsoft.com/office/drawing/2014/main" id="{6F989E74-602A-ABA8-8F8E-C6BE75E6E23E}"/>
                </a:ext>
              </a:extLst>
            </p:cNvPr>
            <p:cNvGrpSpPr/>
            <p:nvPr/>
          </p:nvGrpSpPr>
          <p:grpSpPr>
            <a:xfrm>
              <a:off x="4111653" y="3133990"/>
              <a:ext cx="2249123" cy="1325154"/>
              <a:chOff x="3494995" y="696913"/>
              <a:chExt cx="2915330" cy="1717675"/>
            </a:xfrm>
          </p:grpSpPr>
          <p:sp>
            <p:nvSpPr>
              <p:cNvPr id="31" name="Google Shape;3776;p79">
                <a:extLst>
                  <a:ext uri="{FF2B5EF4-FFF2-40B4-BE49-F238E27FC236}">
                    <a16:creationId xmlns:a16="http://schemas.microsoft.com/office/drawing/2014/main" id="{B992778A-89E8-4303-7500-4160DF2F6867}"/>
                  </a:ext>
                </a:extLst>
              </p:cNvPr>
              <p:cNvSpPr>
                <a:spLocks/>
              </p:cNvSpPr>
              <p:nvPr/>
            </p:nvSpPr>
            <p:spPr bwMode="auto">
              <a:xfrm>
                <a:off x="3494995" y="1062038"/>
                <a:ext cx="2066925" cy="995362"/>
              </a:xfrm>
              <a:custGeom>
                <a:avLst/>
                <a:gdLst>
                  <a:gd name="T0" fmla="*/ 2147483646 w 1302"/>
                  <a:gd name="T1" fmla="*/ 2147483646 h 627"/>
                  <a:gd name="T2" fmla="*/ 2147483646 w 1302"/>
                  <a:gd name="T3" fmla="*/ 2147483646 h 627"/>
                  <a:gd name="T4" fmla="*/ 2147483646 w 1302"/>
                  <a:gd name="T5" fmla="*/ 0 h 627"/>
                  <a:gd name="T6" fmla="*/ 0 w 1302"/>
                  <a:gd name="T7" fmla="*/ 0 h 627"/>
                  <a:gd name="T8" fmla="*/ 2147483646 w 1302"/>
                  <a:gd name="T9" fmla="*/ 2147483646 h 627"/>
                  <a:gd name="T10" fmla="*/ 2147483646 w 1302"/>
                  <a:gd name="T11" fmla="*/ 2147483646 h 627"/>
                  <a:gd name="T12" fmla="*/ 2147483646 w 1302"/>
                  <a:gd name="T13" fmla="*/ 2147483646 h 6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2" h="627" extrusionOk="0">
                    <a:moveTo>
                      <a:pt x="1048" y="623"/>
                    </a:moveTo>
                    <a:lnTo>
                      <a:pt x="1302" y="312"/>
                    </a:lnTo>
                    <a:lnTo>
                      <a:pt x="1048" y="0"/>
                    </a:lnTo>
                    <a:lnTo>
                      <a:pt x="0" y="0"/>
                    </a:lnTo>
                    <a:lnTo>
                      <a:pt x="216" y="315"/>
                    </a:lnTo>
                    <a:lnTo>
                      <a:pt x="5" y="627"/>
                    </a:lnTo>
                    <a:lnTo>
                      <a:pt x="1048" y="62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32" name="Google Shape;3781;p79">
                <a:extLst>
                  <a:ext uri="{FF2B5EF4-FFF2-40B4-BE49-F238E27FC236}">
                    <a16:creationId xmlns:a16="http://schemas.microsoft.com/office/drawing/2014/main" id="{81E040E5-A38E-5FA1-12E8-47F5A59D3639}"/>
                  </a:ext>
                </a:extLst>
              </p:cNvPr>
              <p:cNvSpPr>
                <a:spLocks/>
              </p:cNvSpPr>
              <p:nvPr/>
            </p:nvSpPr>
            <p:spPr bwMode="auto">
              <a:xfrm>
                <a:off x="4859338" y="696913"/>
                <a:ext cx="1550987" cy="860425"/>
              </a:xfrm>
              <a:custGeom>
                <a:avLst/>
                <a:gdLst>
                  <a:gd name="T0" fmla="*/ 2147483646 w 977"/>
                  <a:gd name="T1" fmla="*/ 2147483646 h 542"/>
                  <a:gd name="T2" fmla="*/ 2147483646 w 977"/>
                  <a:gd name="T3" fmla="*/ 0 h 542"/>
                  <a:gd name="T4" fmla="*/ 0 w 977"/>
                  <a:gd name="T5" fmla="*/ 0 h 542"/>
                  <a:gd name="T6" fmla="*/ 2147483646 w 977"/>
                  <a:gd name="T7" fmla="*/ 2147483646 h 542"/>
                  <a:gd name="T8" fmla="*/ 2147483646 w 977"/>
                  <a:gd name="T9" fmla="*/ 2147483646 h 5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2" extrusionOk="0">
                    <a:moveTo>
                      <a:pt x="977" y="542"/>
                    </a:moveTo>
                    <a:lnTo>
                      <a:pt x="539" y="0"/>
                    </a:lnTo>
                    <a:lnTo>
                      <a:pt x="0" y="0"/>
                    </a:lnTo>
                    <a:lnTo>
                      <a:pt x="438" y="542"/>
                    </a:lnTo>
                    <a:lnTo>
                      <a:pt x="977" y="542"/>
                    </a:lnTo>
                    <a:close/>
                  </a:path>
                </a:pathLst>
              </a:custGeom>
              <a:solidFill>
                <a:srgbClr val="6CB4B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33" name="Google Shape;3782;p79">
                <a:extLst>
                  <a:ext uri="{FF2B5EF4-FFF2-40B4-BE49-F238E27FC236}">
                    <a16:creationId xmlns:a16="http://schemas.microsoft.com/office/drawing/2014/main" id="{4DBB3A59-04F6-280B-7DB6-A438D5408435}"/>
                  </a:ext>
                </a:extLst>
              </p:cNvPr>
              <p:cNvSpPr>
                <a:spLocks/>
              </p:cNvSpPr>
              <p:nvPr/>
            </p:nvSpPr>
            <p:spPr bwMode="auto">
              <a:xfrm>
                <a:off x="4859338" y="1557338"/>
                <a:ext cx="1550987" cy="857250"/>
              </a:xfrm>
              <a:custGeom>
                <a:avLst/>
                <a:gdLst>
                  <a:gd name="T0" fmla="*/ 2147483646 w 977"/>
                  <a:gd name="T1" fmla="*/ 2147483646 h 540"/>
                  <a:gd name="T2" fmla="*/ 2147483646 w 977"/>
                  <a:gd name="T3" fmla="*/ 0 h 540"/>
                  <a:gd name="T4" fmla="*/ 2147483646 w 977"/>
                  <a:gd name="T5" fmla="*/ 0 h 540"/>
                  <a:gd name="T6" fmla="*/ 0 w 977"/>
                  <a:gd name="T7" fmla="*/ 2147483646 h 540"/>
                  <a:gd name="T8" fmla="*/ 2147483646 w 977"/>
                  <a:gd name="T9" fmla="*/ 2147483646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539" y="540"/>
                    </a:moveTo>
                    <a:lnTo>
                      <a:pt x="977" y="0"/>
                    </a:lnTo>
                    <a:lnTo>
                      <a:pt x="438" y="0"/>
                    </a:lnTo>
                    <a:lnTo>
                      <a:pt x="0" y="540"/>
                    </a:lnTo>
                    <a:lnTo>
                      <a:pt x="539" y="540"/>
                    </a:lnTo>
                    <a:close/>
                  </a:path>
                </a:pathLst>
              </a:custGeom>
              <a:solidFill>
                <a:srgbClr val="3D8E9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34" name="Google Shape;3787;p79">
                <a:extLst>
                  <a:ext uri="{FF2B5EF4-FFF2-40B4-BE49-F238E27FC236}">
                    <a16:creationId xmlns:a16="http://schemas.microsoft.com/office/drawing/2014/main" id="{3DD9B54C-9E67-F1D8-16C9-DA5B7AEC192D}"/>
                  </a:ext>
                </a:extLst>
              </p:cNvPr>
              <p:cNvSpPr txBox="1">
                <a:spLocks noChangeArrowheads="1"/>
              </p:cNvSpPr>
              <p:nvPr/>
            </p:nvSpPr>
            <p:spPr bwMode="auto">
              <a:xfrm>
                <a:off x="4174009" y="1206971"/>
                <a:ext cx="8651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07</a:t>
                </a:r>
                <a:endParaRPr lang="en-US" altLang="en-US" sz="3200" dirty="0">
                  <a:latin typeface="Cairo" pitchFamily="2" charset="-78"/>
                  <a:cs typeface="Cairo" pitchFamily="2" charset="-78"/>
                </a:endParaRPr>
              </a:p>
            </p:txBody>
          </p:sp>
        </p:grpSp>
        <p:sp>
          <p:nvSpPr>
            <p:cNvPr id="30" name="TextBox 29">
              <a:extLst>
                <a:ext uri="{FF2B5EF4-FFF2-40B4-BE49-F238E27FC236}">
                  <a16:creationId xmlns:a16="http://schemas.microsoft.com/office/drawing/2014/main" id="{A727B12E-8883-A527-9349-F67152F1C400}"/>
                </a:ext>
              </a:extLst>
            </p:cNvPr>
            <p:cNvSpPr txBox="1"/>
            <p:nvPr/>
          </p:nvSpPr>
          <p:spPr>
            <a:xfrm>
              <a:off x="2591406" y="3565188"/>
              <a:ext cx="1731436" cy="568041"/>
            </a:xfrm>
            <a:prstGeom prst="rect">
              <a:avLst/>
            </a:prstGeom>
            <a:noFill/>
          </p:spPr>
          <p:txBody>
            <a:bodyPr wrap="square">
              <a:spAutoFit/>
            </a:bodyPr>
            <a:lstStyle/>
            <a:p>
              <a:pPr algn="ctr" rtl="1">
                <a:lnSpc>
                  <a:spcPct val="115000"/>
                </a:lnSpc>
              </a:pPr>
              <a:r>
                <a:rPr lang="ar-EG" sz="1400" b="1" dirty="0">
                  <a:latin typeface="Times New Roman" panose="02020603050405020304" pitchFamily="18" charset="0"/>
                  <a:ea typeface="Calibri" panose="020F0502020204030204" pitchFamily="34" charset="0"/>
                  <a:cs typeface="Adobe Arabic" panose="02040503050201020203" pitchFamily="18" charset="-78"/>
                </a:rPr>
                <a:t>التحديث الدوري  </a:t>
              </a:r>
              <a:endParaRPr lang="ar-SY" sz="1400"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pPr>
              <a:r>
                <a:rPr lang="en-US" sz="1400" b="1" dirty="0">
                  <a:latin typeface="Times New Roman" panose="02020603050405020304" pitchFamily="18" charset="0"/>
                  <a:ea typeface="Calibri" panose="020F0502020204030204" pitchFamily="34" charset="0"/>
                  <a:cs typeface="Adobe Arabic" panose="02040503050201020203" pitchFamily="18" charset="-78"/>
                </a:rPr>
                <a:t>(Periodic Updates) </a:t>
              </a:r>
            </a:p>
          </p:txBody>
        </p:sp>
      </p:grpSp>
      <p:grpSp>
        <p:nvGrpSpPr>
          <p:cNvPr id="35" name="Group 34">
            <a:extLst>
              <a:ext uri="{FF2B5EF4-FFF2-40B4-BE49-F238E27FC236}">
                <a16:creationId xmlns:a16="http://schemas.microsoft.com/office/drawing/2014/main" id="{55A3C308-C0D1-1063-0E9E-F4E5E79A404B}"/>
              </a:ext>
            </a:extLst>
          </p:cNvPr>
          <p:cNvGrpSpPr/>
          <p:nvPr/>
        </p:nvGrpSpPr>
        <p:grpSpPr>
          <a:xfrm flipH="1">
            <a:off x="2441646" y="4209268"/>
            <a:ext cx="4202533" cy="1323675"/>
            <a:chOff x="5922877" y="3848292"/>
            <a:chExt cx="4202533" cy="1323675"/>
          </a:xfrm>
        </p:grpSpPr>
        <p:grpSp>
          <p:nvGrpSpPr>
            <p:cNvPr id="36" name="Группа 2">
              <a:extLst>
                <a:ext uri="{FF2B5EF4-FFF2-40B4-BE49-F238E27FC236}">
                  <a16:creationId xmlns:a16="http://schemas.microsoft.com/office/drawing/2014/main" id="{179886C2-4866-2C40-C908-54B2248197C7}"/>
                </a:ext>
              </a:extLst>
            </p:cNvPr>
            <p:cNvGrpSpPr/>
            <p:nvPr/>
          </p:nvGrpSpPr>
          <p:grpSpPr>
            <a:xfrm>
              <a:off x="5922877" y="3848292"/>
              <a:ext cx="2249124" cy="1322705"/>
              <a:chOff x="5857875" y="1628775"/>
              <a:chExt cx="2915331" cy="1714500"/>
            </a:xfrm>
          </p:grpSpPr>
          <p:sp>
            <p:nvSpPr>
              <p:cNvPr id="38" name="Google Shape;3772;p79">
                <a:extLst>
                  <a:ext uri="{FF2B5EF4-FFF2-40B4-BE49-F238E27FC236}">
                    <a16:creationId xmlns:a16="http://schemas.microsoft.com/office/drawing/2014/main" id="{FE791578-DDB7-ADFD-E021-1182BFD2D3B0}"/>
                  </a:ext>
                </a:extLst>
              </p:cNvPr>
              <p:cNvSpPr>
                <a:spLocks/>
              </p:cNvSpPr>
              <p:nvPr/>
            </p:nvSpPr>
            <p:spPr bwMode="auto">
              <a:xfrm>
                <a:off x="6707868" y="1985963"/>
                <a:ext cx="2065338" cy="996950"/>
              </a:xfrm>
              <a:custGeom>
                <a:avLst/>
                <a:gdLst>
                  <a:gd name="T0" fmla="*/ 2147483646 w 1301"/>
                  <a:gd name="T1" fmla="*/ 2147483646 h 628"/>
                  <a:gd name="T2" fmla="*/ 0 w 1301"/>
                  <a:gd name="T3" fmla="*/ 2147483646 h 628"/>
                  <a:gd name="T4" fmla="*/ 2147483646 w 1301"/>
                  <a:gd name="T5" fmla="*/ 2147483646 h 628"/>
                  <a:gd name="T6" fmla="*/ 2147483646 w 1301"/>
                  <a:gd name="T7" fmla="*/ 2147483646 h 628"/>
                  <a:gd name="T8" fmla="*/ 2147483646 w 1301"/>
                  <a:gd name="T9" fmla="*/ 2147483646 h 628"/>
                  <a:gd name="T10" fmla="*/ 2147483646 w 1301"/>
                  <a:gd name="T11" fmla="*/ 0 h 628"/>
                  <a:gd name="T12" fmla="*/ 2147483646 w 1301"/>
                  <a:gd name="T13" fmla="*/ 2147483646 h 6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1" h="628" extrusionOk="0">
                    <a:moveTo>
                      <a:pt x="253" y="3"/>
                    </a:moveTo>
                    <a:lnTo>
                      <a:pt x="0" y="315"/>
                    </a:lnTo>
                    <a:lnTo>
                      <a:pt x="253" y="628"/>
                    </a:lnTo>
                    <a:lnTo>
                      <a:pt x="1301" y="628"/>
                    </a:lnTo>
                    <a:lnTo>
                      <a:pt x="1086" y="313"/>
                    </a:lnTo>
                    <a:lnTo>
                      <a:pt x="1296" y="0"/>
                    </a:lnTo>
                    <a:lnTo>
                      <a:pt x="253" y="3"/>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39" name="Google Shape;3777;p79">
                <a:extLst>
                  <a:ext uri="{FF2B5EF4-FFF2-40B4-BE49-F238E27FC236}">
                    <a16:creationId xmlns:a16="http://schemas.microsoft.com/office/drawing/2014/main" id="{D3015DCC-9292-7329-0581-D36FC727505D}"/>
                  </a:ext>
                </a:extLst>
              </p:cNvPr>
              <p:cNvSpPr>
                <a:spLocks/>
              </p:cNvSpPr>
              <p:nvPr/>
            </p:nvSpPr>
            <p:spPr bwMode="auto">
              <a:xfrm>
                <a:off x="5857875" y="2486025"/>
                <a:ext cx="1550988" cy="857250"/>
              </a:xfrm>
              <a:custGeom>
                <a:avLst/>
                <a:gdLst>
                  <a:gd name="T0" fmla="*/ 2147483646 w 977"/>
                  <a:gd name="T1" fmla="*/ 0 h 540"/>
                  <a:gd name="T2" fmla="*/ 0 w 977"/>
                  <a:gd name="T3" fmla="*/ 0 h 540"/>
                  <a:gd name="T4" fmla="*/ 2147483646 w 977"/>
                  <a:gd name="T5" fmla="*/ 2147483646 h 540"/>
                  <a:gd name="T6" fmla="*/ 2147483646 w 977"/>
                  <a:gd name="T7" fmla="*/ 2147483646 h 540"/>
                  <a:gd name="T8" fmla="*/ 2147483646 w 977"/>
                  <a:gd name="T9" fmla="*/ 0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540" y="0"/>
                    </a:moveTo>
                    <a:lnTo>
                      <a:pt x="0" y="0"/>
                    </a:lnTo>
                    <a:lnTo>
                      <a:pt x="438" y="540"/>
                    </a:lnTo>
                    <a:lnTo>
                      <a:pt x="977" y="540"/>
                    </a:lnTo>
                    <a:lnTo>
                      <a:pt x="540" y="0"/>
                    </a:lnTo>
                    <a:close/>
                  </a:path>
                </a:pathLst>
              </a:custGeom>
              <a:solidFill>
                <a:srgbClr val="3D8E9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40" name="Google Shape;3778;p79">
                <a:extLst>
                  <a:ext uri="{FF2B5EF4-FFF2-40B4-BE49-F238E27FC236}">
                    <a16:creationId xmlns:a16="http://schemas.microsoft.com/office/drawing/2014/main" id="{B4C9866E-9AED-3766-4F94-3CE297B208AF}"/>
                  </a:ext>
                </a:extLst>
              </p:cNvPr>
              <p:cNvSpPr>
                <a:spLocks/>
              </p:cNvSpPr>
              <p:nvPr/>
            </p:nvSpPr>
            <p:spPr bwMode="auto">
              <a:xfrm>
                <a:off x="5857875" y="1628775"/>
                <a:ext cx="1550988" cy="857250"/>
              </a:xfrm>
              <a:custGeom>
                <a:avLst/>
                <a:gdLst>
                  <a:gd name="T0" fmla="*/ 2147483646 w 977"/>
                  <a:gd name="T1" fmla="*/ 0 h 540"/>
                  <a:gd name="T2" fmla="*/ 2147483646 w 977"/>
                  <a:gd name="T3" fmla="*/ 0 h 540"/>
                  <a:gd name="T4" fmla="*/ 0 w 977"/>
                  <a:gd name="T5" fmla="*/ 2147483646 h 540"/>
                  <a:gd name="T6" fmla="*/ 2147483646 w 977"/>
                  <a:gd name="T7" fmla="*/ 2147483646 h 540"/>
                  <a:gd name="T8" fmla="*/ 2147483646 w 977"/>
                  <a:gd name="T9" fmla="*/ 0 h 5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7" h="540" extrusionOk="0">
                    <a:moveTo>
                      <a:pt x="977" y="0"/>
                    </a:moveTo>
                    <a:lnTo>
                      <a:pt x="438" y="0"/>
                    </a:lnTo>
                    <a:lnTo>
                      <a:pt x="0" y="540"/>
                    </a:lnTo>
                    <a:lnTo>
                      <a:pt x="540" y="540"/>
                    </a:lnTo>
                    <a:lnTo>
                      <a:pt x="977" y="0"/>
                    </a:lnTo>
                    <a:close/>
                  </a:path>
                </a:pathLst>
              </a:custGeom>
              <a:solidFill>
                <a:srgbClr val="6CB4B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dirty="0"/>
              </a:p>
            </p:txBody>
          </p:sp>
          <p:sp>
            <p:nvSpPr>
              <p:cNvPr id="41" name="Google Shape;3791;p79">
                <a:extLst>
                  <a:ext uri="{FF2B5EF4-FFF2-40B4-BE49-F238E27FC236}">
                    <a16:creationId xmlns:a16="http://schemas.microsoft.com/office/drawing/2014/main" id="{25DE93A9-5D98-4CB4-F9ED-643EBAFE0663}"/>
                  </a:ext>
                </a:extLst>
              </p:cNvPr>
              <p:cNvSpPr txBox="1">
                <a:spLocks noChangeArrowheads="1"/>
              </p:cNvSpPr>
              <p:nvPr/>
            </p:nvSpPr>
            <p:spPr bwMode="auto">
              <a:xfrm>
                <a:off x="7302436" y="2135974"/>
                <a:ext cx="968374"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65858A"/>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08</a:t>
                </a:r>
                <a:endParaRPr lang="en-US" altLang="en-US" sz="3200" b="1" dirty="0">
                  <a:solidFill>
                    <a:srgbClr val="746F6D"/>
                  </a:solidFill>
                  <a:latin typeface="Cairo" pitchFamily="2" charset="-78"/>
                  <a:cs typeface="Cairo" pitchFamily="2" charset="-78"/>
                </a:endParaRPr>
              </a:p>
            </p:txBody>
          </p:sp>
        </p:grpSp>
        <p:sp>
          <p:nvSpPr>
            <p:cNvPr id="37" name="TextBox 36">
              <a:extLst>
                <a:ext uri="{FF2B5EF4-FFF2-40B4-BE49-F238E27FC236}">
                  <a16:creationId xmlns:a16="http://schemas.microsoft.com/office/drawing/2014/main" id="{CFC4B427-0AC5-54ED-A398-93CB69699E11}"/>
                </a:ext>
              </a:extLst>
            </p:cNvPr>
            <p:cNvSpPr txBox="1"/>
            <p:nvPr/>
          </p:nvSpPr>
          <p:spPr>
            <a:xfrm>
              <a:off x="8095536" y="4149508"/>
              <a:ext cx="2029874" cy="1022459"/>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التحديث الدوري  </a:t>
              </a:r>
              <a:r>
                <a:rPr lang="en-US" sz="1800" b="1" dirty="0">
                  <a:latin typeface="Times New Roman" panose="02020603050405020304" pitchFamily="18" charset="0"/>
                  <a:ea typeface="Calibri" panose="020F0502020204030204" pitchFamily="34" charset="0"/>
                  <a:cs typeface="Adobe Arabic" panose="02040503050201020203" pitchFamily="18" charset="-78"/>
                </a:rPr>
                <a:t>(Periodic Updates) </a:t>
              </a:r>
            </a:p>
          </p:txBody>
        </p:sp>
      </p:grpSp>
    </p:spTree>
    <p:extLst>
      <p:ext uri="{BB962C8B-B14F-4D97-AF65-F5344CB8AC3E}">
        <p14:creationId xmlns:p14="http://schemas.microsoft.com/office/powerpoint/2010/main" val="1323474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628337" y="3146376"/>
            <a:ext cx="4548374"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ناقش مع المجموعة أفضل الممارسات لضمان موثوقية المعلومات قبل استخدامها في اتخاذ القرارات.</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4260727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الثاني</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أساليب متابعة التنفيذ والتقويم</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أهمية متابعة التنفيذ</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أدوات متابعة التنفيذ</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مؤشرات الأداء الرئيسية</a:t>
              </a:r>
              <a:r>
                <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(KPIs) </a:t>
              </a: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وكيفية استخدامها لقياس التقدّم</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931723" y="5715000"/>
            <a:ext cx="8368711"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87853"/>
            </a:xfrm>
            <a:prstGeom prst="rect">
              <a:avLst/>
            </a:prstGeom>
            <a:noFill/>
          </p:spPr>
          <p:txBody>
            <a:bodyPr wrap="square" rtlCol="0">
              <a:spAutoFit/>
            </a:bodyPr>
            <a:lstStyle/>
            <a:p>
              <a:pPr lvl="0" algn="r" rtl="1">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التقويم والتعديل: متى وكيف يتم تعديل الخطة بناءً على المتابعة؟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11094706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مقدمة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2934267" y="2038746"/>
            <a:ext cx="8773760" cy="2262158"/>
          </a:xfrm>
          <a:prstGeom prst="rect">
            <a:avLst/>
          </a:prstGeom>
          <a:noFill/>
        </p:spPr>
        <p:txBody>
          <a:bodyPr wrap="square">
            <a:spAutoFit/>
          </a:bodyPr>
          <a:lstStyle/>
          <a:p>
            <a:pPr marL="342900" lvl="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تُعتبر مهارات التخطيط والمتابعة من المهارات الأساسية التي تساهم بشكل مباشر في نجاح الأفراد والمؤسسات على حد سواء. التخطيط الجيد هو الأساس الذي يقوم عليه تحقيق الأهداف، حيث يساعد في تحديد المسار الصحيح والموارد اللازمة والأنشطة المطلوبة للوصول إلى النتائج المرجوة. من خلال التخطيط الفعّال، يمكن تنظيم الجهود وتوزيع الموارد بشكل متوازن، مما يقلل من احتمالية الفشل أو الهدر</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3293263" y="4624007"/>
            <a:ext cx="8414764" cy="1708160"/>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أما المتابعة، فهي العنصر المكمل للتخطيط، حيث تضمن أن التنفيذ يسير وفقاً للخطة الموضوعة. من خلال المتابعة المستمرة يمكن قياس التقدّم، تحديد الانحرافات عن المسار، واتخاذ الإجراءات التصحيحية في الوقت المناسب. المتابعة الدورية تتيح أيضاً تقييم الأداء وضمان تحقيق الأهداف بكفاءة وفعالية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9" name="Picture 18" descr="A computer screen shot of a computer desk and office equipment&#10;&#10;Description automatically generated">
            <a:extLst>
              <a:ext uri="{FF2B5EF4-FFF2-40B4-BE49-F238E27FC236}">
                <a16:creationId xmlns:a16="http://schemas.microsoft.com/office/drawing/2014/main" id="{FAAD8CBA-32EF-65D6-0DB7-A712EF31E7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683" y="3232412"/>
            <a:ext cx="2950580" cy="2950580"/>
          </a:xfrm>
          <a:prstGeom prst="rect">
            <a:avLst/>
          </a:prstGeom>
        </p:spPr>
      </p:pic>
    </p:spTree>
    <p:extLst>
      <p:ext uri="{BB962C8B-B14F-4D97-AF65-F5344CB8AC3E}">
        <p14:creationId xmlns:p14="http://schemas.microsoft.com/office/powerpoint/2010/main" val="759864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متابعة التنفيذ</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7D836A20-4050-1832-95E0-5D2E4BC1246E}"/>
              </a:ext>
            </a:extLst>
          </p:cNvPr>
          <p:cNvGrpSpPr/>
          <p:nvPr/>
        </p:nvGrpSpPr>
        <p:grpSpPr>
          <a:xfrm>
            <a:off x="6096000" y="1822478"/>
            <a:ext cx="2520571" cy="1606522"/>
            <a:chOff x="6047235" y="653310"/>
            <a:chExt cx="2520571" cy="1606522"/>
          </a:xfrm>
        </p:grpSpPr>
        <p:sp>
          <p:nvSpPr>
            <p:cNvPr id="17" name="Freeform: Shape 16">
              <a:extLst>
                <a:ext uri="{FF2B5EF4-FFF2-40B4-BE49-F238E27FC236}">
                  <a16:creationId xmlns:a16="http://schemas.microsoft.com/office/drawing/2014/main" id="{95A3F2D1-D4A3-B989-6A14-A41727DF40D6}"/>
                </a:ext>
              </a:extLst>
            </p:cNvPr>
            <p:cNvSpPr/>
            <p:nvPr/>
          </p:nvSpPr>
          <p:spPr>
            <a:xfrm>
              <a:off x="6047235" y="1364120"/>
              <a:ext cx="1107629" cy="895712"/>
            </a:xfrm>
            <a:custGeom>
              <a:avLst/>
              <a:gdLst>
                <a:gd name="connsiteX0" fmla="*/ 206488 w 1196708"/>
                <a:gd name="connsiteY0" fmla="*/ 1207 h 967748"/>
                <a:gd name="connsiteX1" fmla="*/ 1196708 w 1196708"/>
                <a:gd name="connsiteY1" fmla="*/ 376663 h 967748"/>
                <a:gd name="connsiteX2" fmla="*/ 767521 w 1196708"/>
                <a:gd name="connsiteY2" fmla="*/ 967748 h 967748"/>
                <a:gd name="connsiteX3" fmla="*/ 759585 w 1196708"/>
                <a:gd name="connsiteY3" fmla="*/ 961813 h 967748"/>
                <a:gd name="connsiteX4" fmla="*/ 112061 w 1196708"/>
                <a:gd name="connsiteY4" fmla="*/ 727075 h 967748"/>
                <a:gd name="connsiteX5" fmla="*/ 0 w 1196708"/>
                <a:gd name="connsiteY5" fmla="*/ 721416 h 967748"/>
                <a:gd name="connsiteX6" fmla="*/ 0 w 1196708"/>
                <a:gd name="connsiteY6" fmla="*/ 185824 h 967748"/>
                <a:gd name="connsiteX7" fmla="*/ 206488 w 1196708"/>
                <a:gd name="connsiteY7" fmla="*/ 1207 h 96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6708" h="967748">
                  <a:moveTo>
                    <a:pt x="206488" y="1207"/>
                  </a:moveTo>
                  <a:cubicBezTo>
                    <a:pt x="572536" y="41911"/>
                    <a:pt x="910440" y="174876"/>
                    <a:pt x="1196708" y="376663"/>
                  </a:cubicBezTo>
                  <a:lnTo>
                    <a:pt x="767521" y="967748"/>
                  </a:lnTo>
                  <a:lnTo>
                    <a:pt x="759585" y="961813"/>
                  </a:lnTo>
                  <a:cubicBezTo>
                    <a:pt x="571080" y="834462"/>
                    <a:pt x="350292" y="751268"/>
                    <a:pt x="112061" y="727075"/>
                  </a:cubicBezTo>
                  <a:lnTo>
                    <a:pt x="0" y="721416"/>
                  </a:lnTo>
                  <a:lnTo>
                    <a:pt x="0" y="185824"/>
                  </a:lnTo>
                  <a:cubicBezTo>
                    <a:pt x="0" y="74754"/>
                    <a:pt x="97011" y="-11285"/>
                    <a:pt x="206488" y="1207"/>
                  </a:cubicBezTo>
                  <a:close/>
                </a:path>
              </a:pathLst>
            </a:custGeom>
            <a:solidFill>
              <a:srgbClr val="FFCC5E"/>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18" name="TextBox 22">
              <a:extLst>
                <a:ext uri="{FF2B5EF4-FFF2-40B4-BE49-F238E27FC236}">
                  <a16:creationId xmlns:a16="http://schemas.microsoft.com/office/drawing/2014/main" id="{5A8131B0-674C-55A4-EA41-AF58AE7A9D70}"/>
                </a:ext>
              </a:extLst>
            </p:cNvPr>
            <p:cNvSpPr txBox="1"/>
            <p:nvPr/>
          </p:nvSpPr>
          <p:spPr>
            <a:xfrm>
              <a:off x="6648844" y="653310"/>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ضمان التقدم الفعلي وفقاً للخطة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47C9EACA-2728-3043-12CB-18427FEC3AD3}"/>
                </a:ext>
              </a:extLst>
            </p:cNvPr>
            <p:cNvSpPr txBox="1"/>
            <p:nvPr/>
          </p:nvSpPr>
          <p:spPr>
            <a:xfrm>
              <a:off x="6374273" y="1567901"/>
              <a:ext cx="445640" cy="473586"/>
            </a:xfrm>
            <a:prstGeom prst="rect">
              <a:avLst/>
            </a:prstGeom>
            <a:noFill/>
          </p:spPr>
          <p:txBody>
            <a:bodyPr wrap="square" rtlCol="0">
              <a:sp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1</a:t>
              </a:r>
            </a:p>
          </p:txBody>
        </p:sp>
      </p:grpSp>
      <p:grpSp>
        <p:nvGrpSpPr>
          <p:cNvPr id="20" name="Group 19">
            <a:extLst>
              <a:ext uri="{FF2B5EF4-FFF2-40B4-BE49-F238E27FC236}">
                <a16:creationId xmlns:a16="http://schemas.microsoft.com/office/drawing/2014/main" id="{9D8F8FFA-7CDB-BCC4-685C-DA8F22CFB9EA}"/>
              </a:ext>
            </a:extLst>
          </p:cNvPr>
          <p:cNvGrpSpPr/>
          <p:nvPr/>
        </p:nvGrpSpPr>
        <p:grpSpPr>
          <a:xfrm>
            <a:off x="6858610" y="2878136"/>
            <a:ext cx="2892082" cy="1192273"/>
            <a:chOff x="6809845" y="1708968"/>
            <a:chExt cx="2892082" cy="1192273"/>
          </a:xfrm>
        </p:grpSpPr>
        <p:sp>
          <p:nvSpPr>
            <p:cNvPr id="21" name="Freeform: Shape 20">
              <a:extLst>
                <a:ext uri="{FF2B5EF4-FFF2-40B4-BE49-F238E27FC236}">
                  <a16:creationId xmlns:a16="http://schemas.microsoft.com/office/drawing/2014/main" id="{6208ADB0-AB1B-2B40-6717-6D4FF707CC99}"/>
                </a:ext>
              </a:extLst>
            </p:cNvPr>
            <p:cNvSpPr/>
            <p:nvPr/>
          </p:nvSpPr>
          <p:spPr>
            <a:xfrm>
              <a:off x="6809845" y="1751624"/>
              <a:ext cx="1028926" cy="1149617"/>
            </a:xfrm>
            <a:custGeom>
              <a:avLst/>
              <a:gdLst>
                <a:gd name="connsiteX0" fmla="*/ 431928 w 1111676"/>
                <a:gd name="connsiteY0" fmla="*/ 0 h 1242073"/>
                <a:gd name="connsiteX1" fmla="*/ 1095175 w 1111676"/>
                <a:gd name="connsiteY1" fmla="*/ 824428 h 1242073"/>
                <a:gd name="connsiteX2" fmla="*/ 982553 w 1111676"/>
                <a:gd name="connsiteY2" fmla="*/ 1077844 h 1242073"/>
                <a:gd name="connsiteX3" fmla="*/ 476724 w 1111676"/>
                <a:gd name="connsiteY3" fmla="*/ 1242073 h 1242073"/>
                <a:gd name="connsiteX4" fmla="*/ 449147 w 1111676"/>
                <a:gd name="connsiteY4" fmla="*/ 1166726 h 1242073"/>
                <a:gd name="connsiteX5" fmla="*/ 44754 w 1111676"/>
                <a:gd name="connsiteY5" fmla="*/ 624738 h 1242073"/>
                <a:gd name="connsiteX6" fmla="*/ 0 w 1111676"/>
                <a:gd name="connsiteY6" fmla="*/ 591271 h 124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76" h="1242073">
                  <a:moveTo>
                    <a:pt x="431928" y="0"/>
                  </a:moveTo>
                  <a:cubicBezTo>
                    <a:pt x="716630" y="212758"/>
                    <a:pt x="946555" y="495912"/>
                    <a:pt x="1095175" y="824428"/>
                  </a:cubicBezTo>
                  <a:cubicBezTo>
                    <a:pt x="1140536" y="924505"/>
                    <a:pt x="1088933" y="1043401"/>
                    <a:pt x="982553" y="1077844"/>
                  </a:cubicBezTo>
                  <a:lnTo>
                    <a:pt x="476724" y="1242073"/>
                  </a:lnTo>
                  <a:lnTo>
                    <a:pt x="449147" y="1166726"/>
                  </a:lnTo>
                  <a:cubicBezTo>
                    <a:pt x="359497" y="954769"/>
                    <a:pt x="219752" y="769159"/>
                    <a:pt x="44754" y="624738"/>
                  </a:cubicBezTo>
                  <a:lnTo>
                    <a:pt x="0" y="591271"/>
                  </a:lnTo>
                  <a:close/>
                </a:path>
              </a:pathLst>
            </a:custGeom>
            <a:solidFill>
              <a:srgbClr val="FFE9A3"/>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22" name="TextBox 22">
              <a:extLst>
                <a:ext uri="{FF2B5EF4-FFF2-40B4-BE49-F238E27FC236}">
                  <a16:creationId xmlns:a16="http://schemas.microsoft.com/office/drawing/2014/main" id="{2BBA7491-32FF-B16D-26A1-CC668928E4EC}"/>
                </a:ext>
              </a:extLst>
            </p:cNvPr>
            <p:cNvSpPr txBox="1"/>
            <p:nvPr/>
          </p:nvSpPr>
          <p:spPr>
            <a:xfrm>
              <a:off x="7782965" y="1708968"/>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الكشف المبكر عن المشكلات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1536B214-9778-61DB-7326-3706CFD9463D}"/>
                </a:ext>
              </a:extLst>
            </p:cNvPr>
            <p:cNvSpPr txBox="1"/>
            <p:nvPr/>
          </p:nvSpPr>
          <p:spPr>
            <a:xfrm>
              <a:off x="7160468" y="2096231"/>
              <a:ext cx="445640" cy="473586"/>
            </a:xfrm>
            <a:prstGeom prst="rect">
              <a:avLst/>
            </a:prstGeom>
            <a:noFill/>
          </p:spPr>
          <p:txBody>
            <a:bodyPr wrap="square" rtlCol="0">
              <a:sp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2</a:t>
              </a:r>
            </a:p>
          </p:txBody>
        </p:sp>
      </p:grpSp>
      <p:grpSp>
        <p:nvGrpSpPr>
          <p:cNvPr id="24" name="Group 23">
            <a:extLst>
              <a:ext uri="{FF2B5EF4-FFF2-40B4-BE49-F238E27FC236}">
                <a16:creationId xmlns:a16="http://schemas.microsoft.com/office/drawing/2014/main" id="{B933A322-E572-A9F6-2D3B-262C6B881518}"/>
              </a:ext>
            </a:extLst>
          </p:cNvPr>
          <p:cNvGrpSpPr/>
          <p:nvPr/>
        </p:nvGrpSpPr>
        <p:grpSpPr>
          <a:xfrm>
            <a:off x="7321360" y="3971120"/>
            <a:ext cx="2650702" cy="1116150"/>
            <a:chOff x="7272595" y="2801952"/>
            <a:chExt cx="2650702" cy="1116150"/>
          </a:xfrm>
        </p:grpSpPr>
        <p:sp>
          <p:nvSpPr>
            <p:cNvPr id="25" name="Freeform: Shape 24">
              <a:extLst>
                <a:ext uri="{FF2B5EF4-FFF2-40B4-BE49-F238E27FC236}">
                  <a16:creationId xmlns:a16="http://schemas.microsoft.com/office/drawing/2014/main" id="{046CF5BD-82B2-F7EF-F61B-C92CF63DF790}"/>
                </a:ext>
              </a:extLst>
            </p:cNvPr>
            <p:cNvSpPr/>
            <p:nvPr/>
          </p:nvSpPr>
          <p:spPr>
            <a:xfrm>
              <a:off x="7272595" y="2801952"/>
              <a:ext cx="731740" cy="1116150"/>
            </a:xfrm>
            <a:custGeom>
              <a:avLst/>
              <a:gdLst>
                <a:gd name="connsiteX0" fmla="*/ 546909 w 790589"/>
                <a:gd name="connsiteY0" fmla="*/ 865 h 1205915"/>
                <a:gd name="connsiteX1" fmla="*/ 746805 w 790589"/>
                <a:gd name="connsiteY1" fmla="*/ 148439 h 1205915"/>
                <a:gd name="connsiteX2" fmla="*/ 790589 w 790589"/>
                <a:gd name="connsiteY2" fmla="*/ 577061 h 1205915"/>
                <a:gd name="connsiteX3" fmla="*/ 696712 w 790589"/>
                <a:gd name="connsiteY3" fmla="*/ 1205915 h 1205915"/>
                <a:gd name="connsiteX4" fmla="*/ 3129 w 790589"/>
                <a:gd name="connsiteY4" fmla="*/ 980628 h 1205915"/>
                <a:gd name="connsiteX5" fmla="*/ 31767 w 790589"/>
                <a:gd name="connsiteY5" fmla="*/ 869251 h 1205915"/>
                <a:gd name="connsiteX6" fmla="*/ 60562 w 790589"/>
                <a:gd name="connsiteY6" fmla="*/ 583612 h 1205915"/>
                <a:gd name="connsiteX7" fmla="*/ 31767 w 790589"/>
                <a:gd name="connsiteY7" fmla="*/ 297973 h 1205915"/>
                <a:gd name="connsiteX8" fmla="*/ 0 w 790589"/>
                <a:gd name="connsiteY8" fmla="*/ 174424 h 1205915"/>
                <a:gd name="connsiteX9" fmla="*/ 507429 w 790589"/>
                <a:gd name="connsiteY9" fmla="*/ 9194 h 1205915"/>
                <a:gd name="connsiteX10" fmla="*/ 546909 w 790589"/>
                <a:gd name="connsiteY10" fmla="*/ 865 h 120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0589" h="1205915">
                  <a:moveTo>
                    <a:pt x="546909" y="865"/>
                  </a:moveTo>
                  <a:cubicBezTo>
                    <a:pt x="638987" y="-8144"/>
                    <a:pt x="727633" y="53980"/>
                    <a:pt x="746805" y="148439"/>
                  </a:cubicBezTo>
                  <a:cubicBezTo>
                    <a:pt x="774949" y="286088"/>
                    <a:pt x="790589" y="430007"/>
                    <a:pt x="790589" y="577061"/>
                  </a:cubicBezTo>
                  <a:cubicBezTo>
                    <a:pt x="790589" y="796045"/>
                    <a:pt x="757742" y="1007222"/>
                    <a:pt x="696712" y="1205915"/>
                  </a:cubicBezTo>
                  <a:lnTo>
                    <a:pt x="3129" y="980628"/>
                  </a:lnTo>
                  <a:lnTo>
                    <a:pt x="31767" y="869251"/>
                  </a:lnTo>
                  <a:cubicBezTo>
                    <a:pt x="50647" y="776987"/>
                    <a:pt x="60562" y="681458"/>
                    <a:pt x="60562" y="583612"/>
                  </a:cubicBezTo>
                  <a:cubicBezTo>
                    <a:pt x="60562" y="485767"/>
                    <a:pt x="50647" y="390237"/>
                    <a:pt x="31767" y="297973"/>
                  </a:cubicBezTo>
                  <a:lnTo>
                    <a:pt x="0" y="174424"/>
                  </a:lnTo>
                  <a:lnTo>
                    <a:pt x="507429" y="9194"/>
                  </a:lnTo>
                  <a:cubicBezTo>
                    <a:pt x="520530" y="4890"/>
                    <a:pt x="533755" y="2152"/>
                    <a:pt x="546909" y="865"/>
                  </a:cubicBezTo>
                  <a:close/>
                </a:path>
              </a:pathLst>
            </a:custGeom>
            <a:solidFill>
              <a:srgbClr val="3D8E92"/>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26" name="TextBox 22">
              <a:extLst>
                <a:ext uri="{FF2B5EF4-FFF2-40B4-BE49-F238E27FC236}">
                  <a16:creationId xmlns:a16="http://schemas.microsoft.com/office/drawing/2014/main" id="{52635E7B-3B7D-B263-457D-02737D3FF7EA}"/>
                </a:ext>
              </a:extLst>
            </p:cNvPr>
            <p:cNvSpPr txBox="1"/>
            <p:nvPr/>
          </p:nvSpPr>
          <p:spPr>
            <a:xfrm>
              <a:off x="8004335" y="3026105"/>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التأكد من الاستخدام الفعّال للموارد</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409AA15F-DDFF-3FF3-6F8D-2C57C113D934}"/>
                </a:ext>
              </a:extLst>
            </p:cNvPr>
            <p:cNvSpPr txBox="1"/>
            <p:nvPr/>
          </p:nvSpPr>
          <p:spPr>
            <a:xfrm>
              <a:off x="7448749" y="3132099"/>
              <a:ext cx="445640" cy="473586"/>
            </a:xfrm>
            <a:prstGeom prst="rect">
              <a:avLst/>
            </a:prstGeom>
            <a:noFill/>
          </p:spPr>
          <p:txBody>
            <a:bodyPr wrap="square" rtlCol="0">
              <a:spAutoFit/>
            </a:bodyPr>
            <a:lstStyle/>
            <a:p>
              <a:r>
                <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3</a:t>
              </a:r>
            </a:p>
          </p:txBody>
        </p:sp>
      </p:grpSp>
      <p:grpSp>
        <p:nvGrpSpPr>
          <p:cNvPr id="28" name="Group 27">
            <a:extLst>
              <a:ext uri="{FF2B5EF4-FFF2-40B4-BE49-F238E27FC236}">
                <a16:creationId xmlns:a16="http://schemas.microsoft.com/office/drawing/2014/main" id="{A522A5BD-22A2-B897-5E94-E4D0BE60FCA5}"/>
              </a:ext>
            </a:extLst>
          </p:cNvPr>
          <p:cNvGrpSpPr/>
          <p:nvPr/>
        </p:nvGrpSpPr>
        <p:grpSpPr>
          <a:xfrm>
            <a:off x="6868678" y="4938890"/>
            <a:ext cx="2824179" cy="1074741"/>
            <a:chOff x="6819913" y="3769722"/>
            <a:chExt cx="2824179" cy="1074741"/>
          </a:xfrm>
        </p:grpSpPr>
        <p:sp>
          <p:nvSpPr>
            <p:cNvPr id="29" name="Freeform: Shape 28">
              <a:extLst>
                <a:ext uri="{FF2B5EF4-FFF2-40B4-BE49-F238E27FC236}">
                  <a16:creationId xmlns:a16="http://schemas.microsoft.com/office/drawing/2014/main" id="{45B8CE63-16C6-7A5D-6C52-1F771C8B9763}"/>
                </a:ext>
              </a:extLst>
            </p:cNvPr>
            <p:cNvSpPr/>
            <p:nvPr/>
          </p:nvSpPr>
          <p:spPr>
            <a:xfrm>
              <a:off x="6819913" y="3769722"/>
              <a:ext cx="1079355" cy="1074741"/>
            </a:xfrm>
            <a:custGeom>
              <a:avLst/>
              <a:gdLst>
                <a:gd name="connsiteX0" fmla="*/ 471098 w 1166160"/>
                <a:gd name="connsiteY0" fmla="*/ 0 h 1161174"/>
                <a:gd name="connsiteX1" fmla="*/ 1166160 w 1166160"/>
                <a:gd name="connsiteY1" fmla="*/ 227248 h 1161174"/>
                <a:gd name="connsiteX2" fmla="*/ 585771 w 1166160"/>
                <a:gd name="connsiteY2" fmla="*/ 1112626 h 1161174"/>
                <a:gd name="connsiteX3" fmla="*/ 310449 w 1166160"/>
                <a:gd name="connsiteY3" fmla="*/ 1084464 h 1161174"/>
                <a:gd name="connsiteX4" fmla="*/ 0 w 1166160"/>
                <a:gd name="connsiteY4" fmla="*/ 657014 h 1161174"/>
                <a:gd name="connsiteX5" fmla="*/ 33876 w 1166160"/>
                <a:gd name="connsiteY5" fmla="*/ 631682 h 1161174"/>
                <a:gd name="connsiteX6" fmla="*/ 438269 w 1166160"/>
                <a:gd name="connsiteY6" fmla="*/ 89694 h 1161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6160" h="1161174">
                  <a:moveTo>
                    <a:pt x="471098" y="0"/>
                  </a:moveTo>
                  <a:lnTo>
                    <a:pt x="1166160" y="227248"/>
                  </a:lnTo>
                  <a:cubicBezTo>
                    <a:pt x="1048835" y="569812"/>
                    <a:pt x="847021" y="873270"/>
                    <a:pt x="585771" y="1112626"/>
                  </a:cubicBezTo>
                  <a:cubicBezTo>
                    <a:pt x="504427" y="1187727"/>
                    <a:pt x="376175" y="1173673"/>
                    <a:pt x="310449" y="1084464"/>
                  </a:cubicBezTo>
                  <a:lnTo>
                    <a:pt x="0" y="657014"/>
                  </a:lnTo>
                  <a:lnTo>
                    <a:pt x="33876" y="631682"/>
                  </a:lnTo>
                  <a:cubicBezTo>
                    <a:pt x="208874" y="487261"/>
                    <a:pt x="348619" y="301651"/>
                    <a:pt x="438269" y="89694"/>
                  </a:cubicBezTo>
                  <a:close/>
                </a:path>
              </a:pathLst>
            </a:custGeom>
            <a:solidFill>
              <a:srgbClr val="337679"/>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30" name="TextBox 22">
              <a:extLst>
                <a:ext uri="{FF2B5EF4-FFF2-40B4-BE49-F238E27FC236}">
                  <a16:creationId xmlns:a16="http://schemas.microsoft.com/office/drawing/2014/main" id="{8777266C-9158-DECB-1800-34DB43DF9A88}"/>
                </a:ext>
              </a:extLst>
            </p:cNvPr>
            <p:cNvSpPr txBox="1"/>
            <p:nvPr/>
          </p:nvSpPr>
          <p:spPr>
            <a:xfrm>
              <a:off x="7725130" y="4182148"/>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قياس الأداء وتقييم النتائج</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1" name="TextBox 30">
              <a:extLst>
                <a:ext uri="{FF2B5EF4-FFF2-40B4-BE49-F238E27FC236}">
                  <a16:creationId xmlns:a16="http://schemas.microsoft.com/office/drawing/2014/main" id="{A345B136-5A88-0162-8D2C-F3105CC65199}"/>
                </a:ext>
              </a:extLst>
            </p:cNvPr>
            <p:cNvSpPr txBox="1"/>
            <p:nvPr/>
          </p:nvSpPr>
          <p:spPr>
            <a:xfrm>
              <a:off x="7115972" y="4070298"/>
              <a:ext cx="445640" cy="473586"/>
            </a:xfrm>
            <a:prstGeom prst="rect">
              <a:avLst/>
            </a:prstGeom>
            <a:noFill/>
          </p:spPr>
          <p:txBody>
            <a:bodyPr wrap="square" rtlCol="0">
              <a:spAutoFit/>
            </a:bodyPr>
            <a:lstStyle/>
            <a:p>
              <a:r>
                <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4</a:t>
              </a:r>
            </a:p>
          </p:txBody>
        </p:sp>
      </p:grpSp>
      <p:grpSp>
        <p:nvGrpSpPr>
          <p:cNvPr id="32" name="Group 31">
            <a:extLst>
              <a:ext uri="{FF2B5EF4-FFF2-40B4-BE49-F238E27FC236}">
                <a16:creationId xmlns:a16="http://schemas.microsoft.com/office/drawing/2014/main" id="{77A61728-7F23-DBC2-5B0C-4A8D114725C2}"/>
              </a:ext>
            </a:extLst>
          </p:cNvPr>
          <p:cNvGrpSpPr/>
          <p:nvPr/>
        </p:nvGrpSpPr>
        <p:grpSpPr>
          <a:xfrm>
            <a:off x="6162837" y="5593223"/>
            <a:ext cx="2342476" cy="1388178"/>
            <a:chOff x="6047237" y="4424055"/>
            <a:chExt cx="2342476" cy="1388178"/>
          </a:xfrm>
        </p:grpSpPr>
        <p:sp>
          <p:nvSpPr>
            <p:cNvPr id="33" name="Freeform: Shape 32">
              <a:extLst>
                <a:ext uri="{FF2B5EF4-FFF2-40B4-BE49-F238E27FC236}">
                  <a16:creationId xmlns:a16="http://schemas.microsoft.com/office/drawing/2014/main" id="{3569F595-4F56-3459-5477-116E0BC665EC}"/>
                </a:ext>
              </a:extLst>
            </p:cNvPr>
            <p:cNvSpPr/>
            <p:nvPr/>
          </p:nvSpPr>
          <p:spPr>
            <a:xfrm>
              <a:off x="6047237" y="4424055"/>
              <a:ext cx="1033927" cy="906954"/>
            </a:xfrm>
            <a:custGeom>
              <a:avLst/>
              <a:gdLst>
                <a:gd name="connsiteX0" fmla="*/ 768036 w 1117079"/>
                <a:gd name="connsiteY0" fmla="*/ 0 h 979895"/>
                <a:gd name="connsiteX1" fmla="*/ 1080932 w 1117079"/>
                <a:gd name="connsiteY1" fmla="*/ 430821 h 979895"/>
                <a:gd name="connsiteX2" fmla="*/ 1023068 w 1117079"/>
                <a:gd name="connsiteY2" fmla="*/ 701422 h 979895"/>
                <a:gd name="connsiteX3" fmla="*/ 0 w 1117079"/>
                <a:gd name="connsiteY3" fmla="*/ 979895 h 979895"/>
                <a:gd name="connsiteX4" fmla="*/ 0 w 1117079"/>
                <a:gd name="connsiteY4" fmla="*/ 246716 h 979895"/>
                <a:gd name="connsiteX5" fmla="*/ 112061 w 1117079"/>
                <a:gd name="connsiteY5" fmla="*/ 241058 h 979895"/>
                <a:gd name="connsiteX6" fmla="*/ 759585 w 1117079"/>
                <a:gd name="connsiteY6" fmla="*/ 6319 h 979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7079" h="979895">
                  <a:moveTo>
                    <a:pt x="768036" y="0"/>
                  </a:moveTo>
                  <a:lnTo>
                    <a:pt x="1080932" y="430821"/>
                  </a:lnTo>
                  <a:cubicBezTo>
                    <a:pt x="1146652" y="519991"/>
                    <a:pt x="1120056" y="646693"/>
                    <a:pt x="1023068" y="701422"/>
                  </a:cubicBezTo>
                  <a:cubicBezTo>
                    <a:pt x="719577" y="873529"/>
                    <a:pt x="372290" y="975209"/>
                    <a:pt x="0" y="979895"/>
                  </a:cubicBezTo>
                  <a:lnTo>
                    <a:pt x="0" y="246716"/>
                  </a:lnTo>
                  <a:lnTo>
                    <a:pt x="112061" y="241058"/>
                  </a:lnTo>
                  <a:cubicBezTo>
                    <a:pt x="350292" y="216864"/>
                    <a:pt x="571080" y="133671"/>
                    <a:pt x="759585" y="6319"/>
                  </a:cubicBezTo>
                  <a:close/>
                </a:path>
              </a:pathLst>
            </a:custGeom>
            <a:solidFill>
              <a:srgbClr val="6CB4B8"/>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34" name="TextBox 22">
              <a:extLst>
                <a:ext uri="{FF2B5EF4-FFF2-40B4-BE49-F238E27FC236}">
                  <a16:creationId xmlns:a16="http://schemas.microsoft.com/office/drawing/2014/main" id="{0406EE08-2A52-9EBB-A329-8123CD778D5A}"/>
                </a:ext>
              </a:extLst>
            </p:cNvPr>
            <p:cNvSpPr txBox="1"/>
            <p:nvPr/>
          </p:nvSpPr>
          <p:spPr>
            <a:xfrm>
              <a:off x="6470751" y="5239133"/>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إجراء التعديلات اللازمة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5" name="TextBox 34">
              <a:extLst>
                <a:ext uri="{FF2B5EF4-FFF2-40B4-BE49-F238E27FC236}">
                  <a16:creationId xmlns:a16="http://schemas.microsoft.com/office/drawing/2014/main" id="{8764ED7F-C950-4613-777C-B04B3F622F26}"/>
                </a:ext>
              </a:extLst>
            </p:cNvPr>
            <p:cNvSpPr txBox="1"/>
            <p:nvPr/>
          </p:nvSpPr>
          <p:spPr>
            <a:xfrm>
              <a:off x="6307436" y="4607669"/>
              <a:ext cx="445640" cy="473586"/>
            </a:xfrm>
            <a:prstGeom prst="rect">
              <a:avLst/>
            </a:prstGeom>
            <a:noFill/>
          </p:spPr>
          <p:txBody>
            <a:bodyPr wrap="square" rtlCol="0">
              <a:sp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5</a:t>
              </a:r>
            </a:p>
          </p:txBody>
        </p:sp>
      </p:grpSp>
      <p:grpSp>
        <p:nvGrpSpPr>
          <p:cNvPr id="36" name="Group 35">
            <a:extLst>
              <a:ext uri="{FF2B5EF4-FFF2-40B4-BE49-F238E27FC236}">
                <a16:creationId xmlns:a16="http://schemas.microsoft.com/office/drawing/2014/main" id="{48908FCB-01E5-DD54-C21C-7A86F6500847}"/>
              </a:ext>
            </a:extLst>
          </p:cNvPr>
          <p:cNvGrpSpPr/>
          <p:nvPr/>
        </p:nvGrpSpPr>
        <p:grpSpPr>
          <a:xfrm>
            <a:off x="3917184" y="5590298"/>
            <a:ext cx="2178816" cy="1509770"/>
            <a:chOff x="3801584" y="4421130"/>
            <a:chExt cx="2178816" cy="1509770"/>
          </a:xfrm>
        </p:grpSpPr>
        <p:sp>
          <p:nvSpPr>
            <p:cNvPr id="37" name="Freeform: Shape 36">
              <a:extLst>
                <a:ext uri="{FF2B5EF4-FFF2-40B4-BE49-F238E27FC236}">
                  <a16:creationId xmlns:a16="http://schemas.microsoft.com/office/drawing/2014/main" id="{21885BF0-538B-440A-2552-5D05B077C814}"/>
                </a:ext>
              </a:extLst>
            </p:cNvPr>
            <p:cNvSpPr/>
            <p:nvPr/>
          </p:nvSpPr>
          <p:spPr>
            <a:xfrm>
              <a:off x="4946827" y="4421130"/>
              <a:ext cx="1033573" cy="909879"/>
            </a:xfrm>
            <a:custGeom>
              <a:avLst/>
              <a:gdLst>
                <a:gd name="connsiteX0" fmla="*/ 350943 w 1116696"/>
                <a:gd name="connsiteY0" fmla="*/ 0 h 983055"/>
                <a:gd name="connsiteX1" fmla="*/ 363618 w 1116696"/>
                <a:gd name="connsiteY1" fmla="*/ 9479 h 983055"/>
                <a:gd name="connsiteX2" fmla="*/ 1011143 w 1116696"/>
                <a:gd name="connsiteY2" fmla="*/ 244218 h 983055"/>
                <a:gd name="connsiteX3" fmla="*/ 1116696 w 1116696"/>
                <a:gd name="connsiteY3" fmla="*/ 249548 h 983055"/>
                <a:gd name="connsiteX4" fmla="*/ 1116696 w 1116696"/>
                <a:gd name="connsiteY4" fmla="*/ 983055 h 983055"/>
                <a:gd name="connsiteX5" fmla="*/ 93612 w 1116696"/>
                <a:gd name="connsiteY5" fmla="*/ 704629 h 983055"/>
                <a:gd name="connsiteX6" fmla="*/ 35748 w 1116696"/>
                <a:gd name="connsiteY6" fmla="*/ 433981 h 98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6696" h="983055">
                  <a:moveTo>
                    <a:pt x="350943" y="0"/>
                  </a:moveTo>
                  <a:lnTo>
                    <a:pt x="363618" y="9479"/>
                  </a:lnTo>
                  <a:cubicBezTo>
                    <a:pt x="552123" y="136831"/>
                    <a:pt x="772912" y="220024"/>
                    <a:pt x="1011143" y="244218"/>
                  </a:cubicBezTo>
                  <a:lnTo>
                    <a:pt x="1116696" y="249548"/>
                  </a:lnTo>
                  <a:lnTo>
                    <a:pt x="1116696" y="983055"/>
                  </a:lnTo>
                  <a:cubicBezTo>
                    <a:pt x="744400" y="978369"/>
                    <a:pt x="397108" y="878235"/>
                    <a:pt x="93612" y="704629"/>
                  </a:cubicBezTo>
                  <a:cubicBezTo>
                    <a:pt x="-1838" y="649853"/>
                    <a:pt x="-29974" y="523151"/>
                    <a:pt x="35748" y="433981"/>
                  </a:cubicBezTo>
                  <a:close/>
                </a:path>
              </a:pathLst>
            </a:custGeom>
            <a:solidFill>
              <a:srgbClr val="9ACCCE"/>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38" name="TextBox 22">
              <a:extLst>
                <a:ext uri="{FF2B5EF4-FFF2-40B4-BE49-F238E27FC236}">
                  <a16:creationId xmlns:a16="http://schemas.microsoft.com/office/drawing/2014/main" id="{90EBC652-1F15-1BFF-FB36-31DA35F6B536}"/>
                </a:ext>
              </a:extLst>
            </p:cNvPr>
            <p:cNvSpPr txBox="1"/>
            <p:nvPr/>
          </p:nvSpPr>
          <p:spPr>
            <a:xfrm>
              <a:off x="3801584" y="5357800"/>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تحفيز الفرق والأفراد</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9" name="TextBox 38">
              <a:extLst>
                <a:ext uri="{FF2B5EF4-FFF2-40B4-BE49-F238E27FC236}">
                  <a16:creationId xmlns:a16="http://schemas.microsoft.com/office/drawing/2014/main" id="{61A64A85-5924-20F8-D896-ABA173DD88E9}"/>
                </a:ext>
              </a:extLst>
            </p:cNvPr>
            <p:cNvSpPr txBox="1"/>
            <p:nvPr/>
          </p:nvSpPr>
          <p:spPr>
            <a:xfrm>
              <a:off x="5329344" y="4607669"/>
              <a:ext cx="445640" cy="473586"/>
            </a:xfrm>
            <a:prstGeom prst="rect">
              <a:avLst/>
            </a:prstGeom>
            <a:noFill/>
          </p:spPr>
          <p:txBody>
            <a:bodyPr wrap="square" rtlCol="0">
              <a:sp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6</a:t>
              </a:r>
            </a:p>
          </p:txBody>
        </p:sp>
      </p:grpSp>
      <p:grpSp>
        <p:nvGrpSpPr>
          <p:cNvPr id="40" name="Group 39">
            <a:extLst>
              <a:ext uri="{FF2B5EF4-FFF2-40B4-BE49-F238E27FC236}">
                <a16:creationId xmlns:a16="http://schemas.microsoft.com/office/drawing/2014/main" id="{883CA482-9FA0-8D9B-B2CE-790DC6F2DCEF}"/>
              </a:ext>
            </a:extLst>
          </p:cNvPr>
          <p:cNvGrpSpPr/>
          <p:nvPr/>
        </p:nvGrpSpPr>
        <p:grpSpPr>
          <a:xfrm>
            <a:off x="2472406" y="4944062"/>
            <a:ext cx="2859660" cy="1176469"/>
            <a:chOff x="2356806" y="3774894"/>
            <a:chExt cx="2859660" cy="1176469"/>
          </a:xfrm>
        </p:grpSpPr>
        <p:sp>
          <p:nvSpPr>
            <p:cNvPr id="41" name="Freeform: Shape 40">
              <a:extLst>
                <a:ext uri="{FF2B5EF4-FFF2-40B4-BE49-F238E27FC236}">
                  <a16:creationId xmlns:a16="http://schemas.microsoft.com/office/drawing/2014/main" id="{9DE02F1E-494D-5337-2A3F-ED4F70A1FA6C}"/>
                </a:ext>
              </a:extLst>
            </p:cNvPr>
            <p:cNvSpPr/>
            <p:nvPr/>
          </p:nvSpPr>
          <p:spPr>
            <a:xfrm>
              <a:off x="4134391" y="3774894"/>
              <a:ext cx="1082075" cy="1073985"/>
            </a:xfrm>
            <a:custGeom>
              <a:avLst/>
              <a:gdLst>
                <a:gd name="connsiteX0" fmla="*/ 697107 w 1169099"/>
                <a:gd name="connsiteY0" fmla="*/ 0 h 1160359"/>
                <a:gd name="connsiteX1" fmla="*/ 727891 w 1169099"/>
                <a:gd name="connsiteY1" fmla="*/ 84108 h 1160359"/>
                <a:gd name="connsiteX2" fmla="*/ 1132284 w 1169099"/>
                <a:gd name="connsiteY2" fmla="*/ 626096 h 1160359"/>
                <a:gd name="connsiteX3" fmla="*/ 1169099 w 1169099"/>
                <a:gd name="connsiteY3" fmla="*/ 653626 h 1160359"/>
                <a:gd name="connsiteX4" fmla="*/ 855713 w 1169099"/>
                <a:gd name="connsiteY4" fmla="*/ 1083684 h 1160359"/>
                <a:gd name="connsiteX5" fmla="*/ 580391 w 1169099"/>
                <a:gd name="connsiteY5" fmla="*/ 1111810 h 1160359"/>
                <a:gd name="connsiteX6" fmla="*/ 0 w 1169099"/>
                <a:gd name="connsiteY6" fmla="*/ 226408 h 116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9099" h="1160359">
                  <a:moveTo>
                    <a:pt x="697107" y="0"/>
                  </a:moveTo>
                  <a:lnTo>
                    <a:pt x="727891" y="84108"/>
                  </a:lnTo>
                  <a:cubicBezTo>
                    <a:pt x="817542" y="296065"/>
                    <a:pt x="957287" y="481675"/>
                    <a:pt x="1132284" y="626096"/>
                  </a:cubicBezTo>
                  <a:lnTo>
                    <a:pt x="1169099" y="653626"/>
                  </a:lnTo>
                  <a:lnTo>
                    <a:pt x="855713" y="1083684"/>
                  </a:lnTo>
                  <a:cubicBezTo>
                    <a:pt x="791532" y="1172834"/>
                    <a:pt x="661735" y="1186925"/>
                    <a:pt x="580391" y="1111810"/>
                  </a:cubicBezTo>
                  <a:cubicBezTo>
                    <a:pt x="319140" y="872485"/>
                    <a:pt x="117325" y="569030"/>
                    <a:pt x="0" y="226408"/>
                  </a:cubicBezTo>
                  <a:close/>
                </a:path>
              </a:pathLst>
            </a:custGeom>
            <a:solidFill>
              <a:srgbClr val="FFCC5E"/>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42" name="TextBox 22">
              <a:extLst>
                <a:ext uri="{FF2B5EF4-FFF2-40B4-BE49-F238E27FC236}">
                  <a16:creationId xmlns:a16="http://schemas.microsoft.com/office/drawing/2014/main" id="{F1199FCA-932B-3271-166F-D57D6B0CE25B}"/>
                </a:ext>
              </a:extLst>
            </p:cNvPr>
            <p:cNvSpPr txBox="1"/>
            <p:nvPr/>
          </p:nvSpPr>
          <p:spPr>
            <a:xfrm>
              <a:off x="2356806" y="4378263"/>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ضمان الجودة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3" name="TextBox 42">
              <a:extLst>
                <a:ext uri="{FF2B5EF4-FFF2-40B4-BE49-F238E27FC236}">
                  <a16:creationId xmlns:a16="http://schemas.microsoft.com/office/drawing/2014/main" id="{10D18C70-7B6B-5F25-F9C1-6E8237F555AE}"/>
                </a:ext>
              </a:extLst>
            </p:cNvPr>
            <p:cNvSpPr txBox="1"/>
            <p:nvPr/>
          </p:nvSpPr>
          <p:spPr>
            <a:xfrm>
              <a:off x="4528618" y="4070298"/>
              <a:ext cx="445640" cy="473586"/>
            </a:xfrm>
            <a:prstGeom prst="rect">
              <a:avLst/>
            </a:prstGeom>
            <a:noFill/>
          </p:spPr>
          <p:txBody>
            <a:bodyPr wrap="square" rtlCol="0">
              <a:sp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7</a:t>
              </a:r>
            </a:p>
          </p:txBody>
        </p:sp>
      </p:grpSp>
      <p:grpSp>
        <p:nvGrpSpPr>
          <p:cNvPr id="44" name="Group 43">
            <a:extLst>
              <a:ext uri="{FF2B5EF4-FFF2-40B4-BE49-F238E27FC236}">
                <a16:creationId xmlns:a16="http://schemas.microsoft.com/office/drawing/2014/main" id="{72F625D1-C0BE-57C7-B653-B7B8A2DD64FA}"/>
              </a:ext>
            </a:extLst>
          </p:cNvPr>
          <p:cNvGrpSpPr/>
          <p:nvPr/>
        </p:nvGrpSpPr>
        <p:grpSpPr>
          <a:xfrm>
            <a:off x="2225963" y="3971119"/>
            <a:ext cx="2650702" cy="1116150"/>
            <a:chOff x="2110363" y="2801951"/>
            <a:chExt cx="2650702" cy="1116150"/>
          </a:xfrm>
        </p:grpSpPr>
        <p:sp>
          <p:nvSpPr>
            <p:cNvPr id="45" name="Freeform: Shape 44">
              <a:extLst>
                <a:ext uri="{FF2B5EF4-FFF2-40B4-BE49-F238E27FC236}">
                  <a16:creationId xmlns:a16="http://schemas.microsoft.com/office/drawing/2014/main" id="{A6520FB4-CD06-3CDE-FA9D-7559BC210554}"/>
                </a:ext>
              </a:extLst>
            </p:cNvPr>
            <p:cNvSpPr/>
            <p:nvPr/>
          </p:nvSpPr>
          <p:spPr>
            <a:xfrm>
              <a:off x="4029325" y="2801951"/>
              <a:ext cx="731740" cy="1116150"/>
            </a:xfrm>
            <a:custGeom>
              <a:avLst/>
              <a:gdLst>
                <a:gd name="connsiteX0" fmla="*/ 243681 w 790589"/>
                <a:gd name="connsiteY0" fmla="*/ 865 h 1205914"/>
                <a:gd name="connsiteX1" fmla="*/ 283161 w 790589"/>
                <a:gd name="connsiteY1" fmla="*/ 9194 h 1205914"/>
                <a:gd name="connsiteX2" fmla="*/ 790589 w 790589"/>
                <a:gd name="connsiteY2" fmla="*/ 174424 h 1205914"/>
                <a:gd name="connsiteX3" fmla="*/ 758821 w 790589"/>
                <a:gd name="connsiteY3" fmla="*/ 297972 h 1205914"/>
                <a:gd name="connsiteX4" fmla="*/ 730026 w 790589"/>
                <a:gd name="connsiteY4" fmla="*/ 583611 h 1205914"/>
                <a:gd name="connsiteX5" fmla="*/ 758821 w 790589"/>
                <a:gd name="connsiteY5" fmla="*/ 869250 h 1205914"/>
                <a:gd name="connsiteX6" fmla="*/ 787459 w 790589"/>
                <a:gd name="connsiteY6" fmla="*/ 980628 h 1205914"/>
                <a:gd name="connsiteX7" fmla="*/ 93877 w 790589"/>
                <a:gd name="connsiteY7" fmla="*/ 1205914 h 1205914"/>
                <a:gd name="connsiteX8" fmla="*/ 0 w 790589"/>
                <a:gd name="connsiteY8" fmla="*/ 577060 h 1205914"/>
                <a:gd name="connsiteX9" fmla="*/ 43784 w 790589"/>
                <a:gd name="connsiteY9" fmla="*/ 148382 h 1205914"/>
                <a:gd name="connsiteX10" fmla="*/ 243681 w 790589"/>
                <a:gd name="connsiteY10" fmla="*/ 865 h 1205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0589" h="1205914">
                  <a:moveTo>
                    <a:pt x="243681" y="865"/>
                  </a:moveTo>
                  <a:cubicBezTo>
                    <a:pt x="256835" y="2152"/>
                    <a:pt x="270059" y="4890"/>
                    <a:pt x="283161" y="9194"/>
                  </a:cubicBezTo>
                  <a:lnTo>
                    <a:pt x="790589" y="174424"/>
                  </a:lnTo>
                  <a:lnTo>
                    <a:pt x="758821" y="297972"/>
                  </a:lnTo>
                  <a:cubicBezTo>
                    <a:pt x="739941" y="390236"/>
                    <a:pt x="730026" y="485766"/>
                    <a:pt x="730026" y="583611"/>
                  </a:cubicBezTo>
                  <a:cubicBezTo>
                    <a:pt x="730026" y="681457"/>
                    <a:pt x="739941" y="776986"/>
                    <a:pt x="758821" y="869250"/>
                  </a:cubicBezTo>
                  <a:lnTo>
                    <a:pt x="787459" y="980628"/>
                  </a:lnTo>
                  <a:lnTo>
                    <a:pt x="93877" y="1205914"/>
                  </a:lnTo>
                  <a:cubicBezTo>
                    <a:pt x="32848" y="1007221"/>
                    <a:pt x="0" y="796045"/>
                    <a:pt x="0" y="577060"/>
                  </a:cubicBezTo>
                  <a:cubicBezTo>
                    <a:pt x="0" y="430007"/>
                    <a:pt x="15640" y="287627"/>
                    <a:pt x="43784" y="148382"/>
                  </a:cubicBezTo>
                  <a:cubicBezTo>
                    <a:pt x="62956" y="53972"/>
                    <a:pt x="151602" y="-8144"/>
                    <a:pt x="243681" y="865"/>
                  </a:cubicBezTo>
                  <a:close/>
                </a:path>
              </a:pathLst>
            </a:custGeom>
            <a:solidFill>
              <a:srgbClr val="FFE9A3"/>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46" name="TextBox 22">
              <a:extLst>
                <a:ext uri="{FF2B5EF4-FFF2-40B4-BE49-F238E27FC236}">
                  <a16:creationId xmlns:a16="http://schemas.microsoft.com/office/drawing/2014/main" id="{03E7BD6A-8184-A9F5-71AE-EC2C758AB8D5}"/>
                </a:ext>
              </a:extLst>
            </p:cNvPr>
            <p:cNvSpPr txBox="1"/>
            <p:nvPr/>
          </p:nvSpPr>
          <p:spPr>
            <a:xfrm>
              <a:off x="2110363" y="3073475"/>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تحقيق الشفافية والمساءلة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7" name="TextBox 46">
              <a:extLst>
                <a:ext uri="{FF2B5EF4-FFF2-40B4-BE49-F238E27FC236}">
                  <a16:creationId xmlns:a16="http://schemas.microsoft.com/office/drawing/2014/main" id="{290DE413-F29C-8297-2D63-1ECA6747748D}"/>
                </a:ext>
              </a:extLst>
            </p:cNvPr>
            <p:cNvSpPr txBox="1"/>
            <p:nvPr/>
          </p:nvSpPr>
          <p:spPr>
            <a:xfrm>
              <a:off x="4134391" y="3131423"/>
              <a:ext cx="445640" cy="473586"/>
            </a:xfrm>
            <a:prstGeom prst="rect">
              <a:avLst/>
            </a:prstGeom>
            <a:noFill/>
          </p:spPr>
          <p:txBody>
            <a:bodyPr wrap="square" rtlCol="0">
              <a:sp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8</a:t>
              </a:r>
            </a:p>
          </p:txBody>
        </p:sp>
      </p:grpSp>
      <p:grpSp>
        <p:nvGrpSpPr>
          <p:cNvPr id="48" name="Group 47">
            <a:extLst>
              <a:ext uri="{FF2B5EF4-FFF2-40B4-BE49-F238E27FC236}">
                <a16:creationId xmlns:a16="http://schemas.microsoft.com/office/drawing/2014/main" id="{0184FC5B-7951-D616-F00B-8358A87D0542}"/>
              </a:ext>
            </a:extLst>
          </p:cNvPr>
          <p:cNvGrpSpPr/>
          <p:nvPr/>
        </p:nvGrpSpPr>
        <p:grpSpPr>
          <a:xfrm>
            <a:off x="2197810" y="2761161"/>
            <a:ext cx="3140054" cy="1310834"/>
            <a:chOff x="2082210" y="1591993"/>
            <a:chExt cx="3140054" cy="1310834"/>
          </a:xfrm>
        </p:grpSpPr>
        <p:sp>
          <p:nvSpPr>
            <p:cNvPr id="49" name="Freeform: Shape 48">
              <a:extLst>
                <a:ext uri="{FF2B5EF4-FFF2-40B4-BE49-F238E27FC236}">
                  <a16:creationId xmlns:a16="http://schemas.microsoft.com/office/drawing/2014/main" id="{48259396-55FF-242D-568A-CDED066BB9B0}"/>
                </a:ext>
              </a:extLst>
            </p:cNvPr>
            <p:cNvSpPr/>
            <p:nvPr/>
          </p:nvSpPr>
          <p:spPr>
            <a:xfrm>
              <a:off x="4194876" y="1751623"/>
              <a:ext cx="1027388" cy="1151204"/>
            </a:xfrm>
            <a:custGeom>
              <a:avLst/>
              <a:gdLst>
                <a:gd name="connsiteX0" fmla="*/ 679770 w 1110013"/>
                <a:gd name="connsiteY0" fmla="*/ 0 h 1243788"/>
                <a:gd name="connsiteX1" fmla="*/ 1110013 w 1110013"/>
                <a:gd name="connsiteY1" fmla="*/ 592524 h 1243788"/>
                <a:gd name="connsiteX2" fmla="*/ 1066934 w 1110013"/>
                <a:gd name="connsiteY2" fmla="*/ 624738 h 1243788"/>
                <a:gd name="connsiteX3" fmla="*/ 662541 w 1110013"/>
                <a:gd name="connsiteY3" fmla="*/ 1166726 h 1243788"/>
                <a:gd name="connsiteX4" fmla="*/ 634336 w 1110013"/>
                <a:gd name="connsiteY4" fmla="*/ 1243788 h 1243788"/>
                <a:gd name="connsiteX5" fmla="*/ 129126 w 1110013"/>
                <a:gd name="connsiteY5" fmla="*/ 1077794 h 1243788"/>
                <a:gd name="connsiteX6" fmla="*/ 16492 w 1110013"/>
                <a:gd name="connsiteY6" fmla="*/ 824411 h 1243788"/>
                <a:gd name="connsiteX7" fmla="*/ 679770 w 1110013"/>
                <a:gd name="connsiteY7" fmla="*/ 0 h 124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0013" h="1243788">
                  <a:moveTo>
                    <a:pt x="679770" y="0"/>
                  </a:moveTo>
                  <a:lnTo>
                    <a:pt x="1110013" y="592524"/>
                  </a:lnTo>
                  <a:lnTo>
                    <a:pt x="1066934" y="624738"/>
                  </a:lnTo>
                  <a:cubicBezTo>
                    <a:pt x="891937" y="769159"/>
                    <a:pt x="752192" y="954769"/>
                    <a:pt x="662541" y="1166726"/>
                  </a:cubicBezTo>
                  <a:lnTo>
                    <a:pt x="634336" y="1243788"/>
                  </a:lnTo>
                  <a:lnTo>
                    <a:pt x="129126" y="1077794"/>
                  </a:lnTo>
                  <a:cubicBezTo>
                    <a:pt x="22780" y="1043424"/>
                    <a:pt x="-28862" y="926066"/>
                    <a:pt x="16492" y="824411"/>
                  </a:cubicBezTo>
                  <a:cubicBezTo>
                    <a:pt x="165129" y="497461"/>
                    <a:pt x="395071" y="214303"/>
                    <a:pt x="679770" y="0"/>
                  </a:cubicBezTo>
                  <a:close/>
                </a:path>
              </a:pathLst>
            </a:custGeom>
            <a:solidFill>
              <a:srgbClr val="3D8E92"/>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50" name="TextBox 22">
              <a:extLst>
                <a:ext uri="{FF2B5EF4-FFF2-40B4-BE49-F238E27FC236}">
                  <a16:creationId xmlns:a16="http://schemas.microsoft.com/office/drawing/2014/main" id="{A6F1ED50-48A8-8B80-BB14-CC8DB440C530}"/>
                </a:ext>
              </a:extLst>
            </p:cNvPr>
            <p:cNvSpPr txBox="1"/>
            <p:nvPr/>
          </p:nvSpPr>
          <p:spPr>
            <a:xfrm>
              <a:off x="2082210" y="1591993"/>
              <a:ext cx="2302736"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التخطيط المستقبلي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1" name="TextBox 50">
              <a:extLst>
                <a:ext uri="{FF2B5EF4-FFF2-40B4-BE49-F238E27FC236}">
                  <a16:creationId xmlns:a16="http://schemas.microsoft.com/office/drawing/2014/main" id="{48598A1F-02A3-F1B5-824B-64A903ED6511}"/>
                </a:ext>
              </a:extLst>
            </p:cNvPr>
            <p:cNvSpPr txBox="1"/>
            <p:nvPr/>
          </p:nvSpPr>
          <p:spPr>
            <a:xfrm>
              <a:off x="4450101" y="2079926"/>
              <a:ext cx="445640" cy="473586"/>
            </a:xfrm>
            <a:prstGeom prst="rect">
              <a:avLst/>
            </a:prstGeom>
            <a:noFill/>
          </p:spPr>
          <p:txBody>
            <a:bodyPr wrap="square" rtlCol="0">
              <a:spAutoFit/>
            </a:bodyPr>
            <a:lstStyle/>
            <a:p>
              <a:r>
                <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9</a:t>
              </a:r>
            </a:p>
          </p:txBody>
        </p:sp>
      </p:grpSp>
      <p:grpSp>
        <p:nvGrpSpPr>
          <p:cNvPr id="52" name="Group 51">
            <a:extLst>
              <a:ext uri="{FF2B5EF4-FFF2-40B4-BE49-F238E27FC236}">
                <a16:creationId xmlns:a16="http://schemas.microsoft.com/office/drawing/2014/main" id="{40EB1BBB-47E4-ACA9-5A96-6F3EF4FC9220}"/>
              </a:ext>
            </a:extLst>
          </p:cNvPr>
          <p:cNvGrpSpPr/>
          <p:nvPr/>
        </p:nvGrpSpPr>
        <p:grpSpPr>
          <a:xfrm>
            <a:off x="3864689" y="1822478"/>
            <a:ext cx="2232992" cy="1608627"/>
            <a:chOff x="3749089" y="653310"/>
            <a:chExt cx="2232992" cy="1608627"/>
          </a:xfrm>
        </p:grpSpPr>
        <p:sp>
          <p:nvSpPr>
            <p:cNvPr id="53" name="Freeform: Shape 52">
              <a:extLst>
                <a:ext uri="{FF2B5EF4-FFF2-40B4-BE49-F238E27FC236}">
                  <a16:creationId xmlns:a16="http://schemas.microsoft.com/office/drawing/2014/main" id="{DD73849C-92DF-451B-9D30-7C7DD387CFE2}"/>
                </a:ext>
              </a:extLst>
            </p:cNvPr>
            <p:cNvSpPr/>
            <p:nvPr/>
          </p:nvSpPr>
          <p:spPr>
            <a:xfrm>
              <a:off x="4874452" y="1364155"/>
              <a:ext cx="1107629" cy="897782"/>
            </a:xfrm>
            <a:custGeom>
              <a:avLst/>
              <a:gdLst>
                <a:gd name="connsiteX0" fmla="*/ 990221 w 1196708"/>
                <a:gd name="connsiteY0" fmla="*/ 1216 h 969984"/>
                <a:gd name="connsiteX1" fmla="*/ 1196708 w 1196708"/>
                <a:gd name="connsiteY1" fmla="*/ 185787 h 969984"/>
                <a:gd name="connsiteX2" fmla="*/ 1196708 w 1196708"/>
                <a:gd name="connsiteY2" fmla="*/ 721616 h 969984"/>
                <a:gd name="connsiteX3" fmla="*/ 1089339 w 1196708"/>
                <a:gd name="connsiteY3" fmla="*/ 727038 h 969984"/>
                <a:gd name="connsiteX4" fmla="*/ 441814 w 1196708"/>
                <a:gd name="connsiteY4" fmla="*/ 961776 h 969984"/>
                <a:gd name="connsiteX5" fmla="*/ 430839 w 1196708"/>
                <a:gd name="connsiteY5" fmla="*/ 969984 h 969984"/>
                <a:gd name="connsiteX6" fmla="*/ 0 w 1196708"/>
                <a:gd name="connsiteY6" fmla="*/ 376626 h 969984"/>
                <a:gd name="connsiteX7" fmla="*/ 990221 w 1196708"/>
                <a:gd name="connsiteY7" fmla="*/ 1216 h 96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6708" h="969984">
                  <a:moveTo>
                    <a:pt x="990221" y="1216"/>
                  </a:moveTo>
                  <a:cubicBezTo>
                    <a:pt x="1099697" y="-11322"/>
                    <a:pt x="1196708" y="74717"/>
                    <a:pt x="1196708" y="185787"/>
                  </a:cubicBezTo>
                  <a:lnTo>
                    <a:pt x="1196708" y="721616"/>
                  </a:lnTo>
                  <a:lnTo>
                    <a:pt x="1089339" y="727038"/>
                  </a:lnTo>
                  <a:cubicBezTo>
                    <a:pt x="851108" y="751231"/>
                    <a:pt x="630319" y="834425"/>
                    <a:pt x="441814" y="961776"/>
                  </a:cubicBezTo>
                  <a:lnTo>
                    <a:pt x="430839" y="969984"/>
                  </a:lnTo>
                  <a:lnTo>
                    <a:pt x="0" y="376626"/>
                  </a:lnTo>
                  <a:cubicBezTo>
                    <a:pt x="286268" y="174839"/>
                    <a:pt x="624172" y="41873"/>
                    <a:pt x="990221" y="1216"/>
                  </a:cubicBezTo>
                  <a:close/>
                </a:path>
              </a:pathLst>
            </a:custGeom>
            <a:solidFill>
              <a:srgbClr val="6CB4B8"/>
            </a:solidFill>
            <a:ln w="12700">
              <a:miter lim="400000"/>
            </a:ln>
          </p:spPr>
          <p:txBody>
            <a:bodyPr wrap="square" lIns="28575" tIns="28575" rIns="28575" bIns="28575"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54" name="TextBox 22">
              <a:extLst>
                <a:ext uri="{FF2B5EF4-FFF2-40B4-BE49-F238E27FC236}">
                  <a16:creationId xmlns:a16="http://schemas.microsoft.com/office/drawing/2014/main" id="{FFD86484-0E5A-3262-1814-566C7CE36B08}"/>
                </a:ext>
              </a:extLst>
            </p:cNvPr>
            <p:cNvSpPr txBox="1"/>
            <p:nvPr/>
          </p:nvSpPr>
          <p:spPr>
            <a:xfrm>
              <a:off x="3749089" y="653310"/>
              <a:ext cx="1918962" cy="573100"/>
            </a:xfrm>
            <a:prstGeom prst="rect">
              <a:avLst/>
            </a:prstGeom>
            <a:noFill/>
          </p:spPr>
          <p:txBody>
            <a:bodyPr wrap="square" lIns="0" rIns="0" rtlCol="0" anchor="t">
              <a:no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تحقيق الأهداف في الوقت المحدد</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5" name="TextBox 54">
              <a:extLst>
                <a:ext uri="{FF2B5EF4-FFF2-40B4-BE49-F238E27FC236}">
                  <a16:creationId xmlns:a16="http://schemas.microsoft.com/office/drawing/2014/main" id="{12BE1A94-5CFF-C3D1-A0A7-AC079953CA79}"/>
                </a:ext>
              </a:extLst>
            </p:cNvPr>
            <p:cNvSpPr txBox="1"/>
            <p:nvPr/>
          </p:nvSpPr>
          <p:spPr>
            <a:xfrm>
              <a:off x="5285483" y="1563674"/>
              <a:ext cx="687043" cy="455787"/>
            </a:xfrm>
            <a:prstGeom prst="rect">
              <a:avLst/>
            </a:prstGeom>
            <a:noFill/>
          </p:spPr>
          <p:txBody>
            <a:bodyPr wrap="square" rtlCol="0">
              <a:spAutoFit/>
            </a:bodyPr>
            <a:lstStyle/>
            <a:p>
              <a:r>
                <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10</a:t>
              </a:r>
            </a:p>
          </p:txBody>
        </p:sp>
      </p:grpSp>
    </p:spTree>
    <p:extLst>
      <p:ext uri="{BB962C8B-B14F-4D97-AF65-F5344CB8AC3E}">
        <p14:creationId xmlns:p14="http://schemas.microsoft.com/office/powerpoint/2010/main" val="3507853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1000"/>
                                        <p:tgtEl>
                                          <p:spTgt spid="36"/>
                                        </p:tgtEl>
                                      </p:cBhvr>
                                    </p:animEffect>
                                    <p:anim calcmode="lin" valueType="num">
                                      <p:cBhvr>
                                        <p:cTn id="43" dur="1000" fill="hold"/>
                                        <p:tgtEl>
                                          <p:spTgt spid="36"/>
                                        </p:tgtEl>
                                        <p:attrNameLst>
                                          <p:attrName>ppt_x</p:attrName>
                                        </p:attrNameLst>
                                      </p:cBhvr>
                                      <p:tavLst>
                                        <p:tav tm="0">
                                          <p:val>
                                            <p:strVal val="#ppt_x"/>
                                          </p:val>
                                        </p:tav>
                                        <p:tav tm="100000">
                                          <p:val>
                                            <p:strVal val="#ppt_x"/>
                                          </p:val>
                                        </p:tav>
                                      </p:tavLst>
                                    </p:anim>
                                    <p:anim calcmode="lin" valueType="num">
                                      <p:cBhvr>
                                        <p:cTn id="4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1000"/>
                                        <p:tgtEl>
                                          <p:spTgt spid="40"/>
                                        </p:tgtEl>
                                      </p:cBhvr>
                                    </p:animEffect>
                                    <p:anim calcmode="lin" valueType="num">
                                      <p:cBhvr>
                                        <p:cTn id="50" dur="1000" fill="hold"/>
                                        <p:tgtEl>
                                          <p:spTgt spid="40"/>
                                        </p:tgtEl>
                                        <p:attrNameLst>
                                          <p:attrName>ppt_x</p:attrName>
                                        </p:attrNameLst>
                                      </p:cBhvr>
                                      <p:tavLst>
                                        <p:tav tm="0">
                                          <p:val>
                                            <p:strVal val="#ppt_x"/>
                                          </p:val>
                                        </p:tav>
                                        <p:tav tm="100000">
                                          <p:val>
                                            <p:strVal val="#ppt_x"/>
                                          </p:val>
                                        </p:tav>
                                      </p:tavLst>
                                    </p:anim>
                                    <p:anim calcmode="lin" valueType="num">
                                      <p:cBhvr>
                                        <p:cTn id="5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1000"/>
                                        <p:tgtEl>
                                          <p:spTgt spid="44"/>
                                        </p:tgtEl>
                                      </p:cBhvr>
                                    </p:animEffect>
                                    <p:anim calcmode="lin" valueType="num">
                                      <p:cBhvr>
                                        <p:cTn id="57" dur="1000" fill="hold"/>
                                        <p:tgtEl>
                                          <p:spTgt spid="44"/>
                                        </p:tgtEl>
                                        <p:attrNameLst>
                                          <p:attrName>ppt_x</p:attrName>
                                        </p:attrNameLst>
                                      </p:cBhvr>
                                      <p:tavLst>
                                        <p:tav tm="0">
                                          <p:val>
                                            <p:strVal val="#ppt_x"/>
                                          </p:val>
                                        </p:tav>
                                        <p:tav tm="100000">
                                          <p:val>
                                            <p:strVal val="#ppt_x"/>
                                          </p:val>
                                        </p:tav>
                                      </p:tavLst>
                                    </p:anim>
                                    <p:anim calcmode="lin" valueType="num">
                                      <p:cBhvr>
                                        <p:cTn id="5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000"/>
                                        <p:tgtEl>
                                          <p:spTgt spid="48"/>
                                        </p:tgtEl>
                                      </p:cBhvr>
                                    </p:animEffect>
                                    <p:anim calcmode="lin" valueType="num">
                                      <p:cBhvr>
                                        <p:cTn id="64" dur="1000" fill="hold"/>
                                        <p:tgtEl>
                                          <p:spTgt spid="48"/>
                                        </p:tgtEl>
                                        <p:attrNameLst>
                                          <p:attrName>ppt_x</p:attrName>
                                        </p:attrNameLst>
                                      </p:cBhvr>
                                      <p:tavLst>
                                        <p:tav tm="0">
                                          <p:val>
                                            <p:strVal val="#ppt_x"/>
                                          </p:val>
                                        </p:tav>
                                        <p:tav tm="100000">
                                          <p:val>
                                            <p:strVal val="#ppt_x"/>
                                          </p:val>
                                        </p:tav>
                                      </p:tavLst>
                                    </p:anim>
                                    <p:anim calcmode="lin" valueType="num">
                                      <p:cBhvr>
                                        <p:cTn id="65"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fade">
                                      <p:cBhvr>
                                        <p:cTn id="70" dur="1000"/>
                                        <p:tgtEl>
                                          <p:spTgt spid="52"/>
                                        </p:tgtEl>
                                      </p:cBhvr>
                                    </p:animEffect>
                                    <p:anim calcmode="lin" valueType="num">
                                      <p:cBhvr>
                                        <p:cTn id="71" dur="1000" fill="hold"/>
                                        <p:tgtEl>
                                          <p:spTgt spid="52"/>
                                        </p:tgtEl>
                                        <p:attrNameLst>
                                          <p:attrName>ppt_x</p:attrName>
                                        </p:attrNameLst>
                                      </p:cBhvr>
                                      <p:tavLst>
                                        <p:tav tm="0">
                                          <p:val>
                                            <p:strVal val="#ppt_x"/>
                                          </p:val>
                                        </p:tav>
                                        <p:tav tm="100000">
                                          <p:val>
                                            <p:strVal val="#ppt_x"/>
                                          </p:val>
                                        </p:tav>
                                      </p:tavLst>
                                    </p:anim>
                                    <p:anim calcmode="lin" valueType="num">
                                      <p:cBhvr>
                                        <p:cTn id="72"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لماذا تُعتبر متابعة التنفيذ جزءاً أساسياً من عملية التخطيط؟</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9042071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التأكد من تحقيق الأهداف المخطط لها. مراقبة التقدم وقياس مدى تحقيق الأهداف أمر بالغ الأهمية</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677978" y="3815023"/>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التعرف على أي مشاكل أو صعوبات تواجه التنفيذ والعمل على حلها. يسمح ذلك بالتدخل الفوري لاتخاذ الإجراءات التصحيحية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4623365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845940" y="2097866"/>
            <a:ext cx="6633012"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جمع المعلومات اللازمة لإجراء أي تعديلات أو تحسينات على الخطة إن لزم الأمر</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737815" y="3747134"/>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ضمان بذل الجهود والموارد المناسبة لتحقيق أهداف الخطة</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id="{AEB8A21D-2D54-99FD-46CA-DFE0046F0783}"/>
              </a:ext>
            </a:extLst>
          </p:cNvPr>
          <p:cNvSpPr txBox="1"/>
          <p:nvPr/>
        </p:nvSpPr>
        <p:spPr>
          <a:xfrm>
            <a:off x="4737815" y="4785206"/>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رفع مستوى الأداء وتحسين نتائج العملية التخطيطية مستقبلاً بالاستفادة من الدروس المستفادة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9598664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متابعة التنفيذ</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259081" y="1951995"/>
            <a:ext cx="7860765" cy="2262158"/>
          </a:xfrm>
          <a:prstGeom prst="rect">
            <a:avLst/>
          </a:prstGeom>
          <a:noFill/>
        </p:spPr>
        <p:txBody>
          <a:bodyPr wrap="square">
            <a:spAutoFit/>
          </a:bodyPr>
          <a:lstStyle/>
          <a:p>
            <a:pPr marL="342900" lvl="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إتقان مهارات التخطيط والمتابعة ينعكس إيجابياً على تحسين نتائج العمل، حيث يؤدي إلى زيادة الإنتاجية، تحسين جودة الأداء، وتقليل التكاليف والوقت المهدر. بالإضافة إلى ذلك، فإن هذه المهارات تساعد على تحسين اتخاذ القرارات الاستراتيجية، تعزيز التعاون بين الفرق، والاستفادة الأمثل من الموارد المتاحة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4097437" y="4720854"/>
            <a:ext cx="7169753" cy="1154162"/>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في بيئة العمل التنافسية اليوم، أصبح من الضروري على الأفراد والمؤسسات تطوير هذه المهارات لضمان النجاح المستدام وتحقيق التفوق في السوق</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a:extLst>
              <a:ext uri="{FF2B5EF4-FFF2-40B4-BE49-F238E27FC236}">
                <a16:creationId xmlns:a16="http://schemas.microsoft.com/office/drawing/2014/main" id="{370DA42C-9AD4-EB07-5D93-79FFF070C889}"/>
              </a:ext>
            </a:extLst>
          </p:cNvPr>
          <p:cNvPicPr>
            <a:picLocks noChangeAspect="1"/>
          </p:cNvPicPr>
          <p:nvPr/>
        </p:nvPicPr>
        <p:blipFill rotWithShape="1">
          <a:blip r:embed="rId4"/>
          <a:srcRect r="27977"/>
          <a:stretch/>
        </p:blipFill>
        <p:spPr>
          <a:xfrm flipH="1">
            <a:off x="787078" y="2137146"/>
            <a:ext cx="3177756" cy="3983275"/>
          </a:xfrm>
          <a:prstGeom prst="rect">
            <a:avLst/>
          </a:prstGeom>
        </p:spPr>
      </p:pic>
    </p:spTree>
    <p:extLst>
      <p:ext uri="{BB962C8B-B14F-4D97-AF65-F5344CB8AC3E}">
        <p14:creationId xmlns:p14="http://schemas.microsoft.com/office/powerpoint/2010/main" val="4011123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متابعة التنفيذ</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854A7252-DA07-0C26-E147-609D29AA6292}"/>
              </a:ext>
            </a:extLst>
          </p:cNvPr>
          <p:cNvGrpSpPr/>
          <p:nvPr/>
        </p:nvGrpSpPr>
        <p:grpSpPr>
          <a:xfrm>
            <a:off x="8453455" y="2751462"/>
            <a:ext cx="2095073" cy="1856071"/>
            <a:chOff x="8793771" y="1357929"/>
            <a:chExt cx="1712925" cy="1517518"/>
          </a:xfrm>
        </p:grpSpPr>
        <p:grpSp>
          <p:nvGrpSpPr>
            <p:cNvPr id="17" name="Group 16">
              <a:extLst>
                <a:ext uri="{FF2B5EF4-FFF2-40B4-BE49-F238E27FC236}">
                  <a16:creationId xmlns:a16="http://schemas.microsoft.com/office/drawing/2014/main" id="{A05C2AC6-A13E-3956-B093-2A8E7BCBDE12}"/>
                </a:ext>
              </a:extLst>
            </p:cNvPr>
            <p:cNvGrpSpPr/>
            <p:nvPr/>
          </p:nvGrpSpPr>
          <p:grpSpPr>
            <a:xfrm>
              <a:off x="8793771" y="1357929"/>
              <a:ext cx="1662378" cy="1517518"/>
              <a:chOff x="8662793" y="1357929"/>
              <a:chExt cx="2052243" cy="1873410"/>
            </a:xfrm>
          </p:grpSpPr>
          <p:grpSp>
            <p:nvGrpSpPr>
              <p:cNvPr id="19" name="Graphic 2">
                <a:extLst>
                  <a:ext uri="{FF2B5EF4-FFF2-40B4-BE49-F238E27FC236}">
                    <a16:creationId xmlns:a16="http://schemas.microsoft.com/office/drawing/2014/main" id="{2C7FF5DF-1175-4B27-A660-3888DA58FFEF}"/>
                  </a:ext>
                </a:extLst>
              </p:cNvPr>
              <p:cNvGrpSpPr/>
              <p:nvPr/>
            </p:nvGrpSpPr>
            <p:grpSpPr>
              <a:xfrm>
                <a:off x="8662793" y="1357929"/>
                <a:ext cx="2052243" cy="1873410"/>
                <a:chOff x="7596723" y="1981199"/>
                <a:chExt cx="2842768" cy="2595048"/>
              </a:xfrm>
            </p:grpSpPr>
            <p:sp>
              <p:nvSpPr>
                <p:cNvPr id="21" name="Freeform: Shape 20">
                  <a:extLst>
                    <a:ext uri="{FF2B5EF4-FFF2-40B4-BE49-F238E27FC236}">
                      <a16:creationId xmlns:a16="http://schemas.microsoft.com/office/drawing/2014/main" id="{DFD9CC2A-7580-69BD-4393-C7F5B5E4811D}"/>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337679"/>
                </a:solidFill>
                <a:ln w="18464" cap="flat">
                  <a:noFill/>
                  <a:prstDash val="solid"/>
                  <a:miter/>
                </a:ln>
              </p:spPr>
              <p:txBody>
                <a:bodyPr rtlCol="0" anchor="ctr"/>
                <a:lstStyle/>
                <a:p>
                  <a:endParaRPr lang="en-US" dirty="0"/>
                </a:p>
              </p:txBody>
            </p:sp>
            <p:grpSp>
              <p:nvGrpSpPr>
                <p:cNvPr id="22" name="Graphic 2">
                  <a:extLst>
                    <a:ext uri="{FF2B5EF4-FFF2-40B4-BE49-F238E27FC236}">
                      <a16:creationId xmlns:a16="http://schemas.microsoft.com/office/drawing/2014/main" id="{E605FAF8-E9B0-6098-7C92-6E39D464C787}"/>
                    </a:ext>
                  </a:extLst>
                </p:cNvPr>
                <p:cNvGrpSpPr/>
                <p:nvPr/>
              </p:nvGrpSpPr>
              <p:grpSpPr>
                <a:xfrm>
                  <a:off x="7596723" y="2925894"/>
                  <a:ext cx="785460" cy="785460"/>
                  <a:chOff x="7596723" y="2925894"/>
                  <a:chExt cx="785460" cy="785460"/>
                </a:xfrm>
              </p:grpSpPr>
              <p:sp>
                <p:nvSpPr>
                  <p:cNvPr id="27" name="Freeform: Shape 26">
                    <a:extLst>
                      <a:ext uri="{FF2B5EF4-FFF2-40B4-BE49-F238E27FC236}">
                        <a16:creationId xmlns:a16="http://schemas.microsoft.com/office/drawing/2014/main" id="{1186F37A-5E56-9ED1-0972-E7D430F4F3C0}"/>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5740C026-344E-8AB6-587B-345A5C4F9D34}"/>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23" name="Graphic 2">
                  <a:extLst>
                    <a:ext uri="{FF2B5EF4-FFF2-40B4-BE49-F238E27FC236}">
                      <a16:creationId xmlns:a16="http://schemas.microsoft.com/office/drawing/2014/main" id="{A62A11BF-96B5-BAB5-C30D-F55BCA144EA0}"/>
                    </a:ext>
                  </a:extLst>
                </p:cNvPr>
                <p:cNvGrpSpPr/>
                <p:nvPr/>
              </p:nvGrpSpPr>
              <p:grpSpPr>
                <a:xfrm>
                  <a:off x="9842453" y="2230211"/>
                  <a:ext cx="597038" cy="2101642"/>
                  <a:chOff x="9842453" y="2230211"/>
                  <a:chExt cx="597038" cy="2101642"/>
                </a:xfrm>
                <a:solidFill>
                  <a:srgbClr val="292929"/>
                </a:solidFill>
              </p:grpSpPr>
              <p:sp>
                <p:nvSpPr>
                  <p:cNvPr id="24" name="Freeform: Shape 23">
                    <a:extLst>
                      <a:ext uri="{FF2B5EF4-FFF2-40B4-BE49-F238E27FC236}">
                        <a16:creationId xmlns:a16="http://schemas.microsoft.com/office/drawing/2014/main" id="{EDEFF02C-8E79-8AAE-129B-43D83B0EDBEF}"/>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29D6481E-C4DF-81D7-F832-99A15F6550DA}"/>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8C0A2502-CB2A-2099-CCEC-5247BA0E4C04}"/>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20" name="TextBox 19">
                <a:extLst>
                  <a:ext uri="{FF2B5EF4-FFF2-40B4-BE49-F238E27FC236}">
                    <a16:creationId xmlns:a16="http://schemas.microsoft.com/office/drawing/2014/main" id="{3A476EBD-05B1-45D8-3450-43490DD13F05}"/>
                  </a:ext>
                </a:extLst>
              </p:cNvPr>
              <p:cNvSpPr txBox="1"/>
              <p:nvPr/>
            </p:nvSpPr>
            <p:spPr>
              <a:xfrm>
                <a:off x="8738341" y="2094579"/>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01</a:t>
                </a:r>
              </a:p>
            </p:txBody>
          </p:sp>
        </p:grpSp>
        <p:sp>
          <p:nvSpPr>
            <p:cNvPr id="18" name="TextBox 17">
              <a:extLst>
                <a:ext uri="{FF2B5EF4-FFF2-40B4-BE49-F238E27FC236}">
                  <a16:creationId xmlns:a16="http://schemas.microsoft.com/office/drawing/2014/main" id="{CB4DBF9D-F72C-564D-4237-1AB284B74998}"/>
                </a:ext>
              </a:extLst>
            </p:cNvPr>
            <p:cNvSpPr txBox="1"/>
            <p:nvPr/>
          </p:nvSpPr>
          <p:spPr>
            <a:xfrm>
              <a:off x="9161820" y="1923335"/>
              <a:ext cx="1344876" cy="3274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المخططات الزمنية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9" name="Group 28">
            <a:extLst>
              <a:ext uri="{FF2B5EF4-FFF2-40B4-BE49-F238E27FC236}">
                <a16:creationId xmlns:a16="http://schemas.microsoft.com/office/drawing/2014/main" id="{86FEBC3E-9456-578C-B348-AAF915C9338F}"/>
              </a:ext>
            </a:extLst>
          </p:cNvPr>
          <p:cNvGrpSpPr/>
          <p:nvPr/>
        </p:nvGrpSpPr>
        <p:grpSpPr>
          <a:xfrm>
            <a:off x="6301954" y="2751462"/>
            <a:ext cx="2033249" cy="1856071"/>
            <a:chOff x="6526895" y="1357929"/>
            <a:chExt cx="1662378" cy="1517518"/>
          </a:xfrm>
        </p:grpSpPr>
        <p:grpSp>
          <p:nvGrpSpPr>
            <p:cNvPr id="30" name="Group 29">
              <a:extLst>
                <a:ext uri="{FF2B5EF4-FFF2-40B4-BE49-F238E27FC236}">
                  <a16:creationId xmlns:a16="http://schemas.microsoft.com/office/drawing/2014/main" id="{E91D82B2-9B07-43DB-FF64-1972E9C86ABC}"/>
                </a:ext>
              </a:extLst>
            </p:cNvPr>
            <p:cNvGrpSpPr/>
            <p:nvPr/>
          </p:nvGrpSpPr>
          <p:grpSpPr>
            <a:xfrm>
              <a:off x="6526895" y="1357929"/>
              <a:ext cx="1662378" cy="1517518"/>
              <a:chOff x="6227881" y="1357929"/>
              <a:chExt cx="2052243" cy="1873410"/>
            </a:xfrm>
          </p:grpSpPr>
          <p:grpSp>
            <p:nvGrpSpPr>
              <p:cNvPr id="32" name="Graphic 2">
                <a:extLst>
                  <a:ext uri="{FF2B5EF4-FFF2-40B4-BE49-F238E27FC236}">
                    <a16:creationId xmlns:a16="http://schemas.microsoft.com/office/drawing/2014/main" id="{64551BA9-3F5D-5529-3B20-CE2508EEE6F5}"/>
                  </a:ext>
                </a:extLst>
              </p:cNvPr>
              <p:cNvGrpSpPr/>
              <p:nvPr/>
            </p:nvGrpSpPr>
            <p:grpSpPr>
              <a:xfrm>
                <a:off x="6227881" y="1357929"/>
                <a:ext cx="2052243" cy="1873410"/>
                <a:chOff x="7596723" y="1981199"/>
                <a:chExt cx="2842768" cy="2595048"/>
              </a:xfrm>
            </p:grpSpPr>
            <p:sp>
              <p:nvSpPr>
                <p:cNvPr id="34" name="Freeform: Shape 33">
                  <a:extLst>
                    <a:ext uri="{FF2B5EF4-FFF2-40B4-BE49-F238E27FC236}">
                      <a16:creationId xmlns:a16="http://schemas.microsoft.com/office/drawing/2014/main" id="{F309567B-C5A2-E5BF-F5B6-FCC8163F89C9}"/>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6CB4B8"/>
                </a:solidFill>
                <a:ln w="18464" cap="flat">
                  <a:noFill/>
                  <a:prstDash val="solid"/>
                  <a:miter/>
                </a:ln>
              </p:spPr>
              <p:txBody>
                <a:bodyPr rtlCol="0" anchor="ctr"/>
                <a:lstStyle/>
                <a:p>
                  <a:endParaRPr lang="en-US" dirty="0"/>
                </a:p>
              </p:txBody>
            </p:sp>
            <p:grpSp>
              <p:nvGrpSpPr>
                <p:cNvPr id="35" name="Graphic 2">
                  <a:extLst>
                    <a:ext uri="{FF2B5EF4-FFF2-40B4-BE49-F238E27FC236}">
                      <a16:creationId xmlns:a16="http://schemas.microsoft.com/office/drawing/2014/main" id="{C52317B7-4958-649D-9DCA-DB4421BC12F4}"/>
                    </a:ext>
                  </a:extLst>
                </p:cNvPr>
                <p:cNvGrpSpPr/>
                <p:nvPr/>
              </p:nvGrpSpPr>
              <p:grpSpPr>
                <a:xfrm>
                  <a:off x="7596723" y="2925894"/>
                  <a:ext cx="785460" cy="785460"/>
                  <a:chOff x="7596723" y="2925894"/>
                  <a:chExt cx="785460" cy="785460"/>
                </a:xfrm>
              </p:grpSpPr>
              <p:sp>
                <p:nvSpPr>
                  <p:cNvPr id="40" name="Freeform: Shape 39">
                    <a:extLst>
                      <a:ext uri="{FF2B5EF4-FFF2-40B4-BE49-F238E27FC236}">
                        <a16:creationId xmlns:a16="http://schemas.microsoft.com/office/drawing/2014/main" id="{BB2B4195-D36F-EBDA-4A2E-9546392BC40B}"/>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41" name="Freeform: Shape 40">
                    <a:extLst>
                      <a:ext uri="{FF2B5EF4-FFF2-40B4-BE49-F238E27FC236}">
                        <a16:creationId xmlns:a16="http://schemas.microsoft.com/office/drawing/2014/main" id="{B2338DCB-263D-3277-B42D-9524003A25FD}"/>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36" name="Graphic 2">
                  <a:extLst>
                    <a:ext uri="{FF2B5EF4-FFF2-40B4-BE49-F238E27FC236}">
                      <a16:creationId xmlns:a16="http://schemas.microsoft.com/office/drawing/2014/main" id="{9E4D1689-802D-1386-8752-FABE38BFAC21}"/>
                    </a:ext>
                  </a:extLst>
                </p:cNvPr>
                <p:cNvGrpSpPr/>
                <p:nvPr/>
              </p:nvGrpSpPr>
              <p:grpSpPr>
                <a:xfrm>
                  <a:off x="9842453" y="2230211"/>
                  <a:ext cx="597038" cy="2101642"/>
                  <a:chOff x="9842453" y="2230211"/>
                  <a:chExt cx="597038" cy="2101642"/>
                </a:xfrm>
                <a:solidFill>
                  <a:srgbClr val="292929"/>
                </a:solidFill>
              </p:grpSpPr>
              <p:sp>
                <p:nvSpPr>
                  <p:cNvPr id="37" name="Freeform: Shape 36">
                    <a:extLst>
                      <a:ext uri="{FF2B5EF4-FFF2-40B4-BE49-F238E27FC236}">
                        <a16:creationId xmlns:a16="http://schemas.microsoft.com/office/drawing/2014/main" id="{42E29D91-FC57-7DC7-1945-FEB6B0EE0331}"/>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38" name="Freeform: Shape 37">
                    <a:extLst>
                      <a:ext uri="{FF2B5EF4-FFF2-40B4-BE49-F238E27FC236}">
                        <a16:creationId xmlns:a16="http://schemas.microsoft.com/office/drawing/2014/main" id="{6D2C51D7-4F7A-739E-76F1-D11A34A0F80F}"/>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id="{2CF39D27-C581-CBF6-D389-15A113C5AEDE}"/>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33" name="TextBox 32">
                <a:extLst>
                  <a:ext uri="{FF2B5EF4-FFF2-40B4-BE49-F238E27FC236}">
                    <a16:creationId xmlns:a16="http://schemas.microsoft.com/office/drawing/2014/main" id="{B096DD7C-740B-497D-8BDF-292F466C27DA}"/>
                  </a:ext>
                </a:extLst>
              </p:cNvPr>
              <p:cNvSpPr txBox="1"/>
              <p:nvPr/>
            </p:nvSpPr>
            <p:spPr>
              <a:xfrm>
                <a:off x="6303429" y="2094579"/>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02</a:t>
                </a:r>
              </a:p>
            </p:txBody>
          </p:sp>
        </p:grpSp>
        <p:sp>
          <p:nvSpPr>
            <p:cNvPr id="31" name="TextBox 30">
              <a:extLst>
                <a:ext uri="{FF2B5EF4-FFF2-40B4-BE49-F238E27FC236}">
                  <a16:creationId xmlns:a16="http://schemas.microsoft.com/office/drawing/2014/main" id="{4F3B41E6-8440-C033-080B-34E76AF6060B}"/>
                </a:ext>
              </a:extLst>
            </p:cNvPr>
            <p:cNvSpPr txBox="1"/>
            <p:nvPr/>
          </p:nvSpPr>
          <p:spPr>
            <a:xfrm>
              <a:off x="6873897" y="1936282"/>
              <a:ext cx="1237358" cy="3274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لوحات كانبان</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2" name="Group 41">
            <a:extLst>
              <a:ext uri="{FF2B5EF4-FFF2-40B4-BE49-F238E27FC236}">
                <a16:creationId xmlns:a16="http://schemas.microsoft.com/office/drawing/2014/main" id="{3EA08960-3B82-974F-10BC-DA5D9CF63AA3}"/>
              </a:ext>
            </a:extLst>
          </p:cNvPr>
          <p:cNvGrpSpPr/>
          <p:nvPr/>
        </p:nvGrpSpPr>
        <p:grpSpPr>
          <a:xfrm>
            <a:off x="1850789" y="2791018"/>
            <a:ext cx="2033249" cy="1856071"/>
            <a:chOff x="1993143" y="1357929"/>
            <a:chExt cx="1662378" cy="1517518"/>
          </a:xfrm>
        </p:grpSpPr>
        <p:grpSp>
          <p:nvGrpSpPr>
            <p:cNvPr id="43" name="Group 42">
              <a:extLst>
                <a:ext uri="{FF2B5EF4-FFF2-40B4-BE49-F238E27FC236}">
                  <a16:creationId xmlns:a16="http://schemas.microsoft.com/office/drawing/2014/main" id="{16B6FE11-0E54-72E4-7C79-D312230F3DB5}"/>
                </a:ext>
              </a:extLst>
            </p:cNvPr>
            <p:cNvGrpSpPr/>
            <p:nvPr/>
          </p:nvGrpSpPr>
          <p:grpSpPr>
            <a:xfrm>
              <a:off x="1993143" y="1357929"/>
              <a:ext cx="1662378" cy="1517518"/>
              <a:chOff x="1364325" y="1357929"/>
              <a:chExt cx="2052243" cy="1873410"/>
            </a:xfrm>
          </p:grpSpPr>
          <p:grpSp>
            <p:nvGrpSpPr>
              <p:cNvPr id="45" name="Graphic 2">
                <a:extLst>
                  <a:ext uri="{FF2B5EF4-FFF2-40B4-BE49-F238E27FC236}">
                    <a16:creationId xmlns:a16="http://schemas.microsoft.com/office/drawing/2014/main" id="{F8ABBE0F-CD66-CE49-DE14-716E230D9631}"/>
                  </a:ext>
                </a:extLst>
              </p:cNvPr>
              <p:cNvGrpSpPr/>
              <p:nvPr/>
            </p:nvGrpSpPr>
            <p:grpSpPr>
              <a:xfrm>
                <a:off x="1364325" y="1357929"/>
                <a:ext cx="2052243" cy="1873410"/>
                <a:chOff x="7596723" y="1981199"/>
                <a:chExt cx="2842768" cy="2595048"/>
              </a:xfrm>
            </p:grpSpPr>
            <p:sp>
              <p:nvSpPr>
                <p:cNvPr id="47" name="Freeform: Shape 46">
                  <a:extLst>
                    <a:ext uri="{FF2B5EF4-FFF2-40B4-BE49-F238E27FC236}">
                      <a16:creationId xmlns:a16="http://schemas.microsoft.com/office/drawing/2014/main" id="{24C57CDC-3B90-ABD6-9578-CD6BB77428FE}"/>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FFCC66"/>
                </a:solidFill>
                <a:ln w="18464" cap="flat">
                  <a:noFill/>
                  <a:prstDash val="solid"/>
                  <a:miter/>
                </a:ln>
              </p:spPr>
              <p:txBody>
                <a:bodyPr rtlCol="0" anchor="ctr"/>
                <a:lstStyle/>
                <a:p>
                  <a:endParaRPr lang="en-US" dirty="0"/>
                </a:p>
              </p:txBody>
            </p:sp>
            <p:grpSp>
              <p:nvGrpSpPr>
                <p:cNvPr id="48" name="Graphic 2">
                  <a:extLst>
                    <a:ext uri="{FF2B5EF4-FFF2-40B4-BE49-F238E27FC236}">
                      <a16:creationId xmlns:a16="http://schemas.microsoft.com/office/drawing/2014/main" id="{2675818A-BB75-58DD-FB4A-C3F751C065FE}"/>
                    </a:ext>
                  </a:extLst>
                </p:cNvPr>
                <p:cNvGrpSpPr/>
                <p:nvPr/>
              </p:nvGrpSpPr>
              <p:grpSpPr>
                <a:xfrm>
                  <a:off x="7596723" y="2925894"/>
                  <a:ext cx="785460" cy="785460"/>
                  <a:chOff x="7596723" y="2925894"/>
                  <a:chExt cx="785460" cy="785460"/>
                </a:xfrm>
              </p:grpSpPr>
              <p:sp>
                <p:nvSpPr>
                  <p:cNvPr id="53" name="Freeform: Shape 52">
                    <a:extLst>
                      <a:ext uri="{FF2B5EF4-FFF2-40B4-BE49-F238E27FC236}">
                        <a16:creationId xmlns:a16="http://schemas.microsoft.com/office/drawing/2014/main" id="{298FFDA9-057F-A152-4BB4-D08CBFC84F5F}"/>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54" name="Freeform: Shape 53">
                    <a:extLst>
                      <a:ext uri="{FF2B5EF4-FFF2-40B4-BE49-F238E27FC236}">
                        <a16:creationId xmlns:a16="http://schemas.microsoft.com/office/drawing/2014/main" id="{84F6D613-23D2-6BF0-19C1-CC48A6800557}"/>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49" name="Graphic 2">
                  <a:extLst>
                    <a:ext uri="{FF2B5EF4-FFF2-40B4-BE49-F238E27FC236}">
                      <a16:creationId xmlns:a16="http://schemas.microsoft.com/office/drawing/2014/main" id="{F7332684-F36A-F0A2-0AD2-2A6CB8EADFDE}"/>
                    </a:ext>
                  </a:extLst>
                </p:cNvPr>
                <p:cNvGrpSpPr/>
                <p:nvPr/>
              </p:nvGrpSpPr>
              <p:grpSpPr>
                <a:xfrm>
                  <a:off x="9842453" y="2230211"/>
                  <a:ext cx="597038" cy="2101642"/>
                  <a:chOff x="9842453" y="2230211"/>
                  <a:chExt cx="597038" cy="2101642"/>
                </a:xfrm>
                <a:solidFill>
                  <a:srgbClr val="292929"/>
                </a:solidFill>
              </p:grpSpPr>
              <p:sp>
                <p:nvSpPr>
                  <p:cNvPr id="50" name="Freeform: Shape 49">
                    <a:extLst>
                      <a:ext uri="{FF2B5EF4-FFF2-40B4-BE49-F238E27FC236}">
                        <a16:creationId xmlns:a16="http://schemas.microsoft.com/office/drawing/2014/main" id="{47030AEB-3E54-8FBD-5634-83C51FA034CB}"/>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51" name="Freeform: Shape 50">
                    <a:extLst>
                      <a:ext uri="{FF2B5EF4-FFF2-40B4-BE49-F238E27FC236}">
                        <a16:creationId xmlns:a16="http://schemas.microsoft.com/office/drawing/2014/main" id="{553B8433-B2F2-36DC-F023-C68428CADDB1}"/>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52" name="Freeform: Shape 51">
                    <a:extLst>
                      <a:ext uri="{FF2B5EF4-FFF2-40B4-BE49-F238E27FC236}">
                        <a16:creationId xmlns:a16="http://schemas.microsoft.com/office/drawing/2014/main" id="{5B2E90FA-C7F5-89BC-CC43-B1C14D3ED3EC}"/>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46" name="TextBox 45">
                <a:extLst>
                  <a:ext uri="{FF2B5EF4-FFF2-40B4-BE49-F238E27FC236}">
                    <a16:creationId xmlns:a16="http://schemas.microsoft.com/office/drawing/2014/main" id="{5EB29471-BB92-37A9-D001-2A0A6E373A67}"/>
                  </a:ext>
                </a:extLst>
              </p:cNvPr>
              <p:cNvSpPr txBox="1"/>
              <p:nvPr/>
            </p:nvSpPr>
            <p:spPr>
              <a:xfrm>
                <a:off x="1439873" y="2094579"/>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04</a:t>
                </a:r>
              </a:p>
            </p:txBody>
          </p:sp>
        </p:grpSp>
        <p:sp>
          <p:nvSpPr>
            <p:cNvPr id="44" name="TextBox 43">
              <a:extLst>
                <a:ext uri="{FF2B5EF4-FFF2-40B4-BE49-F238E27FC236}">
                  <a16:creationId xmlns:a16="http://schemas.microsoft.com/office/drawing/2014/main" id="{C800849A-5EDE-712A-14B9-26828B761B09}"/>
                </a:ext>
              </a:extLst>
            </p:cNvPr>
            <p:cNvSpPr txBox="1"/>
            <p:nvPr/>
          </p:nvSpPr>
          <p:spPr>
            <a:xfrm>
              <a:off x="2440302" y="1881773"/>
              <a:ext cx="1099478" cy="3274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أدوات إدارة المهام</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5" name="Group 54">
            <a:extLst>
              <a:ext uri="{FF2B5EF4-FFF2-40B4-BE49-F238E27FC236}">
                <a16:creationId xmlns:a16="http://schemas.microsoft.com/office/drawing/2014/main" id="{3D803B2A-D0DE-80B1-14EC-74CC10035EAD}"/>
              </a:ext>
            </a:extLst>
          </p:cNvPr>
          <p:cNvGrpSpPr/>
          <p:nvPr/>
        </p:nvGrpSpPr>
        <p:grpSpPr>
          <a:xfrm>
            <a:off x="4077608" y="2791018"/>
            <a:ext cx="2033249" cy="1856071"/>
            <a:chOff x="8793771" y="1357929"/>
            <a:chExt cx="1662378" cy="1517518"/>
          </a:xfrm>
        </p:grpSpPr>
        <p:grpSp>
          <p:nvGrpSpPr>
            <p:cNvPr id="56" name="Group 55">
              <a:extLst>
                <a:ext uri="{FF2B5EF4-FFF2-40B4-BE49-F238E27FC236}">
                  <a16:creationId xmlns:a16="http://schemas.microsoft.com/office/drawing/2014/main" id="{FBAEBE65-C9DD-5567-93E8-B81DDF94481B}"/>
                </a:ext>
              </a:extLst>
            </p:cNvPr>
            <p:cNvGrpSpPr/>
            <p:nvPr/>
          </p:nvGrpSpPr>
          <p:grpSpPr>
            <a:xfrm>
              <a:off x="8793771" y="1357929"/>
              <a:ext cx="1662378" cy="1517518"/>
              <a:chOff x="8662793" y="1357929"/>
              <a:chExt cx="2052243" cy="1873410"/>
            </a:xfrm>
          </p:grpSpPr>
          <p:grpSp>
            <p:nvGrpSpPr>
              <p:cNvPr id="58" name="Graphic 2">
                <a:extLst>
                  <a:ext uri="{FF2B5EF4-FFF2-40B4-BE49-F238E27FC236}">
                    <a16:creationId xmlns:a16="http://schemas.microsoft.com/office/drawing/2014/main" id="{DA0DCF6C-7292-7EBF-B707-7E4B2D6960D8}"/>
                  </a:ext>
                </a:extLst>
              </p:cNvPr>
              <p:cNvGrpSpPr/>
              <p:nvPr/>
            </p:nvGrpSpPr>
            <p:grpSpPr>
              <a:xfrm>
                <a:off x="8662793" y="1357929"/>
                <a:ext cx="2052243" cy="1873410"/>
                <a:chOff x="7596723" y="1981199"/>
                <a:chExt cx="2842768" cy="2595048"/>
              </a:xfrm>
            </p:grpSpPr>
            <p:sp>
              <p:nvSpPr>
                <p:cNvPr id="60" name="Freeform: Shape 59">
                  <a:extLst>
                    <a:ext uri="{FF2B5EF4-FFF2-40B4-BE49-F238E27FC236}">
                      <a16:creationId xmlns:a16="http://schemas.microsoft.com/office/drawing/2014/main" id="{C4B5FD16-D1D0-D255-2E2E-0D60A5055844}"/>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chemeClr val="bg1">
                    <a:lumMod val="75000"/>
                  </a:schemeClr>
                </a:solidFill>
                <a:ln w="18464" cap="flat">
                  <a:noFill/>
                  <a:prstDash val="solid"/>
                  <a:miter/>
                </a:ln>
              </p:spPr>
              <p:txBody>
                <a:bodyPr rtlCol="0" anchor="ctr"/>
                <a:lstStyle/>
                <a:p>
                  <a:endParaRPr lang="en-US" dirty="0"/>
                </a:p>
              </p:txBody>
            </p:sp>
            <p:grpSp>
              <p:nvGrpSpPr>
                <p:cNvPr id="61" name="Graphic 2">
                  <a:extLst>
                    <a:ext uri="{FF2B5EF4-FFF2-40B4-BE49-F238E27FC236}">
                      <a16:creationId xmlns:a16="http://schemas.microsoft.com/office/drawing/2014/main" id="{C1B57A6A-CED6-2648-79D7-53C4BD725781}"/>
                    </a:ext>
                  </a:extLst>
                </p:cNvPr>
                <p:cNvGrpSpPr/>
                <p:nvPr/>
              </p:nvGrpSpPr>
              <p:grpSpPr>
                <a:xfrm>
                  <a:off x="7596723" y="2925894"/>
                  <a:ext cx="785460" cy="785460"/>
                  <a:chOff x="7596723" y="2925894"/>
                  <a:chExt cx="785460" cy="785460"/>
                </a:xfrm>
              </p:grpSpPr>
              <p:sp>
                <p:nvSpPr>
                  <p:cNvPr id="66" name="Freeform: Shape 65">
                    <a:extLst>
                      <a:ext uri="{FF2B5EF4-FFF2-40B4-BE49-F238E27FC236}">
                        <a16:creationId xmlns:a16="http://schemas.microsoft.com/office/drawing/2014/main" id="{224C5024-9DCB-05EB-4475-F76B5C125E4E}"/>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67" name="Freeform: Shape 66">
                    <a:extLst>
                      <a:ext uri="{FF2B5EF4-FFF2-40B4-BE49-F238E27FC236}">
                        <a16:creationId xmlns:a16="http://schemas.microsoft.com/office/drawing/2014/main" id="{95E0AE66-35D8-EF87-8F2E-E32165CB1F80}"/>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62" name="Graphic 2">
                  <a:extLst>
                    <a:ext uri="{FF2B5EF4-FFF2-40B4-BE49-F238E27FC236}">
                      <a16:creationId xmlns:a16="http://schemas.microsoft.com/office/drawing/2014/main" id="{F01E8160-9C4F-45FC-1700-E4E52ABF0F7E}"/>
                    </a:ext>
                  </a:extLst>
                </p:cNvPr>
                <p:cNvGrpSpPr/>
                <p:nvPr/>
              </p:nvGrpSpPr>
              <p:grpSpPr>
                <a:xfrm>
                  <a:off x="9842453" y="2230211"/>
                  <a:ext cx="597038" cy="2101642"/>
                  <a:chOff x="9842453" y="2230211"/>
                  <a:chExt cx="597038" cy="2101642"/>
                </a:xfrm>
                <a:solidFill>
                  <a:srgbClr val="292929"/>
                </a:solidFill>
              </p:grpSpPr>
              <p:sp>
                <p:nvSpPr>
                  <p:cNvPr id="63" name="Freeform: Shape 62">
                    <a:extLst>
                      <a:ext uri="{FF2B5EF4-FFF2-40B4-BE49-F238E27FC236}">
                        <a16:creationId xmlns:a16="http://schemas.microsoft.com/office/drawing/2014/main" id="{3D3CA243-021D-BE0B-032A-40F40AEE2E7C}"/>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64" name="Freeform: Shape 63">
                    <a:extLst>
                      <a:ext uri="{FF2B5EF4-FFF2-40B4-BE49-F238E27FC236}">
                        <a16:creationId xmlns:a16="http://schemas.microsoft.com/office/drawing/2014/main" id="{D9CB0C83-CB5A-222C-DD58-6740B3B88902}"/>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65" name="Freeform: Shape 64">
                    <a:extLst>
                      <a:ext uri="{FF2B5EF4-FFF2-40B4-BE49-F238E27FC236}">
                        <a16:creationId xmlns:a16="http://schemas.microsoft.com/office/drawing/2014/main" id="{DA03B30D-F513-A699-BF05-91D4C8491D29}"/>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59" name="TextBox 58">
                <a:extLst>
                  <a:ext uri="{FF2B5EF4-FFF2-40B4-BE49-F238E27FC236}">
                    <a16:creationId xmlns:a16="http://schemas.microsoft.com/office/drawing/2014/main" id="{6EA9503E-EFFA-CFDF-ED64-82615333B386}"/>
                  </a:ext>
                </a:extLst>
              </p:cNvPr>
              <p:cNvSpPr txBox="1"/>
              <p:nvPr/>
            </p:nvSpPr>
            <p:spPr>
              <a:xfrm>
                <a:off x="8738341" y="2094578"/>
                <a:ext cx="567037" cy="493945"/>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03</a:t>
                </a:r>
              </a:p>
            </p:txBody>
          </p:sp>
        </p:grpSp>
        <p:sp>
          <p:nvSpPr>
            <p:cNvPr id="57" name="TextBox 56">
              <a:extLst>
                <a:ext uri="{FF2B5EF4-FFF2-40B4-BE49-F238E27FC236}">
                  <a16:creationId xmlns:a16="http://schemas.microsoft.com/office/drawing/2014/main" id="{D00BB477-A2A9-D451-F35A-986F2FAFDAD1}"/>
                </a:ext>
              </a:extLst>
            </p:cNvPr>
            <p:cNvSpPr txBox="1"/>
            <p:nvPr/>
          </p:nvSpPr>
          <p:spPr>
            <a:xfrm>
              <a:off x="9242960" y="1923874"/>
              <a:ext cx="1099478" cy="3274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تقارير التقدّم</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58948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1000"/>
                                        <p:tgtEl>
                                          <p:spTgt spid="55"/>
                                        </p:tgtEl>
                                      </p:cBhvr>
                                    </p:animEffect>
                                    <p:anim calcmode="lin" valueType="num">
                                      <p:cBhvr>
                                        <p:cTn id="22" dur="1000" fill="hold"/>
                                        <p:tgtEl>
                                          <p:spTgt spid="55"/>
                                        </p:tgtEl>
                                        <p:attrNameLst>
                                          <p:attrName>ppt_x</p:attrName>
                                        </p:attrNameLst>
                                      </p:cBhvr>
                                      <p:tavLst>
                                        <p:tav tm="0">
                                          <p:val>
                                            <p:strVal val="#ppt_x"/>
                                          </p:val>
                                        </p:tav>
                                        <p:tav tm="100000">
                                          <p:val>
                                            <p:strVal val="#ppt_x"/>
                                          </p:val>
                                        </p:tav>
                                      </p:tavLst>
                                    </p:anim>
                                    <p:anim calcmode="lin" valueType="num">
                                      <p:cBhvr>
                                        <p:cTn id="2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متابعة التنفيذ</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23F307C0-3A51-F128-AA81-7A794D92EFCB}"/>
              </a:ext>
            </a:extLst>
          </p:cNvPr>
          <p:cNvGrpSpPr/>
          <p:nvPr/>
        </p:nvGrpSpPr>
        <p:grpSpPr>
          <a:xfrm>
            <a:off x="7294210" y="2719168"/>
            <a:ext cx="2033249" cy="1856071"/>
            <a:chOff x="7524492" y="3396126"/>
            <a:chExt cx="1662378" cy="1517518"/>
          </a:xfrm>
        </p:grpSpPr>
        <p:grpSp>
          <p:nvGrpSpPr>
            <p:cNvPr id="16" name="Group 15">
              <a:extLst>
                <a:ext uri="{FF2B5EF4-FFF2-40B4-BE49-F238E27FC236}">
                  <a16:creationId xmlns:a16="http://schemas.microsoft.com/office/drawing/2014/main" id="{F6602717-7902-4A8F-1172-51AFD421AB08}"/>
                </a:ext>
              </a:extLst>
            </p:cNvPr>
            <p:cNvGrpSpPr/>
            <p:nvPr/>
          </p:nvGrpSpPr>
          <p:grpSpPr>
            <a:xfrm>
              <a:off x="7524492" y="3396126"/>
              <a:ext cx="1662378" cy="1517518"/>
              <a:chOff x="6774540" y="4209224"/>
              <a:chExt cx="2052243" cy="1873410"/>
            </a:xfrm>
          </p:grpSpPr>
          <p:grpSp>
            <p:nvGrpSpPr>
              <p:cNvPr id="69" name="Graphic 2">
                <a:extLst>
                  <a:ext uri="{FF2B5EF4-FFF2-40B4-BE49-F238E27FC236}">
                    <a16:creationId xmlns:a16="http://schemas.microsoft.com/office/drawing/2014/main" id="{2C988AB7-1A71-9584-E904-B6B5163E00A0}"/>
                  </a:ext>
                </a:extLst>
              </p:cNvPr>
              <p:cNvGrpSpPr/>
              <p:nvPr/>
            </p:nvGrpSpPr>
            <p:grpSpPr>
              <a:xfrm>
                <a:off x="6774540" y="4209224"/>
                <a:ext cx="2052243" cy="1873410"/>
                <a:chOff x="7596723" y="1981199"/>
                <a:chExt cx="2842768" cy="2595048"/>
              </a:xfrm>
            </p:grpSpPr>
            <p:sp>
              <p:nvSpPr>
                <p:cNvPr id="71" name="Freeform: Shape 70">
                  <a:extLst>
                    <a:ext uri="{FF2B5EF4-FFF2-40B4-BE49-F238E27FC236}">
                      <a16:creationId xmlns:a16="http://schemas.microsoft.com/office/drawing/2014/main" id="{7D340A28-BDEB-A0F3-25BF-7252B26D6628}"/>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FFCC66"/>
                </a:solidFill>
                <a:ln w="18464" cap="flat">
                  <a:noFill/>
                  <a:prstDash val="solid"/>
                  <a:miter/>
                </a:ln>
              </p:spPr>
              <p:txBody>
                <a:bodyPr rtlCol="0" anchor="ctr"/>
                <a:lstStyle/>
                <a:p>
                  <a:endParaRPr lang="en-US" dirty="0"/>
                </a:p>
              </p:txBody>
            </p:sp>
            <p:grpSp>
              <p:nvGrpSpPr>
                <p:cNvPr id="72" name="Graphic 2">
                  <a:extLst>
                    <a:ext uri="{FF2B5EF4-FFF2-40B4-BE49-F238E27FC236}">
                      <a16:creationId xmlns:a16="http://schemas.microsoft.com/office/drawing/2014/main" id="{21832BE3-56A0-920F-DD0B-79C6685885FB}"/>
                    </a:ext>
                  </a:extLst>
                </p:cNvPr>
                <p:cNvGrpSpPr/>
                <p:nvPr/>
              </p:nvGrpSpPr>
              <p:grpSpPr>
                <a:xfrm>
                  <a:off x="7596723" y="2925894"/>
                  <a:ext cx="785460" cy="785460"/>
                  <a:chOff x="7596723" y="2925894"/>
                  <a:chExt cx="785460" cy="785460"/>
                </a:xfrm>
              </p:grpSpPr>
              <p:sp>
                <p:nvSpPr>
                  <p:cNvPr id="77" name="Freeform: Shape 76">
                    <a:extLst>
                      <a:ext uri="{FF2B5EF4-FFF2-40B4-BE49-F238E27FC236}">
                        <a16:creationId xmlns:a16="http://schemas.microsoft.com/office/drawing/2014/main" id="{7986E4D4-C753-7B7D-2FDF-F38445404ED2}"/>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78" name="Freeform: Shape 77">
                    <a:extLst>
                      <a:ext uri="{FF2B5EF4-FFF2-40B4-BE49-F238E27FC236}">
                        <a16:creationId xmlns:a16="http://schemas.microsoft.com/office/drawing/2014/main" id="{EE5FBE63-F895-6CAD-B3B4-12D4E15F8B37}"/>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73" name="Graphic 2">
                  <a:extLst>
                    <a:ext uri="{FF2B5EF4-FFF2-40B4-BE49-F238E27FC236}">
                      <a16:creationId xmlns:a16="http://schemas.microsoft.com/office/drawing/2014/main" id="{BCD2055A-9F62-65B4-2585-409CCE0F3623}"/>
                    </a:ext>
                  </a:extLst>
                </p:cNvPr>
                <p:cNvGrpSpPr/>
                <p:nvPr/>
              </p:nvGrpSpPr>
              <p:grpSpPr>
                <a:xfrm>
                  <a:off x="9842453" y="2230211"/>
                  <a:ext cx="597038" cy="2101642"/>
                  <a:chOff x="9842453" y="2230211"/>
                  <a:chExt cx="597038" cy="2101642"/>
                </a:xfrm>
                <a:solidFill>
                  <a:srgbClr val="292929"/>
                </a:solidFill>
              </p:grpSpPr>
              <p:sp>
                <p:nvSpPr>
                  <p:cNvPr id="74" name="Freeform: Shape 73">
                    <a:extLst>
                      <a:ext uri="{FF2B5EF4-FFF2-40B4-BE49-F238E27FC236}">
                        <a16:creationId xmlns:a16="http://schemas.microsoft.com/office/drawing/2014/main" id="{67862BA4-C1DA-CDD1-AB00-11F23D0F5B3E}"/>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75" name="Freeform: Shape 74">
                    <a:extLst>
                      <a:ext uri="{FF2B5EF4-FFF2-40B4-BE49-F238E27FC236}">
                        <a16:creationId xmlns:a16="http://schemas.microsoft.com/office/drawing/2014/main" id="{3A4BEF29-DC8C-9015-AA8C-ACC761FAEE7A}"/>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76" name="Freeform: Shape 75">
                    <a:extLst>
                      <a:ext uri="{FF2B5EF4-FFF2-40B4-BE49-F238E27FC236}">
                        <a16:creationId xmlns:a16="http://schemas.microsoft.com/office/drawing/2014/main" id="{F8EE4D55-A6A0-9D08-A2CE-6FF41EA726C1}"/>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70" name="TextBox 69">
                <a:extLst>
                  <a:ext uri="{FF2B5EF4-FFF2-40B4-BE49-F238E27FC236}">
                    <a16:creationId xmlns:a16="http://schemas.microsoft.com/office/drawing/2014/main" id="{4D6C84EB-87C6-EB91-7B87-C99CEE50EE1B}"/>
                  </a:ext>
                </a:extLst>
              </p:cNvPr>
              <p:cNvSpPr txBox="1"/>
              <p:nvPr/>
            </p:nvSpPr>
            <p:spPr>
              <a:xfrm>
                <a:off x="6850088" y="4990068"/>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05</a:t>
                </a:r>
              </a:p>
            </p:txBody>
          </p:sp>
        </p:grpSp>
        <p:sp>
          <p:nvSpPr>
            <p:cNvPr id="68" name="TextBox 67">
              <a:extLst>
                <a:ext uri="{FF2B5EF4-FFF2-40B4-BE49-F238E27FC236}">
                  <a16:creationId xmlns:a16="http://schemas.microsoft.com/office/drawing/2014/main" id="{C553E219-8E94-C2CF-A080-8588B93D439C}"/>
                </a:ext>
              </a:extLst>
            </p:cNvPr>
            <p:cNvSpPr txBox="1"/>
            <p:nvPr/>
          </p:nvSpPr>
          <p:spPr>
            <a:xfrm>
              <a:off x="8015676" y="3967917"/>
              <a:ext cx="1099478" cy="3274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أدوات متابعة الأداء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9" name="Group 78">
            <a:extLst>
              <a:ext uri="{FF2B5EF4-FFF2-40B4-BE49-F238E27FC236}">
                <a16:creationId xmlns:a16="http://schemas.microsoft.com/office/drawing/2014/main" id="{B2E9964F-43C3-13F9-9F60-6B80E374C7A8}"/>
              </a:ext>
            </a:extLst>
          </p:cNvPr>
          <p:cNvGrpSpPr/>
          <p:nvPr/>
        </p:nvGrpSpPr>
        <p:grpSpPr>
          <a:xfrm>
            <a:off x="5073319" y="2705057"/>
            <a:ext cx="2033249" cy="1856071"/>
            <a:chOff x="5200097" y="3396126"/>
            <a:chExt cx="1662378" cy="1517518"/>
          </a:xfrm>
        </p:grpSpPr>
        <p:grpSp>
          <p:nvGrpSpPr>
            <p:cNvPr id="80" name="Group 79">
              <a:extLst>
                <a:ext uri="{FF2B5EF4-FFF2-40B4-BE49-F238E27FC236}">
                  <a16:creationId xmlns:a16="http://schemas.microsoft.com/office/drawing/2014/main" id="{0B78A6AA-A896-2DBC-A11C-8387399DE0D8}"/>
                </a:ext>
              </a:extLst>
            </p:cNvPr>
            <p:cNvGrpSpPr/>
            <p:nvPr/>
          </p:nvGrpSpPr>
          <p:grpSpPr>
            <a:xfrm>
              <a:off x="5200097" y="3396126"/>
              <a:ext cx="1662378" cy="1517518"/>
              <a:chOff x="4043757" y="4110372"/>
              <a:chExt cx="2052243" cy="1873410"/>
            </a:xfrm>
          </p:grpSpPr>
          <p:grpSp>
            <p:nvGrpSpPr>
              <p:cNvPr id="82" name="Graphic 2">
                <a:extLst>
                  <a:ext uri="{FF2B5EF4-FFF2-40B4-BE49-F238E27FC236}">
                    <a16:creationId xmlns:a16="http://schemas.microsoft.com/office/drawing/2014/main" id="{140FC0B2-5F2F-5C77-CA7E-ABEB2116715B}"/>
                  </a:ext>
                </a:extLst>
              </p:cNvPr>
              <p:cNvGrpSpPr/>
              <p:nvPr/>
            </p:nvGrpSpPr>
            <p:grpSpPr>
              <a:xfrm>
                <a:off x="4043757" y="4110372"/>
                <a:ext cx="2052243" cy="1873410"/>
                <a:chOff x="7596723" y="1981199"/>
                <a:chExt cx="2842768" cy="2595048"/>
              </a:xfrm>
            </p:grpSpPr>
            <p:sp>
              <p:nvSpPr>
                <p:cNvPr id="84" name="Freeform: Shape 83">
                  <a:extLst>
                    <a:ext uri="{FF2B5EF4-FFF2-40B4-BE49-F238E27FC236}">
                      <a16:creationId xmlns:a16="http://schemas.microsoft.com/office/drawing/2014/main" id="{1708408A-66C1-3234-671F-9C3A7FA7399D}"/>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337679"/>
                </a:solidFill>
                <a:ln w="18464" cap="flat">
                  <a:noFill/>
                  <a:prstDash val="solid"/>
                  <a:miter/>
                </a:ln>
              </p:spPr>
              <p:txBody>
                <a:bodyPr rtlCol="0" anchor="ctr"/>
                <a:lstStyle/>
                <a:p>
                  <a:endParaRPr lang="en-US" dirty="0"/>
                </a:p>
              </p:txBody>
            </p:sp>
            <p:grpSp>
              <p:nvGrpSpPr>
                <p:cNvPr id="85" name="Graphic 2">
                  <a:extLst>
                    <a:ext uri="{FF2B5EF4-FFF2-40B4-BE49-F238E27FC236}">
                      <a16:creationId xmlns:a16="http://schemas.microsoft.com/office/drawing/2014/main" id="{FCB6B24C-10F7-8008-3B90-B2C0B90906C3}"/>
                    </a:ext>
                  </a:extLst>
                </p:cNvPr>
                <p:cNvGrpSpPr/>
                <p:nvPr/>
              </p:nvGrpSpPr>
              <p:grpSpPr>
                <a:xfrm>
                  <a:off x="7596723" y="2925894"/>
                  <a:ext cx="785460" cy="785460"/>
                  <a:chOff x="7596723" y="2925894"/>
                  <a:chExt cx="785460" cy="785460"/>
                </a:xfrm>
              </p:grpSpPr>
              <p:sp>
                <p:nvSpPr>
                  <p:cNvPr id="90" name="Freeform: Shape 89">
                    <a:extLst>
                      <a:ext uri="{FF2B5EF4-FFF2-40B4-BE49-F238E27FC236}">
                        <a16:creationId xmlns:a16="http://schemas.microsoft.com/office/drawing/2014/main" id="{996D5B56-9052-52E1-C839-D5A8C87A0FA4}"/>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91" name="Freeform: Shape 90">
                    <a:extLst>
                      <a:ext uri="{FF2B5EF4-FFF2-40B4-BE49-F238E27FC236}">
                        <a16:creationId xmlns:a16="http://schemas.microsoft.com/office/drawing/2014/main" id="{532A1FBC-6B4B-B826-36EA-20F892ACE526}"/>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86" name="Graphic 2">
                  <a:extLst>
                    <a:ext uri="{FF2B5EF4-FFF2-40B4-BE49-F238E27FC236}">
                      <a16:creationId xmlns:a16="http://schemas.microsoft.com/office/drawing/2014/main" id="{D771CC0D-8454-76D6-977E-097715A01889}"/>
                    </a:ext>
                  </a:extLst>
                </p:cNvPr>
                <p:cNvGrpSpPr/>
                <p:nvPr/>
              </p:nvGrpSpPr>
              <p:grpSpPr>
                <a:xfrm>
                  <a:off x="9842453" y="2230211"/>
                  <a:ext cx="597038" cy="2101642"/>
                  <a:chOff x="9842453" y="2230211"/>
                  <a:chExt cx="597038" cy="2101642"/>
                </a:xfrm>
                <a:solidFill>
                  <a:srgbClr val="292929"/>
                </a:solidFill>
              </p:grpSpPr>
              <p:sp>
                <p:nvSpPr>
                  <p:cNvPr id="87" name="Freeform: Shape 86">
                    <a:extLst>
                      <a:ext uri="{FF2B5EF4-FFF2-40B4-BE49-F238E27FC236}">
                        <a16:creationId xmlns:a16="http://schemas.microsoft.com/office/drawing/2014/main" id="{F70DB129-AB66-5041-DBB9-6B10657D5CC2}"/>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88" name="Freeform: Shape 87">
                    <a:extLst>
                      <a:ext uri="{FF2B5EF4-FFF2-40B4-BE49-F238E27FC236}">
                        <a16:creationId xmlns:a16="http://schemas.microsoft.com/office/drawing/2014/main" id="{4ABDD5D3-E034-A9EF-3C9F-4D33AB419EEF}"/>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89" name="Freeform: Shape 88">
                    <a:extLst>
                      <a:ext uri="{FF2B5EF4-FFF2-40B4-BE49-F238E27FC236}">
                        <a16:creationId xmlns:a16="http://schemas.microsoft.com/office/drawing/2014/main" id="{C974BE90-59AF-1536-ADF6-F7E0915A72D0}"/>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83" name="TextBox 82">
                <a:extLst>
                  <a:ext uri="{FF2B5EF4-FFF2-40B4-BE49-F238E27FC236}">
                    <a16:creationId xmlns:a16="http://schemas.microsoft.com/office/drawing/2014/main" id="{BA730E66-8C26-743E-E1A9-0B2788060405}"/>
                  </a:ext>
                </a:extLst>
              </p:cNvPr>
              <p:cNvSpPr txBox="1"/>
              <p:nvPr/>
            </p:nvSpPr>
            <p:spPr>
              <a:xfrm>
                <a:off x="4119305" y="4891216"/>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06</a:t>
                </a:r>
              </a:p>
            </p:txBody>
          </p:sp>
        </p:grpSp>
        <p:sp>
          <p:nvSpPr>
            <p:cNvPr id="81" name="TextBox 80">
              <a:extLst>
                <a:ext uri="{FF2B5EF4-FFF2-40B4-BE49-F238E27FC236}">
                  <a16:creationId xmlns:a16="http://schemas.microsoft.com/office/drawing/2014/main" id="{B93BAC8C-8D48-A5EE-902A-19FA2A616709}"/>
                </a:ext>
              </a:extLst>
            </p:cNvPr>
            <p:cNvSpPr txBox="1"/>
            <p:nvPr/>
          </p:nvSpPr>
          <p:spPr>
            <a:xfrm>
              <a:off x="5663003" y="3994389"/>
              <a:ext cx="1099202" cy="3274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الاجتماعات الدورية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92" name="Group 91">
            <a:extLst>
              <a:ext uri="{FF2B5EF4-FFF2-40B4-BE49-F238E27FC236}">
                <a16:creationId xmlns:a16="http://schemas.microsoft.com/office/drawing/2014/main" id="{EEE1EC01-9C35-69D8-15B9-6C1B4B881CA2}"/>
              </a:ext>
            </a:extLst>
          </p:cNvPr>
          <p:cNvGrpSpPr/>
          <p:nvPr/>
        </p:nvGrpSpPr>
        <p:grpSpPr>
          <a:xfrm>
            <a:off x="2852427" y="2704719"/>
            <a:ext cx="2033249" cy="1856071"/>
            <a:chOff x="2875701" y="3396126"/>
            <a:chExt cx="1662378" cy="1517518"/>
          </a:xfrm>
        </p:grpSpPr>
        <p:grpSp>
          <p:nvGrpSpPr>
            <p:cNvPr id="93" name="Group 92">
              <a:extLst>
                <a:ext uri="{FF2B5EF4-FFF2-40B4-BE49-F238E27FC236}">
                  <a16:creationId xmlns:a16="http://schemas.microsoft.com/office/drawing/2014/main" id="{F5E7CA22-3717-2D9D-55A8-C99A4F3DC74E}"/>
                </a:ext>
              </a:extLst>
            </p:cNvPr>
            <p:cNvGrpSpPr/>
            <p:nvPr/>
          </p:nvGrpSpPr>
          <p:grpSpPr>
            <a:xfrm>
              <a:off x="2875701" y="3396126"/>
              <a:ext cx="1662378" cy="1517518"/>
              <a:chOff x="1689178" y="4054002"/>
              <a:chExt cx="2052243" cy="1873410"/>
            </a:xfrm>
          </p:grpSpPr>
          <p:grpSp>
            <p:nvGrpSpPr>
              <p:cNvPr id="95" name="Graphic 2">
                <a:extLst>
                  <a:ext uri="{FF2B5EF4-FFF2-40B4-BE49-F238E27FC236}">
                    <a16:creationId xmlns:a16="http://schemas.microsoft.com/office/drawing/2014/main" id="{C3A73AEC-08AA-C02C-BF6F-DE463FB2075F}"/>
                  </a:ext>
                </a:extLst>
              </p:cNvPr>
              <p:cNvGrpSpPr/>
              <p:nvPr/>
            </p:nvGrpSpPr>
            <p:grpSpPr>
              <a:xfrm>
                <a:off x="1689178" y="4054002"/>
                <a:ext cx="2052243" cy="1873410"/>
                <a:chOff x="7596723" y="1981199"/>
                <a:chExt cx="2842768" cy="2595048"/>
              </a:xfrm>
            </p:grpSpPr>
            <p:sp>
              <p:nvSpPr>
                <p:cNvPr id="97" name="Freeform: Shape 96">
                  <a:extLst>
                    <a:ext uri="{FF2B5EF4-FFF2-40B4-BE49-F238E27FC236}">
                      <a16:creationId xmlns:a16="http://schemas.microsoft.com/office/drawing/2014/main" id="{75CC1F14-5BBD-9B03-055A-F27BC37729BD}"/>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6CB4B8"/>
                </a:solidFill>
                <a:ln w="18464" cap="flat">
                  <a:noFill/>
                  <a:prstDash val="solid"/>
                  <a:miter/>
                </a:ln>
              </p:spPr>
              <p:txBody>
                <a:bodyPr rtlCol="0" anchor="ctr"/>
                <a:lstStyle/>
                <a:p>
                  <a:endParaRPr lang="en-US" dirty="0"/>
                </a:p>
              </p:txBody>
            </p:sp>
            <p:grpSp>
              <p:nvGrpSpPr>
                <p:cNvPr id="98" name="Graphic 2">
                  <a:extLst>
                    <a:ext uri="{FF2B5EF4-FFF2-40B4-BE49-F238E27FC236}">
                      <a16:creationId xmlns:a16="http://schemas.microsoft.com/office/drawing/2014/main" id="{D8A7CF0C-6A5A-F32E-5B28-68D4921318DE}"/>
                    </a:ext>
                  </a:extLst>
                </p:cNvPr>
                <p:cNvGrpSpPr/>
                <p:nvPr/>
              </p:nvGrpSpPr>
              <p:grpSpPr>
                <a:xfrm>
                  <a:off x="7596723" y="2925894"/>
                  <a:ext cx="785460" cy="785460"/>
                  <a:chOff x="7596723" y="2925894"/>
                  <a:chExt cx="785460" cy="785460"/>
                </a:xfrm>
              </p:grpSpPr>
              <p:sp>
                <p:nvSpPr>
                  <p:cNvPr id="103" name="Freeform: Shape 102">
                    <a:extLst>
                      <a:ext uri="{FF2B5EF4-FFF2-40B4-BE49-F238E27FC236}">
                        <a16:creationId xmlns:a16="http://schemas.microsoft.com/office/drawing/2014/main" id="{E58E76C4-CF98-30C2-6093-C3E4B011E41A}"/>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104" name="Freeform: Shape 103">
                    <a:extLst>
                      <a:ext uri="{FF2B5EF4-FFF2-40B4-BE49-F238E27FC236}">
                        <a16:creationId xmlns:a16="http://schemas.microsoft.com/office/drawing/2014/main" id="{1954F6D6-3232-B080-B533-C2039FB1A65F}"/>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99" name="Graphic 2">
                  <a:extLst>
                    <a:ext uri="{FF2B5EF4-FFF2-40B4-BE49-F238E27FC236}">
                      <a16:creationId xmlns:a16="http://schemas.microsoft.com/office/drawing/2014/main" id="{9262EAD2-BF0D-73C6-ABA2-84E93AB6DA00}"/>
                    </a:ext>
                  </a:extLst>
                </p:cNvPr>
                <p:cNvGrpSpPr/>
                <p:nvPr/>
              </p:nvGrpSpPr>
              <p:grpSpPr>
                <a:xfrm>
                  <a:off x="9842453" y="2230211"/>
                  <a:ext cx="597038" cy="2101642"/>
                  <a:chOff x="9842453" y="2230211"/>
                  <a:chExt cx="597038" cy="2101642"/>
                </a:xfrm>
                <a:solidFill>
                  <a:srgbClr val="292929"/>
                </a:solidFill>
              </p:grpSpPr>
              <p:sp>
                <p:nvSpPr>
                  <p:cNvPr id="100" name="Freeform: Shape 99">
                    <a:extLst>
                      <a:ext uri="{FF2B5EF4-FFF2-40B4-BE49-F238E27FC236}">
                        <a16:creationId xmlns:a16="http://schemas.microsoft.com/office/drawing/2014/main" id="{911A13D8-1A23-F3C1-A348-DBD1B8459264}"/>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101" name="Freeform: Shape 100">
                    <a:extLst>
                      <a:ext uri="{FF2B5EF4-FFF2-40B4-BE49-F238E27FC236}">
                        <a16:creationId xmlns:a16="http://schemas.microsoft.com/office/drawing/2014/main" id="{D96FC071-63D3-6CFC-8619-52AEEEC84AF0}"/>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102" name="Freeform: Shape 101">
                    <a:extLst>
                      <a:ext uri="{FF2B5EF4-FFF2-40B4-BE49-F238E27FC236}">
                        <a16:creationId xmlns:a16="http://schemas.microsoft.com/office/drawing/2014/main" id="{4433F9F2-A875-B71C-2422-5BE5D86DCF1D}"/>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96" name="TextBox 95">
                <a:extLst>
                  <a:ext uri="{FF2B5EF4-FFF2-40B4-BE49-F238E27FC236}">
                    <a16:creationId xmlns:a16="http://schemas.microsoft.com/office/drawing/2014/main" id="{0ABB99B8-12B5-4362-A3B1-D4D2333D9FA0}"/>
                  </a:ext>
                </a:extLst>
              </p:cNvPr>
              <p:cNvSpPr txBox="1"/>
              <p:nvPr/>
            </p:nvSpPr>
            <p:spPr>
              <a:xfrm>
                <a:off x="1764726" y="4834846"/>
                <a:ext cx="567037" cy="400110"/>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07</a:t>
                </a:r>
              </a:p>
            </p:txBody>
          </p:sp>
        </p:grpSp>
        <p:sp>
          <p:nvSpPr>
            <p:cNvPr id="94" name="TextBox 93">
              <a:extLst>
                <a:ext uri="{FF2B5EF4-FFF2-40B4-BE49-F238E27FC236}">
                  <a16:creationId xmlns:a16="http://schemas.microsoft.com/office/drawing/2014/main" id="{68D88074-4512-FA2A-C592-6ACF9D269395}"/>
                </a:ext>
              </a:extLst>
            </p:cNvPr>
            <p:cNvSpPr txBox="1"/>
            <p:nvPr/>
          </p:nvSpPr>
          <p:spPr>
            <a:xfrm>
              <a:off x="3235347" y="3987561"/>
              <a:ext cx="1244542" cy="3274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أدوات إدارة المشاريع</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54585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9"/>
                                        </p:tgtEl>
                                        <p:attrNameLst>
                                          <p:attrName>style.visibility</p:attrName>
                                        </p:attrNameLst>
                                      </p:cBhvr>
                                      <p:to>
                                        <p:strVal val="visible"/>
                                      </p:to>
                                    </p:set>
                                    <p:animEffect transition="in" filter="fade">
                                      <p:cBhvr>
                                        <p:cTn id="14" dur="1000"/>
                                        <p:tgtEl>
                                          <p:spTgt spid="79"/>
                                        </p:tgtEl>
                                      </p:cBhvr>
                                    </p:animEffect>
                                    <p:anim calcmode="lin" valueType="num">
                                      <p:cBhvr>
                                        <p:cTn id="15" dur="1000" fill="hold"/>
                                        <p:tgtEl>
                                          <p:spTgt spid="79"/>
                                        </p:tgtEl>
                                        <p:attrNameLst>
                                          <p:attrName>ppt_x</p:attrName>
                                        </p:attrNameLst>
                                      </p:cBhvr>
                                      <p:tavLst>
                                        <p:tav tm="0">
                                          <p:val>
                                            <p:strVal val="#ppt_x"/>
                                          </p:val>
                                        </p:tav>
                                        <p:tav tm="100000">
                                          <p:val>
                                            <p:strVal val="#ppt_x"/>
                                          </p:val>
                                        </p:tav>
                                      </p:tavLst>
                                    </p:anim>
                                    <p:anim calcmode="lin" valueType="num">
                                      <p:cBhvr>
                                        <p:cTn id="16"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2"/>
                                        </p:tgtEl>
                                        <p:attrNameLst>
                                          <p:attrName>style.visibility</p:attrName>
                                        </p:attrNameLst>
                                      </p:cBhvr>
                                      <p:to>
                                        <p:strVal val="visible"/>
                                      </p:to>
                                    </p:set>
                                    <p:animEffect transition="in" filter="fade">
                                      <p:cBhvr>
                                        <p:cTn id="21" dur="1000"/>
                                        <p:tgtEl>
                                          <p:spTgt spid="92"/>
                                        </p:tgtEl>
                                      </p:cBhvr>
                                    </p:animEffect>
                                    <p:anim calcmode="lin" valueType="num">
                                      <p:cBhvr>
                                        <p:cTn id="22" dur="1000" fill="hold"/>
                                        <p:tgtEl>
                                          <p:spTgt spid="92"/>
                                        </p:tgtEl>
                                        <p:attrNameLst>
                                          <p:attrName>ppt_x</p:attrName>
                                        </p:attrNameLst>
                                      </p:cBhvr>
                                      <p:tavLst>
                                        <p:tav tm="0">
                                          <p:val>
                                            <p:strVal val="#ppt_x"/>
                                          </p:val>
                                        </p:tav>
                                        <p:tav tm="100000">
                                          <p:val>
                                            <p:strVal val="#ppt_x"/>
                                          </p:val>
                                        </p:tav>
                                      </p:tavLst>
                                    </p:anim>
                                    <p:anim calcmode="lin" valueType="num">
                                      <p:cBhvr>
                                        <p:cTn id="23"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متابعة التنفيذ</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5B6CC1A2-C603-AF1F-42FC-D3107B7B130A}"/>
              </a:ext>
            </a:extLst>
          </p:cNvPr>
          <p:cNvGrpSpPr/>
          <p:nvPr/>
        </p:nvGrpSpPr>
        <p:grpSpPr>
          <a:xfrm>
            <a:off x="7188122" y="2687657"/>
            <a:ext cx="2033249" cy="1856072"/>
            <a:chOff x="5200097" y="3396126"/>
            <a:chExt cx="1662378" cy="1517518"/>
          </a:xfrm>
        </p:grpSpPr>
        <p:grpSp>
          <p:nvGrpSpPr>
            <p:cNvPr id="17" name="Group 16">
              <a:extLst>
                <a:ext uri="{FF2B5EF4-FFF2-40B4-BE49-F238E27FC236}">
                  <a16:creationId xmlns:a16="http://schemas.microsoft.com/office/drawing/2014/main" id="{07EB27A9-C86B-CA77-209A-B575BB0BE8C6}"/>
                </a:ext>
              </a:extLst>
            </p:cNvPr>
            <p:cNvGrpSpPr/>
            <p:nvPr/>
          </p:nvGrpSpPr>
          <p:grpSpPr>
            <a:xfrm>
              <a:off x="5200097" y="3396126"/>
              <a:ext cx="1662378" cy="1517518"/>
              <a:chOff x="4043757" y="4110372"/>
              <a:chExt cx="2052243" cy="1873410"/>
            </a:xfrm>
          </p:grpSpPr>
          <p:grpSp>
            <p:nvGrpSpPr>
              <p:cNvPr id="19" name="Graphic 2">
                <a:extLst>
                  <a:ext uri="{FF2B5EF4-FFF2-40B4-BE49-F238E27FC236}">
                    <a16:creationId xmlns:a16="http://schemas.microsoft.com/office/drawing/2014/main" id="{4F62EEEE-E486-D903-06D4-1FE66BEF1526}"/>
                  </a:ext>
                </a:extLst>
              </p:cNvPr>
              <p:cNvGrpSpPr/>
              <p:nvPr/>
            </p:nvGrpSpPr>
            <p:grpSpPr>
              <a:xfrm>
                <a:off x="4043757" y="4110372"/>
                <a:ext cx="2052243" cy="1873410"/>
                <a:chOff x="7596723" y="1981199"/>
                <a:chExt cx="2842768" cy="2595048"/>
              </a:xfrm>
            </p:grpSpPr>
            <p:sp>
              <p:nvSpPr>
                <p:cNvPr id="21" name="Freeform: Shape 20">
                  <a:extLst>
                    <a:ext uri="{FF2B5EF4-FFF2-40B4-BE49-F238E27FC236}">
                      <a16:creationId xmlns:a16="http://schemas.microsoft.com/office/drawing/2014/main" id="{5EBC425B-895E-4E3A-5FC1-2107916F3328}"/>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337679"/>
                </a:solidFill>
                <a:ln w="18464" cap="flat">
                  <a:noFill/>
                  <a:prstDash val="solid"/>
                  <a:miter/>
                </a:ln>
              </p:spPr>
              <p:txBody>
                <a:bodyPr rtlCol="0" anchor="ctr"/>
                <a:lstStyle/>
                <a:p>
                  <a:endParaRPr lang="en-US" dirty="0"/>
                </a:p>
              </p:txBody>
            </p:sp>
            <p:grpSp>
              <p:nvGrpSpPr>
                <p:cNvPr id="22" name="Graphic 2">
                  <a:extLst>
                    <a:ext uri="{FF2B5EF4-FFF2-40B4-BE49-F238E27FC236}">
                      <a16:creationId xmlns:a16="http://schemas.microsoft.com/office/drawing/2014/main" id="{ABA4213E-3223-C131-043F-0CED2346AF09}"/>
                    </a:ext>
                  </a:extLst>
                </p:cNvPr>
                <p:cNvGrpSpPr/>
                <p:nvPr/>
              </p:nvGrpSpPr>
              <p:grpSpPr>
                <a:xfrm>
                  <a:off x="7596723" y="2925894"/>
                  <a:ext cx="785460" cy="785460"/>
                  <a:chOff x="7596723" y="2925894"/>
                  <a:chExt cx="785460" cy="785460"/>
                </a:xfrm>
              </p:grpSpPr>
              <p:sp>
                <p:nvSpPr>
                  <p:cNvPr id="27" name="Freeform: Shape 26">
                    <a:extLst>
                      <a:ext uri="{FF2B5EF4-FFF2-40B4-BE49-F238E27FC236}">
                        <a16:creationId xmlns:a16="http://schemas.microsoft.com/office/drawing/2014/main" id="{412BB2C0-A373-8FF2-476B-3A756775220D}"/>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38E73C9D-E61B-10EF-09E5-E470AD89EE8C}"/>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23" name="Graphic 2">
                  <a:extLst>
                    <a:ext uri="{FF2B5EF4-FFF2-40B4-BE49-F238E27FC236}">
                      <a16:creationId xmlns:a16="http://schemas.microsoft.com/office/drawing/2014/main" id="{1721DD95-B4D8-9CDF-FA34-2D3F8154EBE1}"/>
                    </a:ext>
                  </a:extLst>
                </p:cNvPr>
                <p:cNvGrpSpPr/>
                <p:nvPr/>
              </p:nvGrpSpPr>
              <p:grpSpPr>
                <a:xfrm>
                  <a:off x="9842453" y="2230211"/>
                  <a:ext cx="597038" cy="2101642"/>
                  <a:chOff x="9842453" y="2230211"/>
                  <a:chExt cx="597038" cy="2101642"/>
                </a:xfrm>
                <a:solidFill>
                  <a:srgbClr val="292929"/>
                </a:solidFill>
              </p:grpSpPr>
              <p:sp>
                <p:nvSpPr>
                  <p:cNvPr id="24" name="Freeform: Shape 23">
                    <a:extLst>
                      <a:ext uri="{FF2B5EF4-FFF2-40B4-BE49-F238E27FC236}">
                        <a16:creationId xmlns:a16="http://schemas.microsoft.com/office/drawing/2014/main" id="{F0C71BCC-FBDD-B29C-3C5F-B1397C226D36}"/>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55261DE3-565B-C269-A119-9659821994AE}"/>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588DC30B-995A-BAB4-1C66-423F504F06E8}"/>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20" name="TextBox 19">
                <a:extLst>
                  <a:ext uri="{FF2B5EF4-FFF2-40B4-BE49-F238E27FC236}">
                    <a16:creationId xmlns:a16="http://schemas.microsoft.com/office/drawing/2014/main" id="{6887E8FA-C5F0-BF83-AE0D-80C77DAA91C3}"/>
                  </a:ext>
                </a:extLst>
              </p:cNvPr>
              <p:cNvSpPr txBox="1"/>
              <p:nvPr/>
            </p:nvSpPr>
            <p:spPr>
              <a:xfrm>
                <a:off x="4119305" y="4891216"/>
                <a:ext cx="567037" cy="493945"/>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08</a:t>
                </a:r>
              </a:p>
            </p:txBody>
          </p:sp>
        </p:grpSp>
        <p:sp>
          <p:nvSpPr>
            <p:cNvPr id="18" name="TextBox 17">
              <a:extLst>
                <a:ext uri="{FF2B5EF4-FFF2-40B4-BE49-F238E27FC236}">
                  <a16:creationId xmlns:a16="http://schemas.microsoft.com/office/drawing/2014/main" id="{689BCB8B-3087-EF76-7B35-9F29A47859AC}"/>
                </a:ext>
              </a:extLst>
            </p:cNvPr>
            <p:cNvSpPr txBox="1"/>
            <p:nvPr/>
          </p:nvSpPr>
          <p:spPr>
            <a:xfrm>
              <a:off x="5589826" y="3969408"/>
              <a:ext cx="1238176" cy="327442"/>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أدوات إدارة المشاريع</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9" name="Group 28">
            <a:extLst>
              <a:ext uri="{FF2B5EF4-FFF2-40B4-BE49-F238E27FC236}">
                <a16:creationId xmlns:a16="http://schemas.microsoft.com/office/drawing/2014/main" id="{7A712A01-E48D-1E32-1368-E24D226D5C8B}"/>
              </a:ext>
            </a:extLst>
          </p:cNvPr>
          <p:cNvGrpSpPr/>
          <p:nvPr/>
        </p:nvGrpSpPr>
        <p:grpSpPr>
          <a:xfrm>
            <a:off x="4931191" y="2716192"/>
            <a:ext cx="2138482" cy="1856071"/>
            <a:chOff x="8793771" y="1357929"/>
            <a:chExt cx="1748417" cy="1517518"/>
          </a:xfrm>
        </p:grpSpPr>
        <p:grpSp>
          <p:nvGrpSpPr>
            <p:cNvPr id="30" name="Group 29">
              <a:extLst>
                <a:ext uri="{FF2B5EF4-FFF2-40B4-BE49-F238E27FC236}">
                  <a16:creationId xmlns:a16="http://schemas.microsoft.com/office/drawing/2014/main" id="{953000F5-FC17-515A-13C9-26F0BA6998D1}"/>
                </a:ext>
              </a:extLst>
            </p:cNvPr>
            <p:cNvGrpSpPr/>
            <p:nvPr/>
          </p:nvGrpSpPr>
          <p:grpSpPr>
            <a:xfrm>
              <a:off x="8793771" y="1357929"/>
              <a:ext cx="1662378" cy="1517518"/>
              <a:chOff x="8662793" y="1357929"/>
              <a:chExt cx="2052243" cy="1873410"/>
            </a:xfrm>
          </p:grpSpPr>
          <p:grpSp>
            <p:nvGrpSpPr>
              <p:cNvPr id="64" name="Graphic 2">
                <a:extLst>
                  <a:ext uri="{FF2B5EF4-FFF2-40B4-BE49-F238E27FC236}">
                    <a16:creationId xmlns:a16="http://schemas.microsoft.com/office/drawing/2014/main" id="{DB66DD24-B4D9-AFAF-3723-5340CD4D4400}"/>
                  </a:ext>
                </a:extLst>
              </p:cNvPr>
              <p:cNvGrpSpPr/>
              <p:nvPr/>
            </p:nvGrpSpPr>
            <p:grpSpPr>
              <a:xfrm>
                <a:off x="8662793" y="1357929"/>
                <a:ext cx="2052243" cy="1873410"/>
                <a:chOff x="7596723" y="1981199"/>
                <a:chExt cx="2842768" cy="2595048"/>
              </a:xfrm>
            </p:grpSpPr>
            <p:sp>
              <p:nvSpPr>
                <p:cNvPr id="66" name="Freeform: Shape 65">
                  <a:extLst>
                    <a:ext uri="{FF2B5EF4-FFF2-40B4-BE49-F238E27FC236}">
                      <a16:creationId xmlns:a16="http://schemas.microsoft.com/office/drawing/2014/main" id="{DA6910F0-648E-685F-CED6-B78DA9350A22}"/>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chemeClr val="bg1">
                    <a:lumMod val="75000"/>
                  </a:schemeClr>
                </a:solidFill>
                <a:ln w="18464" cap="flat">
                  <a:noFill/>
                  <a:prstDash val="solid"/>
                  <a:miter/>
                </a:ln>
              </p:spPr>
              <p:txBody>
                <a:bodyPr rtlCol="0" anchor="ctr"/>
                <a:lstStyle/>
                <a:p>
                  <a:endParaRPr lang="en-US" dirty="0"/>
                </a:p>
              </p:txBody>
            </p:sp>
            <p:grpSp>
              <p:nvGrpSpPr>
                <p:cNvPr id="67" name="Graphic 2">
                  <a:extLst>
                    <a:ext uri="{FF2B5EF4-FFF2-40B4-BE49-F238E27FC236}">
                      <a16:creationId xmlns:a16="http://schemas.microsoft.com/office/drawing/2014/main" id="{D19D36F9-1D56-46F1-0FCE-9223F87600ED}"/>
                    </a:ext>
                  </a:extLst>
                </p:cNvPr>
                <p:cNvGrpSpPr/>
                <p:nvPr/>
              </p:nvGrpSpPr>
              <p:grpSpPr>
                <a:xfrm>
                  <a:off x="7596723" y="2925894"/>
                  <a:ext cx="785460" cy="785460"/>
                  <a:chOff x="7596723" y="2925894"/>
                  <a:chExt cx="785460" cy="785460"/>
                </a:xfrm>
              </p:grpSpPr>
              <p:sp>
                <p:nvSpPr>
                  <p:cNvPr id="109" name="Freeform: Shape 108">
                    <a:extLst>
                      <a:ext uri="{FF2B5EF4-FFF2-40B4-BE49-F238E27FC236}">
                        <a16:creationId xmlns:a16="http://schemas.microsoft.com/office/drawing/2014/main" id="{D1E543C9-9549-A96F-C762-82EC6A998B98}"/>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110" name="Freeform: Shape 109">
                    <a:extLst>
                      <a:ext uri="{FF2B5EF4-FFF2-40B4-BE49-F238E27FC236}">
                        <a16:creationId xmlns:a16="http://schemas.microsoft.com/office/drawing/2014/main" id="{CA05D350-4D6C-DD5C-002C-75A344294B15}"/>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105" name="Graphic 2">
                  <a:extLst>
                    <a:ext uri="{FF2B5EF4-FFF2-40B4-BE49-F238E27FC236}">
                      <a16:creationId xmlns:a16="http://schemas.microsoft.com/office/drawing/2014/main" id="{9826EE6E-7AA0-27A4-7C97-FB7786EF0364}"/>
                    </a:ext>
                  </a:extLst>
                </p:cNvPr>
                <p:cNvGrpSpPr/>
                <p:nvPr/>
              </p:nvGrpSpPr>
              <p:grpSpPr>
                <a:xfrm>
                  <a:off x="9842453" y="2230211"/>
                  <a:ext cx="597038" cy="2101642"/>
                  <a:chOff x="9842453" y="2230211"/>
                  <a:chExt cx="597038" cy="2101642"/>
                </a:xfrm>
                <a:solidFill>
                  <a:srgbClr val="292929"/>
                </a:solidFill>
              </p:grpSpPr>
              <p:sp>
                <p:nvSpPr>
                  <p:cNvPr id="106" name="Freeform: Shape 105">
                    <a:extLst>
                      <a:ext uri="{FF2B5EF4-FFF2-40B4-BE49-F238E27FC236}">
                        <a16:creationId xmlns:a16="http://schemas.microsoft.com/office/drawing/2014/main" id="{5805811B-BB5A-E35D-C4A5-DDA14EB56611}"/>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107" name="Freeform: Shape 106">
                    <a:extLst>
                      <a:ext uri="{FF2B5EF4-FFF2-40B4-BE49-F238E27FC236}">
                        <a16:creationId xmlns:a16="http://schemas.microsoft.com/office/drawing/2014/main" id="{E3339FD2-49B2-438F-260A-C80092EFE1D8}"/>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108" name="Freeform: Shape 107">
                    <a:extLst>
                      <a:ext uri="{FF2B5EF4-FFF2-40B4-BE49-F238E27FC236}">
                        <a16:creationId xmlns:a16="http://schemas.microsoft.com/office/drawing/2014/main" id="{3E49EB1B-443A-7E5E-DFF1-240FC69DC829}"/>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65" name="TextBox 64">
                <a:extLst>
                  <a:ext uri="{FF2B5EF4-FFF2-40B4-BE49-F238E27FC236}">
                    <a16:creationId xmlns:a16="http://schemas.microsoft.com/office/drawing/2014/main" id="{C2B3E715-DFAE-C7DC-0510-7CEE5A559189}"/>
                  </a:ext>
                </a:extLst>
              </p:cNvPr>
              <p:cNvSpPr txBox="1"/>
              <p:nvPr/>
            </p:nvSpPr>
            <p:spPr>
              <a:xfrm>
                <a:off x="8738341" y="2094578"/>
                <a:ext cx="567037" cy="493945"/>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09</a:t>
                </a:r>
              </a:p>
            </p:txBody>
          </p:sp>
        </p:grpSp>
        <p:sp>
          <p:nvSpPr>
            <p:cNvPr id="31" name="TextBox 30">
              <a:extLst>
                <a:ext uri="{FF2B5EF4-FFF2-40B4-BE49-F238E27FC236}">
                  <a16:creationId xmlns:a16="http://schemas.microsoft.com/office/drawing/2014/main" id="{8E76CEA0-3BA2-78BA-2851-077E0C57D5E6}"/>
                </a:ext>
              </a:extLst>
            </p:cNvPr>
            <p:cNvSpPr txBox="1"/>
            <p:nvPr/>
          </p:nvSpPr>
          <p:spPr>
            <a:xfrm>
              <a:off x="9058487" y="1803690"/>
              <a:ext cx="1483701" cy="587887"/>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أدوات مراقبة الميزانية والتكاليف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11" name="Group 110">
            <a:extLst>
              <a:ext uri="{FF2B5EF4-FFF2-40B4-BE49-F238E27FC236}">
                <a16:creationId xmlns:a16="http://schemas.microsoft.com/office/drawing/2014/main" id="{AA565FC2-EA33-F35C-5E2A-6C7C66FA702B}"/>
              </a:ext>
            </a:extLst>
          </p:cNvPr>
          <p:cNvGrpSpPr/>
          <p:nvPr/>
        </p:nvGrpSpPr>
        <p:grpSpPr>
          <a:xfrm>
            <a:off x="2779494" y="2716192"/>
            <a:ext cx="2033249" cy="1856071"/>
            <a:chOff x="7524492" y="3396126"/>
            <a:chExt cx="1662378" cy="1517518"/>
          </a:xfrm>
        </p:grpSpPr>
        <p:grpSp>
          <p:nvGrpSpPr>
            <p:cNvPr id="112" name="Group 111">
              <a:extLst>
                <a:ext uri="{FF2B5EF4-FFF2-40B4-BE49-F238E27FC236}">
                  <a16:creationId xmlns:a16="http://schemas.microsoft.com/office/drawing/2014/main" id="{692AC7BC-1E96-EF6F-A18D-C23BA80EE1A4}"/>
                </a:ext>
              </a:extLst>
            </p:cNvPr>
            <p:cNvGrpSpPr/>
            <p:nvPr/>
          </p:nvGrpSpPr>
          <p:grpSpPr>
            <a:xfrm>
              <a:off x="7524492" y="3396126"/>
              <a:ext cx="1662378" cy="1517518"/>
              <a:chOff x="6774540" y="4209224"/>
              <a:chExt cx="2052243" cy="1873410"/>
            </a:xfrm>
          </p:grpSpPr>
          <p:grpSp>
            <p:nvGrpSpPr>
              <p:cNvPr id="114" name="Graphic 2">
                <a:extLst>
                  <a:ext uri="{FF2B5EF4-FFF2-40B4-BE49-F238E27FC236}">
                    <a16:creationId xmlns:a16="http://schemas.microsoft.com/office/drawing/2014/main" id="{81FFAC6A-05F1-08D9-FB7E-C17BF030E016}"/>
                  </a:ext>
                </a:extLst>
              </p:cNvPr>
              <p:cNvGrpSpPr/>
              <p:nvPr/>
            </p:nvGrpSpPr>
            <p:grpSpPr>
              <a:xfrm>
                <a:off x="6774540" y="4209224"/>
                <a:ext cx="2052243" cy="1873410"/>
                <a:chOff x="7596723" y="1981199"/>
                <a:chExt cx="2842768" cy="2595048"/>
              </a:xfrm>
            </p:grpSpPr>
            <p:sp>
              <p:nvSpPr>
                <p:cNvPr id="116" name="Freeform: Shape 115">
                  <a:extLst>
                    <a:ext uri="{FF2B5EF4-FFF2-40B4-BE49-F238E27FC236}">
                      <a16:creationId xmlns:a16="http://schemas.microsoft.com/office/drawing/2014/main" id="{294D66D6-F49F-FC43-D0A0-FCE9D1D34A6B}"/>
                    </a:ext>
                  </a:extLst>
                </p:cNvPr>
                <p:cNvSpPr/>
                <p:nvPr/>
              </p:nvSpPr>
              <p:spPr>
                <a:xfrm>
                  <a:off x="7915563" y="1981199"/>
                  <a:ext cx="2000411" cy="2595048"/>
                </a:xfrm>
                <a:custGeom>
                  <a:avLst/>
                  <a:gdLst>
                    <a:gd name="connsiteX0" fmla="*/ 1297340 w 2000411"/>
                    <a:gd name="connsiteY0" fmla="*/ 2594680 h 2595048"/>
                    <a:gd name="connsiteX1" fmla="*/ 0 w 2000411"/>
                    <a:gd name="connsiteY1" fmla="*/ 1297340 h 2595048"/>
                    <a:gd name="connsiteX2" fmla="*/ 1297340 w 2000411"/>
                    <a:gd name="connsiteY2" fmla="*/ 0 h 2595048"/>
                    <a:gd name="connsiteX3" fmla="*/ 2000412 w 2000411"/>
                    <a:gd name="connsiteY3" fmla="*/ 207079 h 2595048"/>
                    <a:gd name="connsiteX4" fmla="*/ 1910819 w 2000411"/>
                    <a:gd name="connsiteY4" fmla="*/ 346179 h 2595048"/>
                    <a:gd name="connsiteX5" fmla="*/ 1297340 w 2000411"/>
                    <a:gd name="connsiteY5" fmla="*/ 165516 h 2595048"/>
                    <a:gd name="connsiteX6" fmla="*/ 165331 w 2000411"/>
                    <a:gd name="connsiteY6" fmla="*/ 1297525 h 2595048"/>
                    <a:gd name="connsiteX7" fmla="*/ 1297340 w 2000411"/>
                    <a:gd name="connsiteY7" fmla="*/ 2429534 h 2595048"/>
                    <a:gd name="connsiteX8" fmla="*/ 1894009 w 2000411"/>
                    <a:gd name="connsiteY8" fmla="*/ 2259584 h 2595048"/>
                    <a:gd name="connsiteX9" fmla="*/ 1981200 w 2000411"/>
                    <a:gd name="connsiteY9" fmla="*/ 2400162 h 2595048"/>
                    <a:gd name="connsiteX10" fmla="*/ 1297340 w 2000411"/>
                    <a:gd name="connsiteY10" fmla="*/ 2595049 h 259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0411" h="2595048">
                      <a:moveTo>
                        <a:pt x="1297340" y="2594680"/>
                      </a:moveTo>
                      <a:cubicBezTo>
                        <a:pt x="582076" y="2594680"/>
                        <a:pt x="0" y="2012604"/>
                        <a:pt x="0" y="1297340"/>
                      </a:cubicBezTo>
                      <a:cubicBezTo>
                        <a:pt x="0" y="582076"/>
                        <a:pt x="582076" y="0"/>
                        <a:pt x="1297340" y="0"/>
                      </a:cubicBezTo>
                      <a:cubicBezTo>
                        <a:pt x="1547276" y="0"/>
                        <a:pt x="1790377" y="71674"/>
                        <a:pt x="2000412" y="207079"/>
                      </a:cubicBezTo>
                      <a:lnTo>
                        <a:pt x="1910819" y="346179"/>
                      </a:lnTo>
                      <a:cubicBezTo>
                        <a:pt x="1727569" y="227953"/>
                        <a:pt x="1515503" y="165516"/>
                        <a:pt x="1297340" y="165516"/>
                      </a:cubicBezTo>
                      <a:cubicBezTo>
                        <a:pt x="673146" y="165516"/>
                        <a:pt x="165331" y="673331"/>
                        <a:pt x="165331" y="1297525"/>
                      </a:cubicBezTo>
                      <a:cubicBezTo>
                        <a:pt x="165331" y="1921718"/>
                        <a:pt x="673146" y="2429534"/>
                        <a:pt x="1297340" y="2429534"/>
                      </a:cubicBezTo>
                      <a:cubicBezTo>
                        <a:pt x="1508298" y="2429534"/>
                        <a:pt x="1714639" y="2370790"/>
                        <a:pt x="1894009" y="2259584"/>
                      </a:cubicBezTo>
                      <a:lnTo>
                        <a:pt x="1981200" y="2400162"/>
                      </a:lnTo>
                      <a:cubicBezTo>
                        <a:pt x="1775599" y="2527624"/>
                        <a:pt x="1539148" y="2595049"/>
                        <a:pt x="1297340" y="2595049"/>
                      </a:cubicBezTo>
                      <a:close/>
                    </a:path>
                  </a:pathLst>
                </a:custGeom>
                <a:solidFill>
                  <a:srgbClr val="FFCC66"/>
                </a:solidFill>
                <a:ln w="18464" cap="flat">
                  <a:noFill/>
                  <a:prstDash val="solid"/>
                  <a:miter/>
                </a:ln>
              </p:spPr>
              <p:txBody>
                <a:bodyPr rtlCol="0" anchor="ctr"/>
                <a:lstStyle/>
                <a:p>
                  <a:endParaRPr lang="en-US" dirty="0"/>
                </a:p>
              </p:txBody>
            </p:sp>
            <p:grpSp>
              <p:nvGrpSpPr>
                <p:cNvPr id="117" name="Graphic 2">
                  <a:extLst>
                    <a:ext uri="{FF2B5EF4-FFF2-40B4-BE49-F238E27FC236}">
                      <a16:creationId xmlns:a16="http://schemas.microsoft.com/office/drawing/2014/main" id="{04078E07-3888-1274-82F4-2B14CA3A79A8}"/>
                    </a:ext>
                  </a:extLst>
                </p:cNvPr>
                <p:cNvGrpSpPr/>
                <p:nvPr/>
              </p:nvGrpSpPr>
              <p:grpSpPr>
                <a:xfrm>
                  <a:off x="7596723" y="2925894"/>
                  <a:ext cx="785460" cy="785460"/>
                  <a:chOff x="7596723" y="2925894"/>
                  <a:chExt cx="785460" cy="785460"/>
                </a:xfrm>
              </p:grpSpPr>
              <p:sp>
                <p:nvSpPr>
                  <p:cNvPr id="122" name="Freeform: Shape 121">
                    <a:extLst>
                      <a:ext uri="{FF2B5EF4-FFF2-40B4-BE49-F238E27FC236}">
                        <a16:creationId xmlns:a16="http://schemas.microsoft.com/office/drawing/2014/main" id="{BAB9E6E6-A705-6EF0-6C48-1C64B6B0B9A8}"/>
                      </a:ext>
                    </a:extLst>
                  </p:cNvPr>
                  <p:cNvSpPr/>
                  <p:nvPr/>
                </p:nvSpPr>
                <p:spPr>
                  <a:xfrm>
                    <a:off x="7632006" y="2961546"/>
                    <a:ext cx="714525" cy="714525"/>
                  </a:xfrm>
                  <a:custGeom>
                    <a:avLst/>
                    <a:gdLst>
                      <a:gd name="connsiteX0" fmla="*/ 714525 w 714525"/>
                      <a:gd name="connsiteY0" fmla="*/ 357263 h 714525"/>
                      <a:gd name="connsiteX1" fmla="*/ 357262 w 714525"/>
                      <a:gd name="connsiteY1" fmla="*/ 714525 h 714525"/>
                      <a:gd name="connsiteX2" fmla="*/ 0 w 714525"/>
                      <a:gd name="connsiteY2" fmla="*/ 357263 h 714525"/>
                      <a:gd name="connsiteX3" fmla="*/ 357262 w 714525"/>
                      <a:gd name="connsiteY3" fmla="*/ 0 h 714525"/>
                      <a:gd name="connsiteX4" fmla="*/ 714525 w 714525"/>
                      <a:gd name="connsiteY4" fmla="*/ 357263 h 714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525" h="714525">
                        <a:moveTo>
                          <a:pt x="714525" y="357263"/>
                        </a:moveTo>
                        <a:cubicBezTo>
                          <a:pt x="714525" y="554573"/>
                          <a:pt x="554573" y="714525"/>
                          <a:pt x="357262" y="714525"/>
                        </a:cubicBezTo>
                        <a:cubicBezTo>
                          <a:pt x="159952" y="714525"/>
                          <a:pt x="0" y="554573"/>
                          <a:pt x="0" y="357263"/>
                        </a:cubicBezTo>
                        <a:cubicBezTo>
                          <a:pt x="0" y="159952"/>
                          <a:pt x="159952" y="0"/>
                          <a:pt x="357262" y="0"/>
                        </a:cubicBezTo>
                        <a:cubicBezTo>
                          <a:pt x="554573" y="0"/>
                          <a:pt x="714525" y="159952"/>
                          <a:pt x="714525" y="357263"/>
                        </a:cubicBezTo>
                        <a:close/>
                      </a:path>
                    </a:pathLst>
                  </a:custGeom>
                  <a:solidFill>
                    <a:srgbClr val="FFFFFF"/>
                  </a:solidFill>
                  <a:ln w="18464" cap="flat">
                    <a:noFill/>
                    <a:prstDash val="solid"/>
                    <a:miter/>
                  </a:ln>
                </p:spPr>
                <p:txBody>
                  <a:bodyPr rtlCol="0" anchor="ctr"/>
                  <a:lstStyle/>
                  <a:p>
                    <a:endParaRPr lang="en-US" dirty="0"/>
                  </a:p>
                </p:txBody>
              </p:sp>
              <p:sp>
                <p:nvSpPr>
                  <p:cNvPr id="123" name="Freeform: Shape 122">
                    <a:extLst>
                      <a:ext uri="{FF2B5EF4-FFF2-40B4-BE49-F238E27FC236}">
                        <a16:creationId xmlns:a16="http://schemas.microsoft.com/office/drawing/2014/main" id="{7B3B2972-ABBC-0CC2-26E0-F30A142A12CB}"/>
                      </a:ext>
                    </a:extLst>
                  </p:cNvPr>
                  <p:cNvSpPr/>
                  <p:nvPr/>
                </p:nvSpPr>
                <p:spPr>
                  <a:xfrm>
                    <a:off x="7596723" y="2925894"/>
                    <a:ext cx="785460" cy="785460"/>
                  </a:xfrm>
                  <a:custGeom>
                    <a:avLst/>
                    <a:gdLst>
                      <a:gd name="connsiteX0" fmla="*/ 392730 w 785460"/>
                      <a:gd name="connsiteY0" fmla="*/ 785461 h 785460"/>
                      <a:gd name="connsiteX1" fmla="*/ 0 w 785460"/>
                      <a:gd name="connsiteY1" fmla="*/ 392730 h 785460"/>
                      <a:gd name="connsiteX2" fmla="*/ 392730 w 785460"/>
                      <a:gd name="connsiteY2" fmla="*/ 0 h 785460"/>
                      <a:gd name="connsiteX3" fmla="*/ 785461 w 785460"/>
                      <a:gd name="connsiteY3" fmla="*/ 392730 h 785460"/>
                      <a:gd name="connsiteX4" fmla="*/ 392730 w 785460"/>
                      <a:gd name="connsiteY4" fmla="*/ 785461 h 785460"/>
                      <a:gd name="connsiteX5" fmla="*/ 392730 w 785460"/>
                      <a:gd name="connsiteY5" fmla="*/ 70935 h 785460"/>
                      <a:gd name="connsiteX6" fmla="*/ 70935 w 785460"/>
                      <a:gd name="connsiteY6" fmla="*/ 392730 h 785460"/>
                      <a:gd name="connsiteX7" fmla="*/ 392730 w 785460"/>
                      <a:gd name="connsiteY7" fmla="*/ 714525 h 785460"/>
                      <a:gd name="connsiteX8" fmla="*/ 714526 w 785460"/>
                      <a:gd name="connsiteY8" fmla="*/ 392730 h 785460"/>
                      <a:gd name="connsiteX9" fmla="*/ 392730 w 785460"/>
                      <a:gd name="connsiteY9" fmla="*/ 70935 h 78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460" h="785460">
                        <a:moveTo>
                          <a:pt x="392730" y="785461"/>
                        </a:moveTo>
                        <a:cubicBezTo>
                          <a:pt x="176230" y="785461"/>
                          <a:pt x="0" y="609231"/>
                          <a:pt x="0" y="392730"/>
                        </a:cubicBezTo>
                        <a:cubicBezTo>
                          <a:pt x="0" y="176230"/>
                          <a:pt x="176230" y="0"/>
                          <a:pt x="392730" y="0"/>
                        </a:cubicBezTo>
                        <a:cubicBezTo>
                          <a:pt x="609231" y="0"/>
                          <a:pt x="785461" y="176230"/>
                          <a:pt x="785461" y="392730"/>
                        </a:cubicBezTo>
                        <a:cubicBezTo>
                          <a:pt x="785461" y="609231"/>
                          <a:pt x="609231" y="785461"/>
                          <a:pt x="392730" y="785461"/>
                        </a:cubicBezTo>
                        <a:close/>
                        <a:moveTo>
                          <a:pt x="392730" y="70935"/>
                        </a:moveTo>
                        <a:cubicBezTo>
                          <a:pt x="215208" y="70935"/>
                          <a:pt x="70935" y="215207"/>
                          <a:pt x="70935" y="392730"/>
                        </a:cubicBezTo>
                        <a:cubicBezTo>
                          <a:pt x="70935" y="570253"/>
                          <a:pt x="215208" y="714525"/>
                          <a:pt x="392730" y="714525"/>
                        </a:cubicBezTo>
                        <a:cubicBezTo>
                          <a:pt x="570253" y="714525"/>
                          <a:pt x="714526" y="570253"/>
                          <a:pt x="714526" y="392730"/>
                        </a:cubicBezTo>
                        <a:cubicBezTo>
                          <a:pt x="714526" y="215207"/>
                          <a:pt x="570253" y="70935"/>
                          <a:pt x="392730" y="70935"/>
                        </a:cubicBezTo>
                        <a:close/>
                      </a:path>
                    </a:pathLst>
                  </a:custGeom>
                  <a:solidFill>
                    <a:srgbClr val="292929"/>
                  </a:solidFill>
                  <a:ln w="18464" cap="flat">
                    <a:noFill/>
                    <a:prstDash val="solid"/>
                    <a:miter/>
                  </a:ln>
                </p:spPr>
                <p:txBody>
                  <a:bodyPr rtlCol="0" anchor="ctr"/>
                  <a:lstStyle/>
                  <a:p>
                    <a:endParaRPr lang="en-US" dirty="0"/>
                  </a:p>
                </p:txBody>
              </p:sp>
            </p:grpSp>
            <p:grpSp>
              <p:nvGrpSpPr>
                <p:cNvPr id="118" name="Graphic 2">
                  <a:extLst>
                    <a:ext uri="{FF2B5EF4-FFF2-40B4-BE49-F238E27FC236}">
                      <a16:creationId xmlns:a16="http://schemas.microsoft.com/office/drawing/2014/main" id="{88C10836-B01D-4AB8-6E75-592166B0AD2E}"/>
                    </a:ext>
                  </a:extLst>
                </p:cNvPr>
                <p:cNvGrpSpPr/>
                <p:nvPr/>
              </p:nvGrpSpPr>
              <p:grpSpPr>
                <a:xfrm>
                  <a:off x="9842453" y="2230211"/>
                  <a:ext cx="597038" cy="2101642"/>
                  <a:chOff x="9842453" y="2230211"/>
                  <a:chExt cx="597038" cy="2101642"/>
                </a:xfrm>
                <a:solidFill>
                  <a:srgbClr val="292929"/>
                </a:solidFill>
              </p:grpSpPr>
              <p:sp>
                <p:nvSpPr>
                  <p:cNvPr id="119" name="Freeform: Shape 118">
                    <a:extLst>
                      <a:ext uri="{FF2B5EF4-FFF2-40B4-BE49-F238E27FC236}">
                        <a16:creationId xmlns:a16="http://schemas.microsoft.com/office/drawing/2014/main" id="{645A62EC-214D-83CB-EDB2-AE2E6A81B551}"/>
                      </a:ext>
                    </a:extLst>
                  </p:cNvPr>
                  <p:cNvSpPr/>
                  <p:nvPr/>
                </p:nvSpPr>
                <p:spPr>
                  <a:xfrm>
                    <a:off x="9843561" y="2240556"/>
                    <a:ext cx="595930" cy="2082246"/>
                  </a:xfrm>
                  <a:custGeom>
                    <a:avLst/>
                    <a:gdLst>
                      <a:gd name="connsiteX0" fmla="*/ 83681 w 595930"/>
                      <a:gd name="connsiteY0" fmla="*/ 41379 h 2082246"/>
                      <a:gd name="connsiteX1" fmla="*/ 22168 w 595930"/>
                      <a:gd name="connsiteY1" fmla="*/ 0 h 2082246"/>
                      <a:gd name="connsiteX2" fmla="*/ 10899 w 595930"/>
                      <a:gd name="connsiteY2" fmla="*/ 20874 h 2082246"/>
                      <a:gd name="connsiteX3" fmla="*/ 68534 w 595930"/>
                      <a:gd name="connsiteY3" fmla="*/ 59852 h 2082246"/>
                      <a:gd name="connsiteX4" fmla="*/ 572285 w 595930"/>
                      <a:gd name="connsiteY4" fmla="*/ 1037983 h 2082246"/>
                      <a:gd name="connsiteX5" fmla="*/ 59113 w 595930"/>
                      <a:gd name="connsiteY5" fmla="*/ 2022949 h 2082246"/>
                      <a:gd name="connsiteX6" fmla="*/ 0 w 595930"/>
                      <a:gd name="connsiteY6" fmla="*/ 2061926 h 2082246"/>
                      <a:gd name="connsiteX7" fmla="*/ 12561 w 595930"/>
                      <a:gd name="connsiteY7" fmla="*/ 2082246 h 2082246"/>
                      <a:gd name="connsiteX8" fmla="*/ 72968 w 595930"/>
                      <a:gd name="connsiteY8" fmla="*/ 2042160 h 2082246"/>
                      <a:gd name="connsiteX9" fmla="*/ 595930 w 595930"/>
                      <a:gd name="connsiteY9" fmla="*/ 1038167 h 2082246"/>
                      <a:gd name="connsiteX10" fmla="*/ 83681 w 595930"/>
                      <a:gd name="connsiteY10" fmla="*/ 41748 h 208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5930" h="2082246">
                        <a:moveTo>
                          <a:pt x="83681" y="41379"/>
                        </a:moveTo>
                        <a:cubicBezTo>
                          <a:pt x="63546" y="26970"/>
                          <a:pt x="43226" y="13300"/>
                          <a:pt x="22168" y="0"/>
                        </a:cubicBezTo>
                        <a:cubicBezTo>
                          <a:pt x="16256" y="5357"/>
                          <a:pt x="12192" y="12561"/>
                          <a:pt x="10899" y="20874"/>
                        </a:cubicBezTo>
                        <a:cubicBezTo>
                          <a:pt x="30480" y="33436"/>
                          <a:pt x="49692" y="46367"/>
                          <a:pt x="68534" y="59852"/>
                        </a:cubicBezTo>
                        <a:cubicBezTo>
                          <a:pt x="373334" y="278199"/>
                          <a:pt x="572285" y="635277"/>
                          <a:pt x="572285" y="1037983"/>
                        </a:cubicBezTo>
                        <a:cubicBezTo>
                          <a:pt x="572285" y="1440688"/>
                          <a:pt x="369270" y="1805340"/>
                          <a:pt x="59113" y="2022949"/>
                        </a:cubicBezTo>
                        <a:cubicBezTo>
                          <a:pt x="39901" y="2036618"/>
                          <a:pt x="20135" y="2049734"/>
                          <a:pt x="0" y="2061926"/>
                        </a:cubicBezTo>
                        <a:cubicBezTo>
                          <a:pt x="1847" y="2070054"/>
                          <a:pt x="6466" y="2077258"/>
                          <a:pt x="12561" y="2082246"/>
                        </a:cubicBezTo>
                        <a:cubicBezTo>
                          <a:pt x="33066" y="2069500"/>
                          <a:pt x="53386" y="2056015"/>
                          <a:pt x="72968" y="2042160"/>
                        </a:cubicBezTo>
                        <a:cubicBezTo>
                          <a:pt x="388851" y="1820118"/>
                          <a:pt x="595930" y="1452880"/>
                          <a:pt x="595930" y="1038167"/>
                        </a:cubicBezTo>
                        <a:cubicBezTo>
                          <a:pt x="595930" y="623455"/>
                          <a:pt x="393654" y="264530"/>
                          <a:pt x="83681" y="41748"/>
                        </a:cubicBezTo>
                        <a:close/>
                      </a:path>
                    </a:pathLst>
                  </a:custGeom>
                  <a:solidFill>
                    <a:srgbClr val="292929"/>
                  </a:solidFill>
                  <a:ln w="18464" cap="flat">
                    <a:noFill/>
                    <a:prstDash val="solid"/>
                    <a:miter/>
                  </a:ln>
                </p:spPr>
                <p:txBody>
                  <a:bodyPr rtlCol="0" anchor="ctr"/>
                  <a:lstStyle/>
                  <a:p>
                    <a:endParaRPr lang="en-US" dirty="0"/>
                  </a:p>
                </p:txBody>
              </p:sp>
              <p:sp>
                <p:nvSpPr>
                  <p:cNvPr id="120" name="Freeform: Shape 119">
                    <a:extLst>
                      <a:ext uri="{FF2B5EF4-FFF2-40B4-BE49-F238E27FC236}">
                        <a16:creationId xmlns:a16="http://schemas.microsoft.com/office/drawing/2014/main" id="{BA0B8A3D-2D12-4680-4325-5B12C1DEA3E0}"/>
                      </a:ext>
                    </a:extLst>
                  </p:cNvPr>
                  <p:cNvSpPr/>
                  <p:nvPr/>
                </p:nvSpPr>
                <p:spPr>
                  <a:xfrm>
                    <a:off x="9853722" y="2230211"/>
                    <a:ext cx="76107" cy="76107"/>
                  </a:xfrm>
                  <a:custGeom>
                    <a:avLst/>
                    <a:gdLst>
                      <a:gd name="connsiteX0" fmla="*/ 76108 w 76107"/>
                      <a:gd name="connsiteY0" fmla="*/ 38054 h 76107"/>
                      <a:gd name="connsiteX1" fmla="*/ 73521 w 76107"/>
                      <a:gd name="connsiteY1" fmla="*/ 51724 h 76107"/>
                      <a:gd name="connsiteX2" fmla="*/ 58373 w 76107"/>
                      <a:gd name="connsiteY2" fmla="*/ 70196 h 76107"/>
                      <a:gd name="connsiteX3" fmla="*/ 38054 w 76107"/>
                      <a:gd name="connsiteY3" fmla="*/ 76108 h 76107"/>
                      <a:gd name="connsiteX4" fmla="*/ 0 w 76107"/>
                      <a:gd name="connsiteY4" fmla="*/ 38054 h 76107"/>
                      <a:gd name="connsiteX5" fmla="*/ 739 w 76107"/>
                      <a:gd name="connsiteY5" fmla="*/ 31219 h 76107"/>
                      <a:gd name="connsiteX6" fmla="*/ 12007 w 76107"/>
                      <a:gd name="connsiteY6" fmla="*/ 10345 h 76107"/>
                      <a:gd name="connsiteX7" fmla="*/ 38054 w 76107"/>
                      <a:gd name="connsiteY7" fmla="*/ 0 h 76107"/>
                      <a:gd name="connsiteX8" fmla="*/ 76108 w 76107"/>
                      <a:gd name="connsiteY8" fmla="*/ 38054 h 7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07" h="76107">
                        <a:moveTo>
                          <a:pt x="76108" y="38054"/>
                        </a:moveTo>
                        <a:cubicBezTo>
                          <a:pt x="76108" y="42857"/>
                          <a:pt x="75184" y="47475"/>
                          <a:pt x="73521" y="51724"/>
                        </a:cubicBezTo>
                        <a:cubicBezTo>
                          <a:pt x="70750" y="59297"/>
                          <a:pt x="65209" y="65948"/>
                          <a:pt x="58373" y="70196"/>
                        </a:cubicBezTo>
                        <a:cubicBezTo>
                          <a:pt x="52462" y="73891"/>
                          <a:pt x="45628" y="76108"/>
                          <a:pt x="38054" y="76108"/>
                        </a:cubicBezTo>
                        <a:cubicBezTo>
                          <a:pt x="16995" y="76108"/>
                          <a:pt x="0" y="59113"/>
                          <a:pt x="0" y="38054"/>
                        </a:cubicBezTo>
                        <a:cubicBezTo>
                          <a:pt x="0" y="35652"/>
                          <a:pt x="184" y="33251"/>
                          <a:pt x="739" y="31219"/>
                        </a:cubicBezTo>
                        <a:cubicBezTo>
                          <a:pt x="2217" y="22906"/>
                          <a:pt x="6096" y="15887"/>
                          <a:pt x="12007" y="10345"/>
                        </a:cubicBezTo>
                        <a:cubicBezTo>
                          <a:pt x="18842" y="3879"/>
                          <a:pt x="27893" y="0"/>
                          <a:pt x="38054" y="0"/>
                        </a:cubicBezTo>
                        <a:cubicBezTo>
                          <a:pt x="59112" y="0"/>
                          <a:pt x="76108" y="16995"/>
                          <a:pt x="76108" y="38054"/>
                        </a:cubicBezTo>
                        <a:close/>
                      </a:path>
                    </a:pathLst>
                  </a:custGeom>
                  <a:solidFill>
                    <a:srgbClr val="292929"/>
                  </a:solidFill>
                  <a:ln w="18464" cap="flat">
                    <a:noFill/>
                    <a:prstDash val="solid"/>
                    <a:miter/>
                  </a:ln>
                </p:spPr>
                <p:txBody>
                  <a:bodyPr rtlCol="0" anchor="ctr"/>
                  <a:lstStyle/>
                  <a:p>
                    <a:endParaRPr lang="en-US" dirty="0"/>
                  </a:p>
                </p:txBody>
              </p:sp>
              <p:sp>
                <p:nvSpPr>
                  <p:cNvPr id="121" name="Freeform: Shape 120">
                    <a:extLst>
                      <a:ext uri="{FF2B5EF4-FFF2-40B4-BE49-F238E27FC236}">
                        <a16:creationId xmlns:a16="http://schemas.microsoft.com/office/drawing/2014/main" id="{FE5DC7E9-BB96-EC09-79DF-4C82E9B7D37D}"/>
                      </a:ext>
                    </a:extLst>
                  </p:cNvPr>
                  <p:cNvSpPr/>
                  <p:nvPr/>
                </p:nvSpPr>
                <p:spPr>
                  <a:xfrm>
                    <a:off x="9842453" y="4255930"/>
                    <a:ext cx="75923" cy="75922"/>
                  </a:xfrm>
                  <a:custGeom>
                    <a:avLst/>
                    <a:gdLst>
                      <a:gd name="connsiteX0" fmla="*/ 75923 w 75923"/>
                      <a:gd name="connsiteY0" fmla="*/ 37869 h 75922"/>
                      <a:gd name="connsiteX1" fmla="*/ 38054 w 75923"/>
                      <a:gd name="connsiteY1" fmla="*/ 75923 h 75922"/>
                      <a:gd name="connsiteX2" fmla="*/ 13485 w 75923"/>
                      <a:gd name="connsiteY2" fmla="*/ 66687 h 75922"/>
                      <a:gd name="connsiteX3" fmla="*/ 923 w 75923"/>
                      <a:gd name="connsiteY3" fmla="*/ 46367 h 75922"/>
                      <a:gd name="connsiteX4" fmla="*/ 0 w 75923"/>
                      <a:gd name="connsiteY4" fmla="*/ 37869 h 75922"/>
                      <a:gd name="connsiteX5" fmla="*/ 38054 w 75923"/>
                      <a:gd name="connsiteY5" fmla="*/ 0 h 75922"/>
                      <a:gd name="connsiteX6" fmla="*/ 60036 w 75923"/>
                      <a:gd name="connsiteY6" fmla="*/ 7389 h 75922"/>
                      <a:gd name="connsiteX7" fmla="*/ 73891 w 75923"/>
                      <a:gd name="connsiteY7" fmla="*/ 26601 h 75922"/>
                      <a:gd name="connsiteX8" fmla="*/ 75738 w 75923"/>
                      <a:gd name="connsiteY8" fmla="*/ 37869 h 7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923" h="75922">
                        <a:moveTo>
                          <a:pt x="75923" y="37869"/>
                        </a:moveTo>
                        <a:cubicBezTo>
                          <a:pt x="75923" y="58928"/>
                          <a:pt x="58928" y="75923"/>
                          <a:pt x="38054" y="75923"/>
                        </a:cubicBezTo>
                        <a:cubicBezTo>
                          <a:pt x="28633" y="75923"/>
                          <a:pt x="20135" y="72598"/>
                          <a:pt x="13485" y="66687"/>
                        </a:cubicBezTo>
                        <a:cubicBezTo>
                          <a:pt x="7389" y="61699"/>
                          <a:pt x="2771" y="54310"/>
                          <a:pt x="923" y="46367"/>
                        </a:cubicBezTo>
                        <a:cubicBezTo>
                          <a:pt x="185" y="43596"/>
                          <a:pt x="0" y="40640"/>
                          <a:pt x="0" y="37869"/>
                        </a:cubicBezTo>
                        <a:cubicBezTo>
                          <a:pt x="0" y="16995"/>
                          <a:pt x="16995" y="0"/>
                          <a:pt x="38054" y="0"/>
                        </a:cubicBezTo>
                        <a:cubicBezTo>
                          <a:pt x="46367" y="0"/>
                          <a:pt x="53941" y="2586"/>
                          <a:pt x="60036" y="7389"/>
                        </a:cubicBezTo>
                        <a:cubicBezTo>
                          <a:pt x="66687" y="11823"/>
                          <a:pt x="71674" y="18473"/>
                          <a:pt x="73891" y="26601"/>
                        </a:cubicBezTo>
                        <a:cubicBezTo>
                          <a:pt x="74999" y="30110"/>
                          <a:pt x="75738" y="33990"/>
                          <a:pt x="75738" y="37869"/>
                        </a:cubicBezTo>
                        <a:close/>
                      </a:path>
                    </a:pathLst>
                  </a:custGeom>
                  <a:solidFill>
                    <a:srgbClr val="292929"/>
                  </a:solidFill>
                  <a:ln w="18464" cap="flat">
                    <a:noFill/>
                    <a:prstDash val="solid"/>
                    <a:miter/>
                  </a:ln>
                </p:spPr>
                <p:txBody>
                  <a:bodyPr rtlCol="0" anchor="ctr"/>
                  <a:lstStyle/>
                  <a:p>
                    <a:endParaRPr lang="en-US" dirty="0"/>
                  </a:p>
                </p:txBody>
              </p:sp>
            </p:grpSp>
          </p:grpSp>
          <p:sp>
            <p:nvSpPr>
              <p:cNvPr id="115" name="TextBox 114">
                <a:extLst>
                  <a:ext uri="{FF2B5EF4-FFF2-40B4-BE49-F238E27FC236}">
                    <a16:creationId xmlns:a16="http://schemas.microsoft.com/office/drawing/2014/main" id="{F4BE4A32-8CB3-7674-0BA2-D613D2672161}"/>
                  </a:ext>
                </a:extLst>
              </p:cNvPr>
              <p:cNvSpPr txBox="1"/>
              <p:nvPr/>
            </p:nvSpPr>
            <p:spPr>
              <a:xfrm>
                <a:off x="6850088" y="4990068"/>
                <a:ext cx="567037" cy="493945"/>
              </a:xfrm>
              <a:prstGeom prst="rect">
                <a:avLst/>
              </a:prstGeom>
              <a:noFill/>
            </p:spPr>
            <p:txBody>
              <a:bodyPr wrap="square" rtlCol="0">
                <a:spAutoFit/>
              </a:bodyPr>
              <a:lstStyle/>
              <a:p>
                <a:r>
                  <a:rPr lang="en-US" sz="2000" dirty="0">
                    <a:latin typeface="Adobe Arabic" panose="02040503050201020203" pitchFamily="18" charset="-78"/>
                    <a:cs typeface="Adobe Arabic" panose="02040503050201020203" pitchFamily="18" charset="-78"/>
                  </a:rPr>
                  <a:t>10</a:t>
                </a:r>
              </a:p>
            </p:txBody>
          </p:sp>
        </p:grpSp>
        <p:sp>
          <p:nvSpPr>
            <p:cNvPr id="113" name="TextBox 112">
              <a:extLst>
                <a:ext uri="{FF2B5EF4-FFF2-40B4-BE49-F238E27FC236}">
                  <a16:creationId xmlns:a16="http://schemas.microsoft.com/office/drawing/2014/main" id="{5EF8C8DA-2925-C20A-37BE-2C8A71473E9C}"/>
                </a:ext>
              </a:extLst>
            </p:cNvPr>
            <p:cNvSpPr txBox="1"/>
            <p:nvPr/>
          </p:nvSpPr>
          <p:spPr>
            <a:xfrm>
              <a:off x="7965983" y="3877681"/>
              <a:ext cx="1099478" cy="587887"/>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التقييم الذاتي والتقارير الذاتية</a:t>
              </a:r>
              <a:endParaRPr lang="en-US" sz="12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500110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1"/>
                                        </p:tgtEl>
                                        <p:attrNameLst>
                                          <p:attrName>style.visibility</p:attrName>
                                        </p:attrNameLst>
                                      </p:cBhvr>
                                      <p:to>
                                        <p:strVal val="visible"/>
                                      </p:to>
                                    </p:set>
                                    <p:animEffect transition="in" filter="fade">
                                      <p:cBhvr>
                                        <p:cTn id="21" dur="1000"/>
                                        <p:tgtEl>
                                          <p:spTgt spid="111"/>
                                        </p:tgtEl>
                                      </p:cBhvr>
                                    </p:animEffect>
                                    <p:anim calcmode="lin" valueType="num">
                                      <p:cBhvr>
                                        <p:cTn id="22" dur="1000" fill="hold"/>
                                        <p:tgtEl>
                                          <p:spTgt spid="111"/>
                                        </p:tgtEl>
                                        <p:attrNameLst>
                                          <p:attrName>ppt_x</p:attrName>
                                        </p:attrNameLst>
                                      </p:cBhvr>
                                      <p:tavLst>
                                        <p:tav tm="0">
                                          <p:val>
                                            <p:strVal val="#ppt_x"/>
                                          </p:val>
                                        </p:tav>
                                        <p:tav tm="100000">
                                          <p:val>
                                            <p:strVal val="#ppt_x"/>
                                          </p:val>
                                        </p:tav>
                                      </p:tavLst>
                                    </p:anim>
                                    <p:anim calcmode="lin" valueType="num">
                                      <p:cBhvr>
                                        <p:cTn id="23" dur="1000" fill="hold"/>
                                        <p:tgtEl>
                                          <p:spTgt spid="1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924936" y="725670"/>
            <a:ext cx="8503549" cy="918190"/>
            <a:chOff x="1924936" y="569758"/>
            <a:chExt cx="8503549" cy="918190"/>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924936" y="569758"/>
              <a:ext cx="8503549"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مؤشرات الأداء الرئيسية</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(KPIs) </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وكيفية استخدامها لقياس التقدّم</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Группа 2">
            <a:extLst>
              <a:ext uri="{FF2B5EF4-FFF2-40B4-BE49-F238E27FC236}">
                <a16:creationId xmlns:a16="http://schemas.microsoft.com/office/drawing/2014/main" id="{F8EA8C0E-B327-35C9-A3CC-724AA8E386A0}"/>
              </a:ext>
            </a:extLst>
          </p:cNvPr>
          <p:cNvGrpSpPr/>
          <p:nvPr/>
        </p:nvGrpSpPr>
        <p:grpSpPr>
          <a:xfrm>
            <a:off x="609229" y="3008574"/>
            <a:ext cx="10702925" cy="1949450"/>
            <a:chOff x="742950" y="2455862"/>
            <a:chExt cx="10702925" cy="1949450"/>
          </a:xfrm>
        </p:grpSpPr>
        <p:sp>
          <p:nvSpPr>
            <p:cNvPr id="16" name="Google Shape;174;p15">
              <a:extLst>
                <a:ext uri="{FF2B5EF4-FFF2-40B4-BE49-F238E27FC236}">
                  <a16:creationId xmlns:a16="http://schemas.microsoft.com/office/drawing/2014/main" id="{B730A10D-0C23-D5BA-AFCE-623AD1377B93}"/>
                </a:ext>
              </a:extLst>
            </p:cNvPr>
            <p:cNvSpPr/>
            <p:nvPr/>
          </p:nvSpPr>
          <p:spPr>
            <a:xfrm>
              <a:off x="7745412" y="2455862"/>
              <a:ext cx="1947862" cy="974725"/>
            </a:xfrm>
            <a:custGeom>
              <a:avLst/>
              <a:gdLst/>
              <a:ahLst/>
              <a:cxnLst/>
              <a:rect l="l" t="t" r="r" b="b"/>
              <a:pathLst>
                <a:path w="462" h="231" extrusionOk="0">
                  <a:moveTo>
                    <a:pt x="231" y="46"/>
                  </a:moveTo>
                  <a:cubicBezTo>
                    <a:pt x="129" y="46"/>
                    <a:pt x="47" y="129"/>
                    <a:pt x="47" y="231"/>
                  </a:cubicBezTo>
                  <a:cubicBezTo>
                    <a:pt x="0" y="231"/>
                    <a:pt x="0" y="231"/>
                    <a:pt x="0" y="231"/>
                  </a:cubicBezTo>
                  <a:cubicBezTo>
                    <a:pt x="0" y="103"/>
                    <a:pt x="104" y="0"/>
                    <a:pt x="231" y="0"/>
                  </a:cubicBezTo>
                  <a:cubicBezTo>
                    <a:pt x="359" y="0"/>
                    <a:pt x="462" y="103"/>
                    <a:pt x="462" y="231"/>
                  </a:cubicBezTo>
                  <a:cubicBezTo>
                    <a:pt x="416" y="231"/>
                    <a:pt x="416" y="231"/>
                    <a:pt x="416" y="231"/>
                  </a:cubicBezTo>
                  <a:cubicBezTo>
                    <a:pt x="416" y="129"/>
                    <a:pt x="333" y="46"/>
                    <a:pt x="231" y="46"/>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68" name="Google Shape;175;p15">
              <a:extLst>
                <a:ext uri="{FF2B5EF4-FFF2-40B4-BE49-F238E27FC236}">
                  <a16:creationId xmlns:a16="http://schemas.microsoft.com/office/drawing/2014/main" id="{C838D8B2-240D-4440-479C-A2E72998B054}"/>
                </a:ext>
              </a:extLst>
            </p:cNvPr>
            <p:cNvSpPr/>
            <p:nvPr/>
          </p:nvSpPr>
          <p:spPr>
            <a:xfrm>
              <a:off x="5997575" y="3430587"/>
              <a:ext cx="1946275" cy="974725"/>
            </a:xfrm>
            <a:custGeom>
              <a:avLst/>
              <a:gdLst/>
              <a:ahLst/>
              <a:cxnLst/>
              <a:rect l="l" t="t" r="r" b="b"/>
              <a:pathLst>
                <a:path w="462" h="231" extrusionOk="0">
                  <a:moveTo>
                    <a:pt x="231" y="231"/>
                  </a:moveTo>
                  <a:cubicBezTo>
                    <a:pt x="103" y="231"/>
                    <a:pt x="0" y="127"/>
                    <a:pt x="0" y="0"/>
                  </a:cubicBezTo>
                  <a:cubicBezTo>
                    <a:pt x="46" y="0"/>
                    <a:pt x="46" y="0"/>
                    <a:pt x="46" y="0"/>
                  </a:cubicBezTo>
                  <a:cubicBezTo>
                    <a:pt x="46" y="101"/>
                    <a:pt x="129" y="184"/>
                    <a:pt x="231" y="184"/>
                  </a:cubicBezTo>
                  <a:cubicBezTo>
                    <a:pt x="332" y="184"/>
                    <a:pt x="415" y="101"/>
                    <a:pt x="415" y="0"/>
                  </a:cubicBezTo>
                  <a:cubicBezTo>
                    <a:pt x="462" y="0"/>
                    <a:pt x="462" y="0"/>
                    <a:pt x="462" y="0"/>
                  </a:cubicBezTo>
                  <a:cubicBezTo>
                    <a:pt x="462" y="127"/>
                    <a:pt x="358" y="231"/>
                    <a:pt x="231" y="231"/>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69" name="Google Shape;176;p15">
              <a:extLst>
                <a:ext uri="{FF2B5EF4-FFF2-40B4-BE49-F238E27FC236}">
                  <a16:creationId xmlns:a16="http://schemas.microsoft.com/office/drawing/2014/main" id="{E7B129E9-7A9C-840C-6CB1-D07701CAFF1E}"/>
                </a:ext>
              </a:extLst>
            </p:cNvPr>
            <p:cNvSpPr/>
            <p:nvPr/>
          </p:nvSpPr>
          <p:spPr>
            <a:xfrm>
              <a:off x="9499600" y="3430587"/>
              <a:ext cx="1946275" cy="974725"/>
            </a:xfrm>
            <a:custGeom>
              <a:avLst/>
              <a:gdLst/>
              <a:ahLst/>
              <a:cxnLst/>
              <a:rect l="l" t="t" r="r" b="b"/>
              <a:pathLst>
                <a:path w="462" h="231" extrusionOk="0">
                  <a:moveTo>
                    <a:pt x="231" y="231"/>
                  </a:moveTo>
                  <a:cubicBezTo>
                    <a:pt x="103" y="231"/>
                    <a:pt x="0" y="127"/>
                    <a:pt x="0" y="0"/>
                  </a:cubicBezTo>
                  <a:cubicBezTo>
                    <a:pt x="46" y="0"/>
                    <a:pt x="46" y="0"/>
                    <a:pt x="46" y="0"/>
                  </a:cubicBezTo>
                  <a:cubicBezTo>
                    <a:pt x="46" y="101"/>
                    <a:pt x="129" y="184"/>
                    <a:pt x="231" y="184"/>
                  </a:cubicBezTo>
                  <a:cubicBezTo>
                    <a:pt x="332" y="184"/>
                    <a:pt x="415" y="101"/>
                    <a:pt x="415" y="0"/>
                  </a:cubicBezTo>
                  <a:cubicBezTo>
                    <a:pt x="462" y="0"/>
                    <a:pt x="462" y="0"/>
                    <a:pt x="462" y="0"/>
                  </a:cubicBezTo>
                  <a:cubicBezTo>
                    <a:pt x="462" y="127"/>
                    <a:pt x="358" y="231"/>
                    <a:pt x="231" y="231"/>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70" name="Google Shape;177;p15">
              <a:extLst>
                <a:ext uri="{FF2B5EF4-FFF2-40B4-BE49-F238E27FC236}">
                  <a16:creationId xmlns:a16="http://schemas.microsoft.com/office/drawing/2014/main" id="{95462047-B2D0-14A0-771D-694CE1415DE9}"/>
                </a:ext>
              </a:extLst>
            </p:cNvPr>
            <p:cNvSpPr/>
            <p:nvPr/>
          </p:nvSpPr>
          <p:spPr>
            <a:xfrm>
              <a:off x="4243387" y="2455862"/>
              <a:ext cx="1947862" cy="974725"/>
            </a:xfrm>
            <a:custGeom>
              <a:avLst/>
              <a:gdLst/>
              <a:ahLst/>
              <a:cxnLst/>
              <a:rect l="l" t="t" r="r" b="b"/>
              <a:pathLst>
                <a:path w="462" h="231" extrusionOk="0">
                  <a:moveTo>
                    <a:pt x="231" y="46"/>
                  </a:moveTo>
                  <a:cubicBezTo>
                    <a:pt x="130" y="46"/>
                    <a:pt x="47" y="129"/>
                    <a:pt x="47" y="231"/>
                  </a:cubicBezTo>
                  <a:cubicBezTo>
                    <a:pt x="0" y="231"/>
                    <a:pt x="0" y="231"/>
                    <a:pt x="0" y="231"/>
                  </a:cubicBezTo>
                  <a:cubicBezTo>
                    <a:pt x="0" y="103"/>
                    <a:pt x="104" y="0"/>
                    <a:pt x="231" y="0"/>
                  </a:cubicBezTo>
                  <a:cubicBezTo>
                    <a:pt x="359" y="0"/>
                    <a:pt x="462" y="103"/>
                    <a:pt x="462" y="231"/>
                  </a:cubicBezTo>
                  <a:cubicBezTo>
                    <a:pt x="416" y="231"/>
                    <a:pt x="416" y="231"/>
                    <a:pt x="416" y="231"/>
                  </a:cubicBezTo>
                  <a:cubicBezTo>
                    <a:pt x="416" y="129"/>
                    <a:pt x="333" y="46"/>
                    <a:pt x="231" y="46"/>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71" name="Google Shape;178;p15">
              <a:extLst>
                <a:ext uri="{FF2B5EF4-FFF2-40B4-BE49-F238E27FC236}">
                  <a16:creationId xmlns:a16="http://schemas.microsoft.com/office/drawing/2014/main" id="{BEE18788-EC6B-D610-FDCC-E51715023328}"/>
                </a:ext>
              </a:extLst>
            </p:cNvPr>
            <p:cNvSpPr/>
            <p:nvPr/>
          </p:nvSpPr>
          <p:spPr>
            <a:xfrm>
              <a:off x="2495550" y="3430587"/>
              <a:ext cx="1946275" cy="974725"/>
            </a:xfrm>
            <a:custGeom>
              <a:avLst/>
              <a:gdLst/>
              <a:ahLst/>
              <a:cxnLst/>
              <a:rect l="l" t="t" r="r" b="b"/>
              <a:pathLst>
                <a:path w="462" h="231" extrusionOk="0">
                  <a:moveTo>
                    <a:pt x="231" y="231"/>
                  </a:moveTo>
                  <a:cubicBezTo>
                    <a:pt x="103" y="231"/>
                    <a:pt x="0" y="127"/>
                    <a:pt x="0" y="0"/>
                  </a:cubicBezTo>
                  <a:cubicBezTo>
                    <a:pt x="46" y="0"/>
                    <a:pt x="46" y="0"/>
                    <a:pt x="46" y="0"/>
                  </a:cubicBezTo>
                  <a:cubicBezTo>
                    <a:pt x="46" y="101"/>
                    <a:pt x="129" y="184"/>
                    <a:pt x="231" y="184"/>
                  </a:cubicBezTo>
                  <a:cubicBezTo>
                    <a:pt x="333" y="184"/>
                    <a:pt x="415" y="101"/>
                    <a:pt x="415" y="0"/>
                  </a:cubicBezTo>
                  <a:cubicBezTo>
                    <a:pt x="462" y="0"/>
                    <a:pt x="462" y="0"/>
                    <a:pt x="462" y="0"/>
                  </a:cubicBezTo>
                  <a:cubicBezTo>
                    <a:pt x="462" y="127"/>
                    <a:pt x="358" y="231"/>
                    <a:pt x="231" y="231"/>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72" name="Google Shape;179;p15">
              <a:extLst>
                <a:ext uri="{FF2B5EF4-FFF2-40B4-BE49-F238E27FC236}">
                  <a16:creationId xmlns:a16="http://schemas.microsoft.com/office/drawing/2014/main" id="{F28227E9-49AA-721E-0DEE-57A6B8ECCC1C}"/>
                </a:ext>
              </a:extLst>
            </p:cNvPr>
            <p:cNvSpPr/>
            <p:nvPr/>
          </p:nvSpPr>
          <p:spPr>
            <a:xfrm>
              <a:off x="742950" y="2455862"/>
              <a:ext cx="1946275" cy="974725"/>
            </a:xfrm>
            <a:custGeom>
              <a:avLst/>
              <a:gdLst/>
              <a:ahLst/>
              <a:cxnLst/>
              <a:rect l="l" t="t" r="r" b="b"/>
              <a:pathLst>
                <a:path w="462" h="231" extrusionOk="0">
                  <a:moveTo>
                    <a:pt x="231" y="46"/>
                  </a:moveTo>
                  <a:cubicBezTo>
                    <a:pt x="130" y="46"/>
                    <a:pt x="47" y="129"/>
                    <a:pt x="47" y="231"/>
                  </a:cubicBezTo>
                  <a:cubicBezTo>
                    <a:pt x="0" y="231"/>
                    <a:pt x="0" y="231"/>
                    <a:pt x="0" y="231"/>
                  </a:cubicBezTo>
                  <a:cubicBezTo>
                    <a:pt x="0" y="103"/>
                    <a:pt x="104" y="0"/>
                    <a:pt x="231" y="0"/>
                  </a:cubicBezTo>
                  <a:cubicBezTo>
                    <a:pt x="359" y="0"/>
                    <a:pt x="462" y="103"/>
                    <a:pt x="462" y="231"/>
                  </a:cubicBezTo>
                  <a:cubicBezTo>
                    <a:pt x="416" y="231"/>
                    <a:pt x="416" y="231"/>
                    <a:pt x="416" y="231"/>
                  </a:cubicBezTo>
                  <a:cubicBezTo>
                    <a:pt x="416" y="129"/>
                    <a:pt x="333" y="46"/>
                    <a:pt x="231" y="46"/>
                  </a:cubicBezTo>
                  <a:close/>
                </a:path>
              </a:pathLst>
            </a:custGeom>
            <a:solidFill>
              <a:srgbClr val="DFF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grpSp>
        <p:nvGrpSpPr>
          <p:cNvPr id="73" name="Группа 1">
            <a:extLst>
              <a:ext uri="{FF2B5EF4-FFF2-40B4-BE49-F238E27FC236}">
                <a16:creationId xmlns:a16="http://schemas.microsoft.com/office/drawing/2014/main" id="{F287D2C6-CCF5-5C89-834E-D9EA2E3E14A5}"/>
              </a:ext>
            </a:extLst>
          </p:cNvPr>
          <p:cNvGrpSpPr/>
          <p:nvPr/>
        </p:nvGrpSpPr>
        <p:grpSpPr>
          <a:xfrm>
            <a:off x="609229" y="3008574"/>
            <a:ext cx="10702925" cy="1949450"/>
            <a:chOff x="742950" y="2455862"/>
            <a:chExt cx="10702925" cy="1949450"/>
          </a:xfrm>
        </p:grpSpPr>
        <p:sp>
          <p:nvSpPr>
            <p:cNvPr id="74" name="Google Shape;180;p15">
              <a:extLst>
                <a:ext uri="{FF2B5EF4-FFF2-40B4-BE49-F238E27FC236}">
                  <a16:creationId xmlns:a16="http://schemas.microsoft.com/office/drawing/2014/main" id="{A1CE5892-D652-E6F3-9351-A9AED7E8BC0B}"/>
                </a:ext>
              </a:extLst>
            </p:cNvPr>
            <p:cNvSpPr/>
            <p:nvPr/>
          </p:nvSpPr>
          <p:spPr>
            <a:xfrm>
              <a:off x="7745412" y="3371487"/>
              <a:ext cx="1947862" cy="974725"/>
            </a:xfrm>
            <a:custGeom>
              <a:avLst/>
              <a:gdLst/>
              <a:ahLst/>
              <a:cxnLst/>
              <a:rect l="l" t="t" r="r" b="b"/>
              <a:pathLst>
                <a:path w="462" h="231" extrusionOk="0">
                  <a:moveTo>
                    <a:pt x="231" y="231"/>
                  </a:moveTo>
                  <a:cubicBezTo>
                    <a:pt x="104" y="231"/>
                    <a:pt x="0" y="127"/>
                    <a:pt x="0" y="0"/>
                  </a:cubicBezTo>
                  <a:cubicBezTo>
                    <a:pt x="47" y="0"/>
                    <a:pt x="47" y="0"/>
                    <a:pt x="47" y="0"/>
                  </a:cubicBezTo>
                  <a:cubicBezTo>
                    <a:pt x="47" y="101"/>
                    <a:pt x="129" y="184"/>
                    <a:pt x="231" y="184"/>
                  </a:cubicBezTo>
                  <a:cubicBezTo>
                    <a:pt x="333" y="184"/>
                    <a:pt x="416" y="101"/>
                    <a:pt x="416" y="0"/>
                  </a:cubicBezTo>
                  <a:cubicBezTo>
                    <a:pt x="462" y="0"/>
                    <a:pt x="462" y="0"/>
                    <a:pt x="462" y="0"/>
                  </a:cubicBezTo>
                  <a:cubicBezTo>
                    <a:pt x="462" y="127"/>
                    <a:pt x="359" y="231"/>
                    <a:pt x="231" y="231"/>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75" name="Google Shape;181;p15">
              <a:extLst>
                <a:ext uri="{FF2B5EF4-FFF2-40B4-BE49-F238E27FC236}">
                  <a16:creationId xmlns:a16="http://schemas.microsoft.com/office/drawing/2014/main" id="{491C3387-03CF-634E-6970-D27E31261347}"/>
                </a:ext>
              </a:extLst>
            </p:cNvPr>
            <p:cNvSpPr/>
            <p:nvPr/>
          </p:nvSpPr>
          <p:spPr>
            <a:xfrm>
              <a:off x="5997575" y="2455862"/>
              <a:ext cx="1946275" cy="974725"/>
            </a:xfrm>
            <a:custGeom>
              <a:avLst/>
              <a:gdLst/>
              <a:ahLst/>
              <a:cxnLst/>
              <a:rect l="l" t="t" r="r" b="b"/>
              <a:pathLst>
                <a:path w="462" h="231" extrusionOk="0">
                  <a:moveTo>
                    <a:pt x="231" y="46"/>
                  </a:moveTo>
                  <a:cubicBezTo>
                    <a:pt x="129" y="46"/>
                    <a:pt x="46" y="129"/>
                    <a:pt x="46" y="231"/>
                  </a:cubicBezTo>
                  <a:cubicBezTo>
                    <a:pt x="0" y="231"/>
                    <a:pt x="0" y="231"/>
                    <a:pt x="0" y="231"/>
                  </a:cubicBezTo>
                  <a:cubicBezTo>
                    <a:pt x="0" y="103"/>
                    <a:pt x="103" y="0"/>
                    <a:pt x="231" y="0"/>
                  </a:cubicBezTo>
                  <a:cubicBezTo>
                    <a:pt x="358" y="0"/>
                    <a:pt x="462" y="103"/>
                    <a:pt x="462" y="231"/>
                  </a:cubicBezTo>
                  <a:cubicBezTo>
                    <a:pt x="415" y="231"/>
                    <a:pt x="415" y="231"/>
                    <a:pt x="415" y="231"/>
                  </a:cubicBezTo>
                  <a:cubicBezTo>
                    <a:pt x="415" y="129"/>
                    <a:pt x="332" y="46"/>
                    <a:pt x="231" y="46"/>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76" name="Google Shape;182;p15">
              <a:extLst>
                <a:ext uri="{FF2B5EF4-FFF2-40B4-BE49-F238E27FC236}">
                  <a16:creationId xmlns:a16="http://schemas.microsoft.com/office/drawing/2014/main" id="{BBCAAE78-45DA-28B6-23BD-42E76C57A86D}"/>
                </a:ext>
              </a:extLst>
            </p:cNvPr>
            <p:cNvSpPr/>
            <p:nvPr/>
          </p:nvSpPr>
          <p:spPr>
            <a:xfrm>
              <a:off x="9499600" y="2455862"/>
              <a:ext cx="1946275" cy="974725"/>
            </a:xfrm>
            <a:custGeom>
              <a:avLst/>
              <a:gdLst/>
              <a:ahLst/>
              <a:cxnLst/>
              <a:rect l="l" t="t" r="r" b="b"/>
              <a:pathLst>
                <a:path w="462" h="231" extrusionOk="0">
                  <a:moveTo>
                    <a:pt x="231" y="46"/>
                  </a:moveTo>
                  <a:cubicBezTo>
                    <a:pt x="129" y="46"/>
                    <a:pt x="46" y="129"/>
                    <a:pt x="46" y="231"/>
                  </a:cubicBezTo>
                  <a:cubicBezTo>
                    <a:pt x="0" y="231"/>
                    <a:pt x="0" y="231"/>
                    <a:pt x="0" y="231"/>
                  </a:cubicBezTo>
                  <a:cubicBezTo>
                    <a:pt x="0" y="103"/>
                    <a:pt x="103" y="0"/>
                    <a:pt x="231" y="0"/>
                  </a:cubicBezTo>
                  <a:cubicBezTo>
                    <a:pt x="358" y="0"/>
                    <a:pt x="462" y="103"/>
                    <a:pt x="462" y="231"/>
                  </a:cubicBezTo>
                  <a:cubicBezTo>
                    <a:pt x="415" y="231"/>
                    <a:pt x="415" y="231"/>
                    <a:pt x="415" y="231"/>
                  </a:cubicBezTo>
                  <a:cubicBezTo>
                    <a:pt x="415" y="129"/>
                    <a:pt x="332" y="46"/>
                    <a:pt x="231" y="46"/>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77" name="Google Shape;183;p15">
              <a:extLst>
                <a:ext uri="{FF2B5EF4-FFF2-40B4-BE49-F238E27FC236}">
                  <a16:creationId xmlns:a16="http://schemas.microsoft.com/office/drawing/2014/main" id="{9F782934-7C97-B375-0219-ABEADD25FAC2}"/>
                </a:ext>
              </a:extLst>
            </p:cNvPr>
            <p:cNvSpPr/>
            <p:nvPr/>
          </p:nvSpPr>
          <p:spPr>
            <a:xfrm>
              <a:off x="4243387" y="3430587"/>
              <a:ext cx="1947862" cy="974725"/>
            </a:xfrm>
            <a:custGeom>
              <a:avLst/>
              <a:gdLst/>
              <a:ahLst/>
              <a:cxnLst/>
              <a:rect l="l" t="t" r="r" b="b"/>
              <a:pathLst>
                <a:path w="462" h="231" extrusionOk="0">
                  <a:moveTo>
                    <a:pt x="231" y="231"/>
                  </a:moveTo>
                  <a:cubicBezTo>
                    <a:pt x="104" y="231"/>
                    <a:pt x="0" y="127"/>
                    <a:pt x="0" y="0"/>
                  </a:cubicBezTo>
                  <a:cubicBezTo>
                    <a:pt x="47" y="0"/>
                    <a:pt x="47" y="0"/>
                    <a:pt x="47" y="0"/>
                  </a:cubicBezTo>
                  <a:cubicBezTo>
                    <a:pt x="47" y="101"/>
                    <a:pt x="130" y="184"/>
                    <a:pt x="231" y="184"/>
                  </a:cubicBezTo>
                  <a:cubicBezTo>
                    <a:pt x="333" y="184"/>
                    <a:pt x="416" y="101"/>
                    <a:pt x="416" y="0"/>
                  </a:cubicBezTo>
                  <a:cubicBezTo>
                    <a:pt x="462" y="0"/>
                    <a:pt x="462" y="0"/>
                    <a:pt x="462" y="0"/>
                  </a:cubicBezTo>
                  <a:cubicBezTo>
                    <a:pt x="462" y="127"/>
                    <a:pt x="359" y="231"/>
                    <a:pt x="231" y="231"/>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78" name="Google Shape;184;p15">
              <a:extLst>
                <a:ext uri="{FF2B5EF4-FFF2-40B4-BE49-F238E27FC236}">
                  <a16:creationId xmlns:a16="http://schemas.microsoft.com/office/drawing/2014/main" id="{3EB7A442-02FC-F052-1A8F-C63EA5EFC8EF}"/>
                </a:ext>
              </a:extLst>
            </p:cNvPr>
            <p:cNvSpPr/>
            <p:nvPr/>
          </p:nvSpPr>
          <p:spPr>
            <a:xfrm>
              <a:off x="2495550" y="2455862"/>
              <a:ext cx="1946275" cy="974725"/>
            </a:xfrm>
            <a:custGeom>
              <a:avLst/>
              <a:gdLst/>
              <a:ahLst/>
              <a:cxnLst/>
              <a:rect l="l" t="t" r="r" b="b"/>
              <a:pathLst>
                <a:path w="462" h="231" extrusionOk="0">
                  <a:moveTo>
                    <a:pt x="231" y="46"/>
                  </a:moveTo>
                  <a:cubicBezTo>
                    <a:pt x="129" y="46"/>
                    <a:pt x="46" y="129"/>
                    <a:pt x="46" y="231"/>
                  </a:cubicBezTo>
                  <a:cubicBezTo>
                    <a:pt x="0" y="231"/>
                    <a:pt x="0" y="231"/>
                    <a:pt x="0" y="231"/>
                  </a:cubicBezTo>
                  <a:cubicBezTo>
                    <a:pt x="0" y="103"/>
                    <a:pt x="103" y="0"/>
                    <a:pt x="231" y="0"/>
                  </a:cubicBezTo>
                  <a:cubicBezTo>
                    <a:pt x="358" y="0"/>
                    <a:pt x="462" y="103"/>
                    <a:pt x="462" y="231"/>
                  </a:cubicBezTo>
                  <a:cubicBezTo>
                    <a:pt x="415" y="231"/>
                    <a:pt x="415" y="231"/>
                    <a:pt x="415" y="231"/>
                  </a:cubicBezTo>
                  <a:cubicBezTo>
                    <a:pt x="415" y="129"/>
                    <a:pt x="333" y="46"/>
                    <a:pt x="231" y="46"/>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79" name="Google Shape;185;p15">
              <a:extLst>
                <a:ext uri="{FF2B5EF4-FFF2-40B4-BE49-F238E27FC236}">
                  <a16:creationId xmlns:a16="http://schemas.microsoft.com/office/drawing/2014/main" id="{62D48CB2-2C5A-B67B-EE87-C8D9DEB11A03}"/>
                </a:ext>
              </a:extLst>
            </p:cNvPr>
            <p:cNvSpPr/>
            <p:nvPr/>
          </p:nvSpPr>
          <p:spPr>
            <a:xfrm>
              <a:off x="742950" y="3430587"/>
              <a:ext cx="1946275" cy="974725"/>
            </a:xfrm>
            <a:custGeom>
              <a:avLst/>
              <a:gdLst/>
              <a:ahLst/>
              <a:cxnLst/>
              <a:rect l="l" t="t" r="r" b="b"/>
              <a:pathLst>
                <a:path w="462" h="231" extrusionOk="0">
                  <a:moveTo>
                    <a:pt x="231" y="231"/>
                  </a:moveTo>
                  <a:cubicBezTo>
                    <a:pt x="104" y="231"/>
                    <a:pt x="0" y="127"/>
                    <a:pt x="0" y="0"/>
                  </a:cubicBezTo>
                  <a:cubicBezTo>
                    <a:pt x="47" y="0"/>
                    <a:pt x="47" y="0"/>
                    <a:pt x="47" y="0"/>
                  </a:cubicBezTo>
                  <a:cubicBezTo>
                    <a:pt x="47" y="101"/>
                    <a:pt x="130" y="184"/>
                    <a:pt x="231" y="184"/>
                  </a:cubicBezTo>
                  <a:cubicBezTo>
                    <a:pt x="333" y="184"/>
                    <a:pt x="416" y="101"/>
                    <a:pt x="416" y="0"/>
                  </a:cubicBezTo>
                  <a:cubicBezTo>
                    <a:pt x="462" y="0"/>
                    <a:pt x="462" y="0"/>
                    <a:pt x="462" y="0"/>
                  </a:cubicBezTo>
                  <a:cubicBezTo>
                    <a:pt x="462" y="127"/>
                    <a:pt x="359" y="231"/>
                    <a:pt x="231" y="231"/>
                  </a:cubicBezTo>
                  <a:close/>
                </a:path>
              </a:pathLst>
            </a:custGeom>
            <a:solidFill>
              <a:srgbClr val="16848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grpSp>
        <p:nvGrpSpPr>
          <p:cNvPr id="80" name="Group 79">
            <a:extLst>
              <a:ext uri="{FF2B5EF4-FFF2-40B4-BE49-F238E27FC236}">
                <a16:creationId xmlns:a16="http://schemas.microsoft.com/office/drawing/2014/main" id="{19F69360-E6AD-CE9C-B8F3-7C8045CE758B}"/>
              </a:ext>
            </a:extLst>
          </p:cNvPr>
          <p:cNvGrpSpPr/>
          <p:nvPr/>
        </p:nvGrpSpPr>
        <p:grpSpPr>
          <a:xfrm>
            <a:off x="153853" y="3589953"/>
            <a:ext cx="2796061" cy="2008794"/>
            <a:chOff x="295346" y="3632150"/>
            <a:chExt cx="2796061" cy="2008794"/>
          </a:xfrm>
        </p:grpSpPr>
        <p:sp>
          <p:nvSpPr>
            <p:cNvPr id="81" name="TextBox 80">
              <a:extLst>
                <a:ext uri="{FF2B5EF4-FFF2-40B4-BE49-F238E27FC236}">
                  <a16:creationId xmlns:a16="http://schemas.microsoft.com/office/drawing/2014/main" id="{1226FC42-6630-E4E9-4F1B-20BA49805D0B}"/>
                </a:ext>
              </a:extLst>
            </p:cNvPr>
            <p:cNvSpPr txBox="1"/>
            <p:nvPr/>
          </p:nvSpPr>
          <p:spPr>
            <a:xfrm>
              <a:off x="295346" y="5240450"/>
              <a:ext cx="2796061"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مراجعة وتعديل </a:t>
              </a:r>
              <a:r>
                <a:rPr lang="en-US" b="1" dirty="0">
                  <a:latin typeface="Times New Roman" panose="02020603050405020304" pitchFamily="18" charset="0"/>
                  <a:ea typeface="Calibri" panose="020F0502020204030204" pitchFamily="34" charset="0"/>
                  <a:cs typeface="Adobe Arabic" panose="02040503050201020203" pitchFamily="18" charset="-78"/>
                </a:rPr>
                <a:t>KPIs </a:t>
              </a:r>
              <a:r>
                <a:rPr lang="ar-EG" b="1" dirty="0">
                  <a:latin typeface="Times New Roman" panose="02020603050405020304" pitchFamily="18" charset="0"/>
                  <a:ea typeface="Calibri" panose="020F0502020204030204" pitchFamily="34" charset="0"/>
                  <a:cs typeface="Adobe Arabic" panose="02040503050201020203" pitchFamily="18" charset="-78"/>
                </a:rPr>
                <a:t>بمرور الوقت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82" name="Picture 81">
              <a:extLst>
                <a:ext uri="{FF2B5EF4-FFF2-40B4-BE49-F238E27FC236}">
                  <a16:creationId xmlns:a16="http://schemas.microsoft.com/office/drawing/2014/main" id="{31EE2A69-FF8F-FB8C-41A5-695EEE3BD108}"/>
                </a:ext>
              </a:extLst>
            </p:cNvPr>
            <p:cNvPicPr>
              <a:picLocks noChangeAspect="1"/>
            </p:cNvPicPr>
            <p:nvPr/>
          </p:nvPicPr>
          <p:blipFill>
            <a:blip r:embed="rId3"/>
            <a:stretch>
              <a:fillRect/>
            </a:stretch>
          </p:blipFill>
          <p:spPr>
            <a:xfrm>
              <a:off x="1300030" y="3632150"/>
              <a:ext cx="786692" cy="786692"/>
            </a:xfrm>
            <a:prstGeom prst="rect">
              <a:avLst/>
            </a:prstGeom>
          </p:spPr>
        </p:pic>
      </p:grpSp>
      <p:grpSp>
        <p:nvGrpSpPr>
          <p:cNvPr id="83" name="Group 82">
            <a:extLst>
              <a:ext uri="{FF2B5EF4-FFF2-40B4-BE49-F238E27FC236}">
                <a16:creationId xmlns:a16="http://schemas.microsoft.com/office/drawing/2014/main" id="{7A04949D-95D8-0B5B-9E04-F1F709DBD07A}"/>
              </a:ext>
            </a:extLst>
          </p:cNvPr>
          <p:cNvGrpSpPr/>
          <p:nvPr/>
        </p:nvGrpSpPr>
        <p:grpSpPr>
          <a:xfrm>
            <a:off x="1582366" y="2418118"/>
            <a:ext cx="3566163" cy="1958527"/>
            <a:chOff x="1723859" y="2460315"/>
            <a:chExt cx="3566163" cy="1958527"/>
          </a:xfrm>
        </p:grpSpPr>
        <p:sp>
          <p:nvSpPr>
            <p:cNvPr id="84" name="TextBox 83">
              <a:extLst>
                <a:ext uri="{FF2B5EF4-FFF2-40B4-BE49-F238E27FC236}">
                  <a16:creationId xmlns:a16="http://schemas.microsoft.com/office/drawing/2014/main" id="{EEDEB757-F0C2-6368-BA88-D9BA76207073}"/>
                </a:ext>
              </a:extLst>
            </p:cNvPr>
            <p:cNvSpPr txBox="1"/>
            <p:nvPr/>
          </p:nvSpPr>
          <p:spPr>
            <a:xfrm>
              <a:off x="1723859" y="2460315"/>
              <a:ext cx="3566163"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التواصل المستمر مع الفرق</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85" name="Picture 84">
              <a:extLst>
                <a:ext uri="{FF2B5EF4-FFF2-40B4-BE49-F238E27FC236}">
                  <a16:creationId xmlns:a16="http://schemas.microsoft.com/office/drawing/2014/main" id="{D635476E-C404-7CB3-AC10-5B8F2BFA751A}"/>
                </a:ext>
              </a:extLst>
            </p:cNvPr>
            <p:cNvPicPr>
              <a:picLocks noChangeAspect="1"/>
            </p:cNvPicPr>
            <p:nvPr/>
          </p:nvPicPr>
          <p:blipFill>
            <a:blip r:embed="rId4"/>
            <a:stretch>
              <a:fillRect/>
            </a:stretch>
          </p:blipFill>
          <p:spPr>
            <a:xfrm>
              <a:off x="3059790" y="3585504"/>
              <a:ext cx="833338" cy="833338"/>
            </a:xfrm>
            <a:prstGeom prst="rect">
              <a:avLst/>
            </a:prstGeom>
          </p:spPr>
        </p:pic>
      </p:grpSp>
      <p:grpSp>
        <p:nvGrpSpPr>
          <p:cNvPr id="86" name="Group 85">
            <a:extLst>
              <a:ext uri="{FF2B5EF4-FFF2-40B4-BE49-F238E27FC236}">
                <a16:creationId xmlns:a16="http://schemas.microsoft.com/office/drawing/2014/main" id="{2E8BF2CA-0E7C-8490-C617-8644AD885269}"/>
              </a:ext>
            </a:extLst>
          </p:cNvPr>
          <p:cNvGrpSpPr/>
          <p:nvPr/>
        </p:nvGrpSpPr>
        <p:grpSpPr>
          <a:xfrm>
            <a:off x="8625837" y="2407755"/>
            <a:ext cx="3566163" cy="1901531"/>
            <a:chOff x="8761145" y="1853456"/>
            <a:chExt cx="3566163" cy="1901531"/>
          </a:xfrm>
        </p:grpSpPr>
        <p:sp>
          <p:nvSpPr>
            <p:cNvPr id="87" name="TextBox 86">
              <a:extLst>
                <a:ext uri="{FF2B5EF4-FFF2-40B4-BE49-F238E27FC236}">
                  <a16:creationId xmlns:a16="http://schemas.microsoft.com/office/drawing/2014/main" id="{8CC7186B-D0F0-3E32-D16D-7AB7922CBC2A}"/>
                </a:ext>
              </a:extLst>
            </p:cNvPr>
            <p:cNvSpPr txBox="1"/>
            <p:nvPr/>
          </p:nvSpPr>
          <p:spPr>
            <a:xfrm>
              <a:off x="8761145" y="1853456"/>
              <a:ext cx="3566163"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الأهداف بوضوح</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88" name="Graphic 87" descr="Bullseye with solid fill">
              <a:extLst>
                <a:ext uri="{FF2B5EF4-FFF2-40B4-BE49-F238E27FC236}">
                  <a16:creationId xmlns:a16="http://schemas.microsoft.com/office/drawing/2014/main" id="{DB078B01-0463-8B76-504F-D252B65FE83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14657" y="3035654"/>
              <a:ext cx="719333" cy="719333"/>
            </a:xfrm>
            <a:prstGeom prst="rect">
              <a:avLst/>
            </a:prstGeom>
          </p:spPr>
        </p:pic>
      </p:grpSp>
      <p:grpSp>
        <p:nvGrpSpPr>
          <p:cNvPr id="89" name="Group 88">
            <a:extLst>
              <a:ext uri="{FF2B5EF4-FFF2-40B4-BE49-F238E27FC236}">
                <a16:creationId xmlns:a16="http://schemas.microsoft.com/office/drawing/2014/main" id="{FBDEEFF6-E91C-5AA4-F9D7-7FABAE1AF4CC}"/>
              </a:ext>
            </a:extLst>
          </p:cNvPr>
          <p:cNvGrpSpPr/>
          <p:nvPr/>
        </p:nvGrpSpPr>
        <p:grpSpPr>
          <a:xfrm>
            <a:off x="7360014" y="3659094"/>
            <a:ext cx="2451216" cy="2042940"/>
            <a:chOff x="7495322" y="3104795"/>
            <a:chExt cx="2451216" cy="2042940"/>
          </a:xfrm>
        </p:grpSpPr>
        <p:sp>
          <p:nvSpPr>
            <p:cNvPr id="90" name="TextBox 89">
              <a:extLst>
                <a:ext uri="{FF2B5EF4-FFF2-40B4-BE49-F238E27FC236}">
                  <a16:creationId xmlns:a16="http://schemas.microsoft.com/office/drawing/2014/main" id="{0756F5D3-16F3-1F99-89A5-F5BB78E1AAA4}"/>
                </a:ext>
              </a:extLst>
            </p:cNvPr>
            <p:cNvSpPr txBox="1"/>
            <p:nvPr/>
          </p:nvSpPr>
          <p:spPr>
            <a:xfrm>
              <a:off x="7495322" y="4747241"/>
              <a:ext cx="245121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جمع البيانات بانتظام</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91" name="Picture 90">
              <a:extLst>
                <a:ext uri="{FF2B5EF4-FFF2-40B4-BE49-F238E27FC236}">
                  <a16:creationId xmlns:a16="http://schemas.microsoft.com/office/drawing/2014/main" id="{41BE7E30-31CA-EB0D-A396-FC891750B934}"/>
                </a:ext>
              </a:extLst>
            </p:cNvPr>
            <p:cNvPicPr>
              <a:picLocks noChangeAspect="1"/>
            </p:cNvPicPr>
            <p:nvPr/>
          </p:nvPicPr>
          <p:blipFill>
            <a:blip r:embed="rId7"/>
            <a:stretch>
              <a:fillRect/>
            </a:stretch>
          </p:blipFill>
          <p:spPr>
            <a:xfrm>
              <a:off x="8470620" y="3104795"/>
              <a:ext cx="581050" cy="581050"/>
            </a:xfrm>
            <a:prstGeom prst="rect">
              <a:avLst/>
            </a:prstGeom>
          </p:spPr>
        </p:pic>
      </p:grpSp>
      <p:grpSp>
        <p:nvGrpSpPr>
          <p:cNvPr id="92" name="Group 91">
            <a:extLst>
              <a:ext uri="{FF2B5EF4-FFF2-40B4-BE49-F238E27FC236}">
                <a16:creationId xmlns:a16="http://schemas.microsoft.com/office/drawing/2014/main" id="{A0A6BDDE-E237-8427-B637-423849A1C25F}"/>
              </a:ext>
            </a:extLst>
          </p:cNvPr>
          <p:cNvGrpSpPr/>
          <p:nvPr/>
        </p:nvGrpSpPr>
        <p:grpSpPr>
          <a:xfrm>
            <a:off x="5661575" y="2304617"/>
            <a:ext cx="2451216" cy="2052231"/>
            <a:chOff x="5796883" y="1750318"/>
            <a:chExt cx="2451216" cy="2052231"/>
          </a:xfrm>
        </p:grpSpPr>
        <p:sp>
          <p:nvSpPr>
            <p:cNvPr id="93" name="TextBox 92">
              <a:extLst>
                <a:ext uri="{FF2B5EF4-FFF2-40B4-BE49-F238E27FC236}">
                  <a16:creationId xmlns:a16="http://schemas.microsoft.com/office/drawing/2014/main" id="{80341EE1-F47B-D5B3-D835-4971E2F61F5E}"/>
                </a:ext>
              </a:extLst>
            </p:cNvPr>
            <p:cNvSpPr txBox="1"/>
            <p:nvPr/>
          </p:nvSpPr>
          <p:spPr>
            <a:xfrm>
              <a:off x="5796883" y="1750318"/>
              <a:ext cx="2451216"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مقارنة الأداء الفعلي بالمستهدف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94" name="Picture 93">
              <a:extLst>
                <a:ext uri="{FF2B5EF4-FFF2-40B4-BE49-F238E27FC236}">
                  <a16:creationId xmlns:a16="http://schemas.microsoft.com/office/drawing/2014/main" id="{F2E1C46A-0B5A-E4DD-4D3F-BD51AFBEAC80}"/>
                </a:ext>
              </a:extLst>
            </p:cNvPr>
            <p:cNvPicPr>
              <a:picLocks noChangeAspect="1"/>
            </p:cNvPicPr>
            <p:nvPr/>
          </p:nvPicPr>
          <p:blipFill>
            <a:blip r:embed="rId8"/>
            <a:stretch>
              <a:fillRect/>
            </a:stretch>
          </p:blipFill>
          <p:spPr>
            <a:xfrm>
              <a:off x="6566208" y="2937250"/>
              <a:ext cx="865299" cy="865299"/>
            </a:xfrm>
            <a:prstGeom prst="rect">
              <a:avLst/>
            </a:prstGeom>
          </p:spPr>
        </p:pic>
      </p:grpSp>
      <p:grpSp>
        <p:nvGrpSpPr>
          <p:cNvPr id="95" name="Group 94">
            <a:extLst>
              <a:ext uri="{FF2B5EF4-FFF2-40B4-BE49-F238E27FC236}">
                <a16:creationId xmlns:a16="http://schemas.microsoft.com/office/drawing/2014/main" id="{5A3A4ED9-3113-3BBE-A6A4-AD5A5F7AC97E}"/>
              </a:ext>
            </a:extLst>
          </p:cNvPr>
          <p:cNvGrpSpPr/>
          <p:nvPr/>
        </p:nvGrpSpPr>
        <p:grpSpPr>
          <a:xfrm>
            <a:off x="3857989" y="3763122"/>
            <a:ext cx="2451216" cy="2154174"/>
            <a:chOff x="3993297" y="3208823"/>
            <a:chExt cx="2451216" cy="2154174"/>
          </a:xfrm>
        </p:grpSpPr>
        <p:sp>
          <p:nvSpPr>
            <p:cNvPr id="96" name="TextBox 95">
              <a:extLst>
                <a:ext uri="{FF2B5EF4-FFF2-40B4-BE49-F238E27FC236}">
                  <a16:creationId xmlns:a16="http://schemas.microsoft.com/office/drawing/2014/main" id="{A1A7F4B5-EA50-1E01-79CD-44ADFA1E4F60}"/>
                </a:ext>
              </a:extLst>
            </p:cNvPr>
            <p:cNvSpPr txBox="1"/>
            <p:nvPr/>
          </p:nvSpPr>
          <p:spPr>
            <a:xfrm>
              <a:off x="3993297" y="4643954"/>
              <a:ext cx="2451216"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الانحرافات واتخاذ الإجراءات التصحيحية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97" name="Graphic 898">
              <a:extLst>
                <a:ext uri="{FF2B5EF4-FFF2-40B4-BE49-F238E27FC236}">
                  <a16:creationId xmlns:a16="http://schemas.microsoft.com/office/drawing/2014/main" id="{B94ECE73-8EE0-A6AD-A874-D9EFB71BF01F}"/>
                </a:ext>
              </a:extLst>
            </p:cNvPr>
            <p:cNvGrpSpPr/>
            <p:nvPr/>
          </p:nvGrpSpPr>
          <p:grpSpPr>
            <a:xfrm>
              <a:off x="4924358" y="3208823"/>
              <a:ext cx="589094" cy="673094"/>
              <a:chOff x="6509538" y="1619634"/>
              <a:chExt cx="347532" cy="397087"/>
            </a:xfrm>
            <a:solidFill>
              <a:srgbClr val="272525"/>
            </a:solidFill>
          </p:grpSpPr>
          <p:sp>
            <p:nvSpPr>
              <p:cNvPr id="98" name="Freeform: Shape 97">
                <a:extLst>
                  <a:ext uri="{FF2B5EF4-FFF2-40B4-BE49-F238E27FC236}">
                    <a16:creationId xmlns:a16="http://schemas.microsoft.com/office/drawing/2014/main" id="{2F9BDC0A-7AA6-807E-589E-101DED5244AB}"/>
                  </a:ext>
                </a:extLst>
              </p:cNvPr>
              <p:cNvSpPr/>
              <p:nvPr/>
            </p:nvSpPr>
            <p:spPr>
              <a:xfrm>
                <a:off x="6509538" y="1619634"/>
                <a:ext cx="347532" cy="397087"/>
              </a:xfrm>
              <a:custGeom>
                <a:avLst/>
                <a:gdLst>
                  <a:gd name="connsiteX0" fmla="*/ 347424 w 347532"/>
                  <a:gd name="connsiteY0" fmla="*/ 17745 h 397087"/>
                  <a:gd name="connsiteX1" fmla="*/ 329680 w 347532"/>
                  <a:gd name="connsiteY1" fmla="*/ 0 h 397087"/>
                  <a:gd name="connsiteX2" fmla="*/ 17745 w 347532"/>
                  <a:gd name="connsiteY2" fmla="*/ 0 h 397087"/>
                  <a:gd name="connsiteX3" fmla="*/ 0 w 347532"/>
                  <a:gd name="connsiteY3" fmla="*/ 17745 h 397087"/>
                  <a:gd name="connsiteX4" fmla="*/ 17095 w 347532"/>
                  <a:gd name="connsiteY4" fmla="*/ 35381 h 397087"/>
                  <a:gd name="connsiteX5" fmla="*/ 16121 w 347532"/>
                  <a:gd name="connsiteY5" fmla="*/ 43171 h 397087"/>
                  <a:gd name="connsiteX6" fmla="*/ 16121 w 347532"/>
                  <a:gd name="connsiteY6" fmla="*/ 207632 h 397087"/>
                  <a:gd name="connsiteX7" fmla="*/ 17095 w 347532"/>
                  <a:gd name="connsiteY7" fmla="*/ 215422 h 397087"/>
                  <a:gd name="connsiteX8" fmla="*/ 0 w 347532"/>
                  <a:gd name="connsiteY8" fmla="*/ 233059 h 397087"/>
                  <a:gd name="connsiteX9" fmla="*/ 17745 w 347532"/>
                  <a:gd name="connsiteY9" fmla="*/ 250803 h 397087"/>
                  <a:gd name="connsiteX10" fmla="*/ 157753 w 347532"/>
                  <a:gd name="connsiteY10" fmla="*/ 250803 h 397087"/>
                  <a:gd name="connsiteX11" fmla="*/ 157428 w 347532"/>
                  <a:gd name="connsiteY11" fmla="*/ 254265 h 397087"/>
                  <a:gd name="connsiteX12" fmla="*/ 157428 w 347532"/>
                  <a:gd name="connsiteY12" fmla="*/ 296355 h 397087"/>
                  <a:gd name="connsiteX13" fmla="*/ 155048 w 347532"/>
                  <a:gd name="connsiteY13" fmla="*/ 298302 h 397087"/>
                  <a:gd name="connsiteX14" fmla="*/ 94890 w 347532"/>
                  <a:gd name="connsiteY14" fmla="*/ 360732 h 397087"/>
                  <a:gd name="connsiteX15" fmla="*/ 91644 w 347532"/>
                  <a:gd name="connsiteY15" fmla="*/ 372418 h 397087"/>
                  <a:gd name="connsiteX16" fmla="*/ 97703 w 347532"/>
                  <a:gd name="connsiteY16" fmla="*/ 383454 h 397087"/>
                  <a:gd name="connsiteX17" fmla="*/ 108956 w 347532"/>
                  <a:gd name="connsiteY17" fmla="*/ 389081 h 397087"/>
                  <a:gd name="connsiteX18" fmla="*/ 120533 w 347532"/>
                  <a:gd name="connsiteY18" fmla="*/ 385402 h 397087"/>
                  <a:gd name="connsiteX19" fmla="*/ 157536 w 347532"/>
                  <a:gd name="connsiteY19" fmla="*/ 346991 h 397087"/>
                  <a:gd name="connsiteX20" fmla="*/ 157536 w 347532"/>
                  <a:gd name="connsiteY20" fmla="*/ 378585 h 397087"/>
                  <a:gd name="connsiteX21" fmla="*/ 175281 w 347532"/>
                  <a:gd name="connsiteY21" fmla="*/ 397087 h 397087"/>
                  <a:gd name="connsiteX22" fmla="*/ 193026 w 347532"/>
                  <a:gd name="connsiteY22" fmla="*/ 378585 h 397087"/>
                  <a:gd name="connsiteX23" fmla="*/ 193026 w 347532"/>
                  <a:gd name="connsiteY23" fmla="*/ 346883 h 397087"/>
                  <a:gd name="connsiteX24" fmla="*/ 235547 w 347532"/>
                  <a:gd name="connsiteY24" fmla="*/ 387782 h 397087"/>
                  <a:gd name="connsiteX25" fmla="*/ 247341 w 347532"/>
                  <a:gd name="connsiteY25" fmla="*/ 391244 h 397087"/>
                  <a:gd name="connsiteX26" fmla="*/ 258485 w 347532"/>
                  <a:gd name="connsiteY26" fmla="*/ 385294 h 397087"/>
                  <a:gd name="connsiteX27" fmla="*/ 264004 w 347532"/>
                  <a:gd name="connsiteY27" fmla="*/ 373825 h 397087"/>
                  <a:gd name="connsiteX28" fmla="*/ 260000 w 347532"/>
                  <a:gd name="connsiteY28" fmla="*/ 362139 h 397087"/>
                  <a:gd name="connsiteX29" fmla="*/ 260000 w 347532"/>
                  <a:gd name="connsiteY29" fmla="*/ 362139 h 397087"/>
                  <a:gd name="connsiteX30" fmla="*/ 194540 w 347532"/>
                  <a:gd name="connsiteY30" fmla="*/ 299168 h 397087"/>
                  <a:gd name="connsiteX31" fmla="*/ 192917 w 347532"/>
                  <a:gd name="connsiteY31" fmla="*/ 297869 h 397087"/>
                  <a:gd name="connsiteX32" fmla="*/ 192917 w 347532"/>
                  <a:gd name="connsiteY32" fmla="*/ 254265 h 397087"/>
                  <a:gd name="connsiteX33" fmla="*/ 192592 w 347532"/>
                  <a:gd name="connsiteY33" fmla="*/ 250803 h 397087"/>
                  <a:gd name="connsiteX34" fmla="*/ 329788 w 347532"/>
                  <a:gd name="connsiteY34" fmla="*/ 250803 h 397087"/>
                  <a:gd name="connsiteX35" fmla="*/ 347532 w 347532"/>
                  <a:gd name="connsiteY35" fmla="*/ 233059 h 397087"/>
                  <a:gd name="connsiteX36" fmla="*/ 336821 w 347532"/>
                  <a:gd name="connsiteY36" fmla="*/ 216829 h 397087"/>
                  <a:gd name="connsiteX37" fmla="*/ 338119 w 347532"/>
                  <a:gd name="connsiteY37" fmla="*/ 207632 h 397087"/>
                  <a:gd name="connsiteX38" fmla="*/ 338119 w 347532"/>
                  <a:gd name="connsiteY38" fmla="*/ 43171 h 397087"/>
                  <a:gd name="connsiteX39" fmla="*/ 336821 w 347532"/>
                  <a:gd name="connsiteY39" fmla="*/ 33974 h 397087"/>
                  <a:gd name="connsiteX40" fmla="*/ 347532 w 347532"/>
                  <a:gd name="connsiteY40" fmla="*/ 17745 h 397087"/>
                  <a:gd name="connsiteX41" fmla="*/ 252967 w 347532"/>
                  <a:gd name="connsiteY41" fmla="*/ 369280 h 397087"/>
                  <a:gd name="connsiteX42" fmla="*/ 253941 w 347532"/>
                  <a:gd name="connsiteY42" fmla="*/ 372634 h 397087"/>
                  <a:gd name="connsiteX43" fmla="*/ 251128 w 347532"/>
                  <a:gd name="connsiteY43" fmla="*/ 378152 h 397087"/>
                  <a:gd name="connsiteX44" fmla="*/ 245718 w 347532"/>
                  <a:gd name="connsiteY44" fmla="*/ 381182 h 397087"/>
                  <a:gd name="connsiteX45" fmla="*/ 242256 w 347532"/>
                  <a:gd name="connsiteY45" fmla="*/ 380317 h 397087"/>
                  <a:gd name="connsiteX46" fmla="*/ 191294 w 347532"/>
                  <a:gd name="connsiteY46" fmla="*/ 331302 h 397087"/>
                  <a:gd name="connsiteX47" fmla="*/ 185884 w 347532"/>
                  <a:gd name="connsiteY47" fmla="*/ 330329 h 397087"/>
                  <a:gd name="connsiteX48" fmla="*/ 182855 w 347532"/>
                  <a:gd name="connsiteY48" fmla="*/ 334982 h 397087"/>
                  <a:gd name="connsiteX49" fmla="*/ 182855 w 347532"/>
                  <a:gd name="connsiteY49" fmla="*/ 378477 h 397087"/>
                  <a:gd name="connsiteX50" fmla="*/ 175173 w 347532"/>
                  <a:gd name="connsiteY50" fmla="*/ 387025 h 397087"/>
                  <a:gd name="connsiteX51" fmla="*/ 167490 w 347532"/>
                  <a:gd name="connsiteY51" fmla="*/ 378477 h 397087"/>
                  <a:gd name="connsiteX52" fmla="*/ 167490 w 347532"/>
                  <a:gd name="connsiteY52" fmla="*/ 334440 h 397087"/>
                  <a:gd name="connsiteX53" fmla="*/ 164353 w 347532"/>
                  <a:gd name="connsiteY53" fmla="*/ 329788 h 397087"/>
                  <a:gd name="connsiteX54" fmla="*/ 162514 w 347532"/>
                  <a:gd name="connsiteY54" fmla="*/ 329463 h 397087"/>
                  <a:gd name="connsiteX55" fmla="*/ 158943 w 347532"/>
                  <a:gd name="connsiteY55" fmla="*/ 330978 h 397087"/>
                  <a:gd name="connsiteX56" fmla="*/ 113391 w 347532"/>
                  <a:gd name="connsiteY56" fmla="*/ 378369 h 397087"/>
                  <a:gd name="connsiteX57" fmla="*/ 110362 w 347532"/>
                  <a:gd name="connsiteY57" fmla="*/ 379126 h 397087"/>
                  <a:gd name="connsiteX58" fmla="*/ 104844 w 347532"/>
                  <a:gd name="connsiteY58" fmla="*/ 376205 h 397087"/>
                  <a:gd name="connsiteX59" fmla="*/ 101706 w 347532"/>
                  <a:gd name="connsiteY59" fmla="*/ 370795 h 397087"/>
                  <a:gd name="connsiteX60" fmla="*/ 102356 w 347532"/>
                  <a:gd name="connsiteY60" fmla="*/ 367657 h 397087"/>
                  <a:gd name="connsiteX61" fmla="*/ 162514 w 347532"/>
                  <a:gd name="connsiteY61" fmla="*/ 305227 h 397087"/>
                  <a:gd name="connsiteX62" fmla="*/ 163812 w 347532"/>
                  <a:gd name="connsiteY62" fmla="*/ 304578 h 397087"/>
                  <a:gd name="connsiteX63" fmla="*/ 167707 w 347532"/>
                  <a:gd name="connsiteY63" fmla="*/ 299709 h 397087"/>
                  <a:gd name="connsiteX64" fmla="*/ 167707 w 347532"/>
                  <a:gd name="connsiteY64" fmla="*/ 254265 h 397087"/>
                  <a:gd name="connsiteX65" fmla="*/ 168356 w 347532"/>
                  <a:gd name="connsiteY65" fmla="*/ 250803 h 397087"/>
                  <a:gd name="connsiteX66" fmla="*/ 182422 w 347532"/>
                  <a:gd name="connsiteY66" fmla="*/ 250803 h 397087"/>
                  <a:gd name="connsiteX67" fmla="*/ 183071 w 347532"/>
                  <a:gd name="connsiteY67" fmla="*/ 254265 h 397087"/>
                  <a:gd name="connsiteX68" fmla="*/ 183071 w 347532"/>
                  <a:gd name="connsiteY68" fmla="*/ 301007 h 397087"/>
                  <a:gd name="connsiteX69" fmla="*/ 186533 w 347532"/>
                  <a:gd name="connsiteY69" fmla="*/ 305768 h 397087"/>
                  <a:gd name="connsiteX70" fmla="*/ 187724 w 347532"/>
                  <a:gd name="connsiteY70" fmla="*/ 306417 h 397087"/>
                  <a:gd name="connsiteX71" fmla="*/ 253184 w 347532"/>
                  <a:gd name="connsiteY71" fmla="*/ 369388 h 397087"/>
                  <a:gd name="connsiteX72" fmla="*/ 337362 w 347532"/>
                  <a:gd name="connsiteY72" fmla="*/ 233059 h 397087"/>
                  <a:gd name="connsiteX73" fmla="*/ 329680 w 347532"/>
                  <a:gd name="connsiteY73" fmla="*/ 240741 h 397087"/>
                  <a:gd name="connsiteX74" fmla="*/ 17745 w 347532"/>
                  <a:gd name="connsiteY74" fmla="*/ 240741 h 397087"/>
                  <a:gd name="connsiteX75" fmla="*/ 10062 w 347532"/>
                  <a:gd name="connsiteY75" fmla="*/ 233059 h 397087"/>
                  <a:gd name="connsiteX76" fmla="*/ 17745 w 347532"/>
                  <a:gd name="connsiteY76" fmla="*/ 225377 h 397087"/>
                  <a:gd name="connsiteX77" fmla="*/ 329680 w 347532"/>
                  <a:gd name="connsiteY77" fmla="*/ 225377 h 397087"/>
                  <a:gd name="connsiteX78" fmla="*/ 337362 w 347532"/>
                  <a:gd name="connsiteY78" fmla="*/ 233059 h 397087"/>
                  <a:gd name="connsiteX79" fmla="*/ 31161 w 347532"/>
                  <a:gd name="connsiteY79" fmla="*/ 207632 h 397087"/>
                  <a:gd name="connsiteX80" fmla="*/ 31161 w 347532"/>
                  <a:gd name="connsiteY80" fmla="*/ 43171 h 397087"/>
                  <a:gd name="connsiteX81" fmla="*/ 33000 w 347532"/>
                  <a:gd name="connsiteY81" fmla="*/ 35489 h 397087"/>
                  <a:gd name="connsiteX82" fmla="*/ 321240 w 347532"/>
                  <a:gd name="connsiteY82" fmla="*/ 35489 h 397087"/>
                  <a:gd name="connsiteX83" fmla="*/ 323079 w 347532"/>
                  <a:gd name="connsiteY83" fmla="*/ 43171 h 397087"/>
                  <a:gd name="connsiteX84" fmla="*/ 323079 w 347532"/>
                  <a:gd name="connsiteY84" fmla="*/ 207632 h 397087"/>
                  <a:gd name="connsiteX85" fmla="*/ 321240 w 347532"/>
                  <a:gd name="connsiteY85" fmla="*/ 215314 h 397087"/>
                  <a:gd name="connsiteX86" fmla="*/ 33000 w 347532"/>
                  <a:gd name="connsiteY86" fmla="*/ 215314 h 397087"/>
                  <a:gd name="connsiteX87" fmla="*/ 31161 w 347532"/>
                  <a:gd name="connsiteY87" fmla="*/ 207632 h 397087"/>
                  <a:gd name="connsiteX88" fmla="*/ 329680 w 347532"/>
                  <a:gd name="connsiteY88" fmla="*/ 25427 h 397087"/>
                  <a:gd name="connsiteX89" fmla="*/ 17745 w 347532"/>
                  <a:gd name="connsiteY89" fmla="*/ 25427 h 397087"/>
                  <a:gd name="connsiteX90" fmla="*/ 10062 w 347532"/>
                  <a:gd name="connsiteY90" fmla="*/ 17745 h 397087"/>
                  <a:gd name="connsiteX91" fmla="*/ 17745 w 347532"/>
                  <a:gd name="connsiteY91" fmla="*/ 10063 h 397087"/>
                  <a:gd name="connsiteX92" fmla="*/ 329680 w 347532"/>
                  <a:gd name="connsiteY92" fmla="*/ 10063 h 397087"/>
                  <a:gd name="connsiteX93" fmla="*/ 337362 w 347532"/>
                  <a:gd name="connsiteY93" fmla="*/ 17745 h 397087"/>
                  <a:gd name="connsiteX94" fmla="*/ 329680 w 347532"/>
                  <a:gd name="connsiteY94" fmla="*/ 25427 h 397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47532" h="397087">
                    <a:moveTo>
                      <a:pt x="347424" y="17745"/>
                    </a:moveTo>
                    <a:cubicBezTo>
                      <a:pt x="347424" y="8007"/>
                      <a:pt x="339526" y="0"/>
                      <a:pt x="329680" y="0"/>
                    </a:cubicBezTo>
                    <a:lnTo>
                      <a:pt x="17745" y="0"/>
                    </a:lnTo>
                    <a:cubicBezTo>
                      <a:pt x="8007" y="0"/>
                      <a:pt x="0" y="8007"/>
                      <a:pt x="0" y="17745"/>
                    </a:cubicBezTo>
                    <a:cubicBezTo>
                      <a:pt x="0" y="27482"/>
                      <a:pt x="7682" y="35056"/>
                      <a:pt x="17095" y="35381"/>
                    </a:cubicBezTo>
                    <a:cubicBezTo>
                      <a:pt x="16446" y="37869"/>
                      <a:pt x="16121" y="40466"/>
                      <a:pt x="16121" y="43171"/>
                    </a:cubicBezTo>
                    <a:lnTo>
                      <a:pt x="16121" y="207632"/>
                    </a:lnTo>
                    <a:cubicBezTo>
                      <a:pt x="16121" y="210337"/>
                      <a:pt x="16446" y="212934"/>
                      <a:pt x="17095" y="215422"/>
                    </a:cubicBezTo>
                    <a:cubicBezTo>
                      <a:pt x="7574" y="215747"/>
                      <a:pt x="0" y="223537"/>
                      <a:pt x="0" y="233059"/>
                    </a:cubicBezTo>
                    <a:cubicBezTo>
                      <a:pt x="0" y="242580"/>
                      <a:pt x="7898" y="250803"/>
                      <a:pt x="17745" y="250803"/>
                    </a:cubicBezTo>
                    <a:lnTo>
                      <a:pt x="157753" y="250803"/>
                    </a:lnTo>
                    <a:cubicBezTo>
                      <a:pt x="157536" y="251885"/>
                      <a:pt x="157428" y="253075"/>
                      <a:pt x="157428" y="254265"/>
                    </a:cubicBezTo>
                    <a:lnTo>
                      <a:pt x="157428" y="296355"/>
                    </a:lnTo>
                    <a:cubicBezTo>
                      <a:pt x="156563" y="296896"/>
                      <a:pt x="155806" y="297545"/>
                      <a:pt x="155048" y="298302"/>
                    </a:cubicBezTo>
                    <a:lnTo>
                      <a:pt x="94890" y="360732"/>
                    </a:lnTo>
                    <a:cubicBezTo>
                      <a:pt x="92077" y="363654"/>
                      <a:pt x="90887" y="367982"/>
                      <a:pt x="91644" y="372418"/>
                    </a:cubicBezTo>
                    <a:cubicBezTo>
                      <a:pt x="92293" y="376421"/>
                      <a:pt x="94457" y="380317"/>
                      <a:pt x="97703" y="383454"/>
                    </a:cubicBezTo>
                    <a:cubicBezTo>
                      <a:pt x="100949" y="386592"/>
                      <a:pt x="104952" y="388539"/>
                      <a:pt x="108956" y="389081"/>
                    </a:cubicBezTo>
                    <a:cubicBezTo>
                      <a:pt x="113500" y="389621"/>
                      <a:pt x="117720" y="388323"/>
                      <a:pt x="120533" y="385402"/>
                    </a:cubicBezTo>
                    <a:lnTo>
                      <a:pt x="157536" y="346991"/>
                    </a:lnTo>
                    <a:lnTo>
                      <a:pt x="157536" y="378585"/>
                    </a:lnTo>
                    <a:cubicBezTo>
                      <a:pt x="157536" y="388756"/>
                      <a:pt x="165435" y="397087"/>
                      <a:pt x="175281" y="397087"/>
                    </a:cubicBezTo>
                    <a:cubicBezTo>
                      <a:pt x="185127" y="397087"/>
                      <a:pt x="193026" y="388756"/>
                      <a:pt x="193026" y="378585"/>
                    </a:cubicBezTo>
                    <a:lnTo>
                      <a:pt x="193026" y="346883"/>
                    </a:lnTo>
                    <a:lnTo>
                      <a:pt x="235547" y="387782"/>
                    </a:lnTo>
                    <a:cubicBezTo>
                      <a:pt x="238577" y="390703"/>
                      <a:pt x="242797" y="391893"/>
                      <a:pt x="247341" y="391244"/>
                    </a:cubicBezTo>
                    <a:cubicBezTo>
                      <a:pt x="251452" y="390595"/>
                      <a:pt x="255456" y="388539"/>
                      <a:pt x="258485" y="385294"/>
                    </a:cubicBezTo>
                    <a:cubicBezTo>
                      <a:pt x="261623" y="382047"/>
                      <a:pt x="263570" y="378044"/>
                      <a:pt x="264004" y="373825"/>
                    </a:cubicBezTo>
                    <a:cubicBezTo>
                      <a:pt x="264436" y="369280"/>
                      <a:pt x="263030" y="365061"/>
                      <a:pt x="260000" y="362139"/>
                    </a:cubicBezTo>
                    <a:lnTo>
                      <a:pt x="260000" y="362139"/>
                    </a:lnTo>
                    <a:lnTo>
                      <a:pt x="194540" y="299168"/>
                    </a:lnTo>
                    <a:cubicBezTo>
                      <a:pt x="194540" y="299168"/>
                      <a:pt x="193567" y="298302"/>
                      <a:pt x="192917" y="297869"/>
                    </a:cubicBezTo>
                    <a:lnTo>
                      <a:pt x="192917" y="254265"/>
                    </a:lnTo>
                    <a:cubicBezTo>
                      <a:pt x="192917" y="253075"/>
                      <a:pt x="192809" y="251885"/>
                      <a:pt x="192592" y="250803"/>
                    </a:cubicBezTo>
                    <a:lnTo>
                      <a:pt x="329788" y="250803"/>
                    </a:lnTo>
                    <a:cubicBezTo>
                      <a:pt x="339526" y="250803"/>
                      <a:pt x="347532" y="242905"/>
                      <a:pt x="347532" y="233059"/>
                    </a:cubicBezTo>
                    <a:cubicBezTo>
                      <a:pt x="347532" y="225809"/>
                      <a:pt x="343096" y="219534"/>
                      <a:pt x="336821" y="216829"/>
                    </a:cubicBezTo>
                    <a:cubicBezTo>
                      <a:pt x="337686" y="213908"/>
                      <a:pt x="338119" y="210878"/>
                      <a:pt x="338119" y="207632"/>
                    </a:cubicBezTo>
                    <a:lnTo>
                      <a:pt x="338119" y="43171"/>
                    </a:lnTo>
                    <a:cubicBezTo>
                      <a:pt x="338119" y="40033"/>
                      <a:pt x="337686" y="36896"/>
                      <a:pt x="336821" y="33974"/>
                    </a:cubicBezTo>
                    <a:cubicBezTo>
                      <a:pt x="343096" y="31269"/>
                      <a:pt x="347532" y="24994"/>
                      <a:pt x="347532" y="17745"/>
                    </a:cubicBezTo>
                    <a:close/>
                    <a:moveTo>
                      <a:pt x="252967" y="369280"/>
                    </a:moveTo>
                    <a:cubicBezTo>
                      <a:pt x="253941" y="370254"/>
                      <a:pt x="254049" y="371877"/>
                      <a:pt x="253941" y="372634"/>
                    </a:cubicBezTo>
                    <a:cubicBezTo>
                      <a:pt x="253725" y="374474"/>
                      <a:pt x="252751" y="376530"/>
                      <a:pt x="251128" y="378152"/>
                    </a:cubicBezTo>
                    <a:cubicBezTo>
                      <a:pt x="249613" y="379775"/>
                      <a:pt x="247557" y="380857"/>
                      <a:pt x="245718" y="381182"/>
                    </a:cubicBezTo>
                    <a:cubicBezTo>
                      <a:pt x="244852" y="381290"/>
                      <a:pt x="243337" y="381398"/>
                      <a:pt x="242256" y="380317"/>
                    </a:cubicBezTo>
                    <a:lnTo>
                      <a:pt x="191294" y="331302"/>
                    </a:lnTo>
                    <a:cubicBezTo>
                      <a:pt x="189887" y="329896"/>
                      <a:pt x="187724" y="329463"/>
                      <a:pt x="185884" y="330329"/>
                    </a:cubicBezTo>
                    <a:cubicBezTo>
                      <a:pt x="184045" y="331086"/>
                      <a:pt x="182855" y="332926"/>
                      <a:pt x="182855" y="334982"/>
                    </a:cubicBezTo>
                    <a:lnTo>
                      <a:pt x="182855" y="378477"/>
                    </a:lnTo>
                    <a:cubicBezTo>
                      <a:pt x="182855" y="383129"/>
                      <a:pt x="179393" y="387025"/>
                      <a:pt x="175173" y="387025"/>
                    </a:cubicBezTo>
                    <a:cubicBezTo>
                      <a:pt x="170953" y="387025"/>
                      <a:pt x="167490" y="383238"/>
                      <a:pt x="167490" y="378477"/>
                    </a:cubicBezTo>
                    <a:lnTo>
                      <a:pt x="167490" y="334440"/>
                    </a:lnTo>
                    <a:cubicBezTo>
                      <a:pt x="167490" y="332385"/>
                      <a:pt x="166300" y="330545"/>
                      <a:pt x="164353" y="329788"/>
                    </a:cubicBezTo>
                    <a:cubicBezTo>
                      <a:pt x="163704" y="329572"/>
                      <a:pt x="163163" y="329463"/>
                      <a:pt x="162514" y="329463"/>
                    </a:cubicBezTo>
                    <a:cubicBezTo>
                      <a:pt x="161215" y="329463"/>
                      <a:pt x="159917" y="330004"/>
                      <a:pt x="158943" y="330978"/>
                    </a:cubicBezTo>
                    <a:lnTo>
                      <a:pt x="113391" y="378369"/>
                    </a:lnTo>
                    <a:cubicBezTo>
                      <a:pt x="112526" y="379234"/>
                      <a:pt x="111120" y="379234"/>
                      <a:pt x="110362" y="379126"/>
                    </a:cubicBezTo>
                    <a:cubicBezTo>
                      <a:pt x="108523" y="378910"/>
                      <a:pt x="106467" y="377828"/>
                      <a:pt x="104844" y="376205"/>
                    </a:cubicBezTo>
                    <a:cubicBezTo>
                      <a:pt x="103221" y="374582"/>
                      <a:pt x="102031" y="372634"/>
                      <a:pt x="101706" y="370795"/>
                    </a:cubicBezTo>
                    <a:cubicBezTo>
                      <a:pt x="101598" y="370038"/>
                      <a:pt x="101490" y="368523"/>
                      <a:pt x="102356" y="367657"/>
                    </a:cubicBezTo>
                    <a:lnTo>
                      <a:pt x="162514" y="305227"/>
                    </a:lnTo>
                    <a:cubicBezTo>
                      <a:pt x="162514" y="305227"/>
                      <a:pt x="163271" y="304686"/>
                      <a:pt x="163812" y="304578"/>
                    </a:cubicBezTo>
                    <a:cubicBezTo>
                      <a:pt x="166084" y="304037"/>
                      <a:pt x="167707" y="302089"/>
                      <a:pt x="167707" y="299709"/>
                    </a:cubicBezTo>
                    <a:lnTo>
                      <a:pt x="167707" y="254265"/>
                    </a:lnTo>
                    <a:cubicBezTo>
                      <a:pt x="167707" y="252967"/>
                      <a:pt x="167924" y="251885"/>
                      <a:pt x="168356" y="250803"/>
                    </a:cubicBezTo>
                    <a:lnTo>
                      <a:pt x="182422" y="250803"/>
                    </a:lnTo>
                    <a:cubicBezTo>
                      <a:pt x="182855" y="251885"/>
                      <a:pt x="183071" y="253075"/>
                      <a:pt x="183071" y="254265"/>
                    </a:cubicBezTo>
                    <a:lnTo>
                      <a:pt x="183071" y="301007"/>
                    </a:lnTo>
                    <a:cubicBezTo>
                      <a:pt x="183071" y="303171"/>
                      <a:pt x="184478" y="305119"/>
                      <a:pt x="186533" y="305768"/>
                    </a:cubicBezTo>
                    <a:cubicBezTo>
                      <a:pt x="187075" y="305876"/>
                      <a:pt x="187399" y="306092"/>
                      <a:pt x="187724" y="306417"/>
                    </a:cubicBezTo>
                    <a:lnTo>
                      <a:pt x="253184" y="369388"/>
                    </a:lnTo>
                    <a:close/>
                    <a:moveTo>
                      <a:pt x="337362" y="233059"/>
                    </a:moveTo>
                    <a:cubicBezTo>
                      <a:pt x="337362" y="237279"/>
                      <a:pt x="333899" y="240741"/>
                      <a:pt x="329680" y="240741"/>
                    </a:cubicBezTo>
                    <a:lnTo>
                      <a:pt x="17745" y="240741"/>
                    </a:lnTo>
                    <a:cubicBezTo>
                      <a:pt x="13525" y="240741"/>
                      <a:pt x="10062" y="237279"/>
                      <a:pt x="10062" y="233059"/>
                    </a:cubicBezTo>
                    <a:cubicBezTo>
                      <a:pt x="10062" y="228839"/>
                      <a:pt x="13525" y="225377"/>
                      <a:pt x="17745" y="225377"/>
                    </a:cubicBezTo>
                    <a:lnTo>
                      <a:pt x="329680" y="225377"/>
                    </a:lnTo>
                    <a:cubicBezTo>
                      <a:pt x="333899" y="225377"/>
                      <a:pt x="337362" y="228839"/>
                      <a:pt x="337362" y="233059"/>
                    </a:cubicBezTo>
                    <a:close/>
                    <a:moveTo>
                      <a:pt x="31161" y="207632"/>
                    </a:moveTo>
                    <a:lnTo>
                      <a:pt x="31161" y="43171"/>
                    </a:lnTo>
                    <a:cubicBezTo>
                      <a:pt x="31161" y="40358"/>
                      <a:pt x="31810" y="37761"/>
                      <a:pt x="33000" y="35489"/>
                    </a:cubicBezTo>
                    <a:lnTo>
                      <a:pt x="321240" y="35489"/>
                    </a:lnTo>
                    <a:cubicBezTo>
                      <a:pt x="322323" y="37869"/>
                      <a:pt x="323079" y="40466"/>
                      <a:pt x="323079" y="43171"/>
                    </a:cubicBezTo>
                    <a:lnTo>
                      <a:pt x="323079" y="207632"/>
                    </a:lnTo>
                    <a:cubicBezTo>
                      <a:pt x="323079" y="210445"/>
                      <a:pt x="322430" y="213042"/>
                      <a:pt x="321240" y="215314"/>
                    </a:cubicBezTo>
                    <a:lnTo>
                      <a:pt x="33000" y="215314"/>
                    </a:lnTo>
                    <a:cubicBezTo>
                      <a:pt x="31919" y="212934"/>
                      <a:pt x="31161" y="210337"/>
                      <a:pt x="31161" y="207632"/>
                    </a:cubicBezTo>
                    <a:close/>
                    <a:moveTo>
                      <a:pt x="329680" y="25427"/>
                    </a:moveTo>
                    <a:lnTo>
                      <a:pt x="17745" y="25427"/>
                    </a:lnTo>
                    <a:cubicBezTo>
                      <a:pt x="13525" y="25427"/>
                      <a:pt x="10062" y="21964"/>
                      <a:pt x="10062" y="17745"/>
                    </a:cubicBezTo>
                    <a:cubicBezTo>
                      <a:pt x="10062" y="13525"/>
                      <a:pt x="13525" y="10063"/>
                      <a:pt x="17745" y="10063"/>
                    </a:cubicBezTo>
                    <a:lnTo>
                      <a:pt x="329680" y="10063"/>
                    </a:lnTo>
                    <a:cubicBezTo>
                      <a:pt x="333899" y="10063"/>
                      <a:pt x="337362" y="13525"/>
                      <a:pt x="337362" y="17745"/>
                    </a:cubicBezTo>
                    <a:cubicBezTo>
                      <a:pt x="337362" y="21964"/>
                      <a:pt x="333899" y="25427"/>
                      <a:pt x="329680" y="25427"/>
                    </a:cubicBezTo>
                    <a:close/>
                  </a:path>
                </a:pathLst>
              </a:custGeom>
              <a:solidFill>
                <a:srgbClr val="272525"/>
              </a:solidFill>
              <a:ln w="10814"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FE2033DA-9D32-6C8D-476E-554D7F5C5AC0}"/>
                  </a:ext>
                </a:extLst>
              </p:cNvPr>
              <p:cNvSpPr/>
              <p:nvPr/>
            </p:nvSpPr>
            <p:spPr>
              <a:xfrm>
                <a:off x="6571535" y="1683044"/>
                <a:ext cx="223314" cy="113277"/>
              </a:xfrm>
              <a:custGeom>
                <a:avLst/>
                <a:gdLst>
                  <a:gd name="connsiteX0" fmla="*/ 220508 w 223314"/>
                  <a:gd name="connsiteY0" fmla="*/ 1508 h 113277"/>
                  <a:gd name="connsiteX1" fmla="*/ 210013 w 223314"/>
                  <a:gd name="connsiteY1" fmla="*/ 3023 h 113277"/>
                  <a:gd name="connsiteX2" fmla="*/ 164570 w 223314"/>
                  <a:gd name="connsiteY2" fmla="*/ 63290 h 113277"/>
                  <a:gd name="connsiteX3" fmla="*/ 104087 w 223314"/>
                  <a:gd name="connsiteY3" fmla="*/ 32994 h 113277"/>
                  <a:gd name="connsiteX4" fmla="*/ 94457 w 223314"/>
                  <a:gd name="connsiteY4" fmla="*/ 35591 h 113277"/>
                  <a:gd name="connsiteX5" fmla="*/ 52585 w 223314"/>
                  <a:gd name="connsiteY5" fmla="*/ 98346 h 113277"/>
                  <a:gd name="connsiteX6" fmla="*/ 7466 w 223314"/>
                  <a:gd name="connsiteY6" fmla="*/ 98346 h 113277"/>
                  <a:gd name="connsiteX7" fmla="*/ 0 w 223314"/>
                  <a:gd name="connsiteY7" fmla="*/ 105811 h 113277"/>
                  <a:gd name="connsiteX8" fmla="*/ 7466 w 223314"/>
                  <a:gd name="connsiteY8" fmla="*/ 113277 h 113277"/>
                  <a:gd name="connsiteX9" fmla="*/ 56588 w 223314"/>
                  <a:gd name="connsiteY9" fmla="*/ 113277 h 113277"/>
                  <a:gd name="connsiteX10" fmla="*/ 62864 w 223314"/>
                  <a:gd name="connsiteY10" fmla="*/ 109923 h 113277"/>
                  <a:gd name="connsiteX11" fmla="*/ 103221 w 223314"/>
                  <a:gd name="connsiteY11" fmla="*/ 49332 h 113277"/>
                  <a:gd name="connsiteX12" fmla="*/ 163379 w 223314"/>
                  <a:gd name="connsiteY12" fmla="*/ 79411 h 113277"/>
                  <a:gd name="connsiteX13" fmla="*/ 172684 w 223314"/>
                  <a:gd name="connsiteY13" fmla="*/ 77247 h 113277"/>
                  <a:gd name="connsiteX14" fmla="*/ 221806 w 223314"/>
                  <a:gd name="connsiteY14" fmla="*/ 12003 h 113277"/>
                  <a:gd name="connsiteX15" fmla="*/ 220292 w 223314"/>
                  <a:gd name="connsiteY15" fmla="*/ 1508 h 11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3314" h="113277">
                    <a:moveTo>
                      <a:pt x="220508" y="1508"/>
                    </a:moveTo>
                    <a:cubicBezTo>
                      <a:pt x="217154" y="-980"/>
                      <a:pt x="212501" y="-331"/>
                      <a:pt x="210013" y="3023"/>
                    </a:cubicBezTo>
                    <a:lnTo>
                      <a:pt x="164570" y="63290"/>
                    </a:lnTo>
                    <a:lnTo>
                      <a:pt x="104087" y="32994"/>
                    </a:lnTo>
                    <a:cubicBezTo>
                      <a:pt x="100733" y="31263"/>
                      <a:pt x="96621" y="32345"/>
                      <a:pt x="94457" y="35591"/>
                    </a:cubicBezTo>
                    <a:lnTo>
                      <a:pt x="52585" y="98346"/>
                    </a:lnTo>
                    <a:lnTo>
                      <a:pt x="7466" y="98346"/>
                    </a:lnTo>
                    <a:cubicBezTo>
                      <a:pt x="3355" y="98346"/>
                      <a:pt x="0" y="101700"/>
                      <a:pt x="0" y="105811"/>
                    </a:cubicBezTo>
                    <a:cubicBezTo>
                      <a:pt x="0" y="109923"/>
                      <a:pt x="3355" y="113277"/>
                      <a:pt x="7466" y="113277"/>
                    </a:cubicBezTo>
                    <a:lnTo>
                      <a:pt x="56588" y="113277"/>
                    </a:lnTo>
                    <a:cubicBezTo>
                      <a:pt x="59076" y="113277"/>
                      <a:pt x="61457" y="111979"/>
                      <a:pt x="62864" y="109923"/>
                    </a:cubicBezTo>
                    <a:lnTo>
                      <a:pt x="103221" y="49332"/>
                    </a:lnTo>
                    <a:lnTo>
                      <a:pt x="163379" y="79411"/>
                    </a:lnTo>
                    <a:cubicBezTo>
                      <a:pt x="166625" y="81034"/>
                      <a:pt x="170520" y="80060"/>
                      <a:pt x="172684" y="77247"/>
                    </a:cubicBezTo>
                    <a:lnTo>
                      <a:pt x="221806" y="12003"/>
                    </a:lnTo>
                    <a:cubicBezTo>
                      <a:pt x="224295" y="8649"/>
                      <a:pt x="223646" y="3997"/>
                      <a:pt x="220292" y="1508"/>
                    </a:cubicBezTo>
                    <a:close/>
                  </a:path>
                </a:pathLst>
              </a:custGeom>
              <a:solidFill>
                <a:srgbClr val="272525"/>
              </a:solidFill>
              <a:ln w="1081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85106317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0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15"/>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1000"/>
                                            <p:tgtEl>
                                              <p:spTgt spid="86"/>
                                            </p:tgtEl>
                                          </p:cBhvr>
                                        </p:animEffect>
                                        <p:anim calcmode="lin" valueType="num">
                                          <p:cBhvr>
                                            <p:cTn id="12" dur="1000" fill="hold"/>
                                            <p:tgtEl>
                                              <p:spTgt spid="86"/>
                                            </p:tgtEl>
                                            <p:attrNameLst>
                                              <p:attrName>ppt_x</p:attrName>
                                            </p:attrNameLst>
                                          </p:cBhvr>
                                          <p:tavLst>
                                            <p:tav tm="0">
                                              <p:val>
                                                <p:strVal val="#ppt_x"/>
                                              </p:val>
                                            </p:tav>
                                            <p:tav tm="100000">
                                              <p:val>
                                                <p:strVal val="#ppt_x"/>
                                              </p:val>
                                            </p:tav>
                                          </p:tavLst>
                                        </p:anim>
                                        <p:anim calcmode="lin" valueType="num">
                                          <p:cBhvr>
                                            <p:cTn id="13" dur="1000" fill="hold"/>
                                            <p:tgtEl>
                                              <p:spTgt spid="86"/>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14:presetBounceEnd="50000">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14:bounceEnd="50000">
                                          <p:cBhvr additive="base">
                                            <p:cTn id="16" dur="1000" fill="hold"/>
                                            <p:tgtEl>
                                              <p:spTgt spid="73"/>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1000"/>
                                            <p:tgtEl>
                                              <p:spTgt spid="89"/>
                                            </p:tgtEl>
                                          </p:cBhvr>
                                        </p:animEffect>
                                        <p:anim calcmode="lin" valueType="num">
                                          <p:cBhvr>
                                            <p:cTn id="23" dur="1000" fill="hold"/>
                                            <p:tgtEl>
                                              <p:spTgt spid="89"/>
                                            </p:tgtEl>
                                            <p:attrNameLst>
                                              <p:attrName>ppt_x</p:attrName>
                                            </p:attrNameLst>
                                          </p:cBhvr>
                                          <p:tavLst>
                                            <p:tav tm="0">
                                              <p:val>
                                                <p:strVal val="#ppt_x"/>
                                              </p:val>
                                            </p:tav>
                                            <p:tav tm="100000">
                                              <p:val>
                                                <p:strVal val="#ppt_x"/>
                                              </p:val>
                                            </p:tav>
                                          </p:tavLst>
                                        </p:anim>
                                        <p:anim calcmode="lin" valueType="num">
                                          <p:cBhvr>
                                            <p:cTn id="24"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92"/>
                                            </p:tgtEl>
                                            <p:attrNameLst>
                                              <p:attrName>style.visibility</p:attrName>
                                            </p:attrNameLst>
                                          </p:cBhvr>
                                          <p:to>
                                            <p:strVal val="visible"/>
                                          </p:to>
                                        </p:set>
                                        <p:animEffect transition="in" filter="fade">
                                          <p:cBhvr>
                                            <p:cTn id="29" dur="1000"/>
                                            <p:tgtEl>
                                              <p:spTgt spid="92"/>
                                            </p:tgtEl>
                                          </p:cBhvr>
                                        </p:animEffect>
                                        <p:anim calcmode="lin" valueType="num">
                                          <p:cBhvr>
                                            <p:cTn id="30" dur="1000" fill="hold"/>
                                            <p:tgtEl>
                                              <p:spTgt spid="92"/>
                                            </p:tgtEl>
                                            <p:attrNameLst>
                                              <p:attrName>ppt_x</p:attrName>
                                            </p:attrNameLst>
                                          </p:cBhvr>
                                          <p:tavLst>
                                            <p:tav tm="0">
                                              <p:val>
                                                <p:strVal val="#ppt_x"/>
                                              </p:val>
                                            </p:tav>
                                            <p:tav tm="100000">
                                              <p:val>
                                                <p:strVal val="#ppt_x"/>
                                              </p:val>
                                            </p:tav>
                                          </p:tavLst>
                                        </p:anim>
                                        <p:anim calcmode="lin" valueType="num">
                                          <p:cBhvr>
                                            <p:cTn id="31"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95"/>
                                            </p:tgtEl>
                                            <p:attrNameLst>
                                              <p:attrName>style.visibility</p:attrName>
                                            </p:attrNameLst>
                                          </p:cBhvr>
                                          <p:to>
                                            <p:strVal val="visible"/>
                                          </p:to>
                                        </p:set>
                                        <p:animEffect transition="in" filter="fade">
                                          <p:cBhvr>
                                            <p:cTn id="36" dur="1000"/>
                                            <p:tgtEl>
                                              <p:spTgt spid="95"/>
                                            </p:tgtEl>
                                          </p:cBhvr>
                                        </p:animEffect>
                                        <p:anim calcmode="lin" valueType="num">
                                          <p:cBhvr>
                                            <p:cTn id="37" dur="1000" fill="hold"/>
                                            <p:tgtEl>
                                              <p:spTgt spid="95"/>
                                            </p:tgtEl>
                                            <p:attrNameLst>
                                              <p:attrName>ppt_x</p:attrName>
                                            </p:attrNameLst>
                                          </p:cBhvr>
                                          <p:tavLst>
                                            <p:tav tm="0">
                                              <p:val>
                                                <p:strVal val="#ppt_x"/>
                                              </p:val>
                                            </p:tav>
                                            <p:tav tm="100000">
                                              <p:val>
                                                <p:strVal val="#ppt_x"/>
                                              </p:val>
                                            </p:tav>
                                          </p:tavLst>
                                        </p:anim>
                                        <p:anim calcmode="lin" valueType="num">
                                          <p:cBhvr>
                                            <p:cTn id="38"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fade">
                                          <p:cBhvr>
                                            <p:cTn id="43" dur="1000"/>
                                            <p:tgtEl>
                                              <p:spTgt spid="83"/>
                                            </p:tgtEl>
                                          </p:cBhvr>
                                        </p:animEffect>
                                        <p:anim calcmode="lin" valueType="num">
                                          <p:cBhvr>
                                            <p:cTn id="44" dur="1000" fill="hold"/>
                                            <p:tgtEl>
                                              <p:spTgt spid="83"/>
                                            </p:tgtEl>
                                            <p:attrNameLst>
                                              <p:attrName>ppt_x</p:attrName>
                                            </p:attrNameLst>
                                          </p:cBhvr>
                                          <p:tavLst>
                                            <p:tav tm="0">
                                              <p:val>
                                                <p:strVal val="#ppt_x"/>
                                              </p:val>
                                            </p:tav>
                                            <p:tav tm="100000">
                                              <p:val>
                                                <p:strVal val="#ppt_x"/>
                                              </p:val>
                                            </p:tav>
                                          </p:tavLst>
                                        </p:anim>
                                        <p:anim calcmode="lin" valueType="num">
                                          <p:cBhvr>
                                            <p:cTn id="45"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nodeType="click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1000"/>
                                            <p:tgtEl>
                                              <p:spTgt spid="80"/>
                                            </p:tgtEl>
                                          </p:cBhvr>
                                        </p:animEffect>
                                        <p:anim calcmode="lin" valueType="num">
                                          <p:cBhvr>
                                            <p:cTn id="51" dur="1000" fill="hold"/>
                                            <p:tgtEl>
                                              <p:spTgt spid="80"/>
                                            </p:tgtEl>
                                            <p:attrNameLst>
                                              <p:attrName>ppt_x</p:attrName>
                                            </p:attrNameLst>
                                          </p:cBhvr>
                                          <p:tavLst>
                                            <p:tav tm="0">
                                              <p:val>
                                                <p:strVal val="#ppt_x"/>
                                              </p:val>
                                            </p:tav>
                                            <p:tav tm="100000">
                                              <p:val>
                                                <p:strVal val="#ppt_x"/>
                                              </p:val>
                                            </p:tav>
                                          </p:tavLst>
                                        </p:anim>
                                        <p:anim calcmode="lin" valueType="num">
                                          <p:cBhvr>
                                            <p:cTn id="5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ppt_x"/>
                                              </p:val>
                                            </p:tav>
                                            <p:tav tm="100000">
                                              <p:val>
                                                <p:strVal val="#ppt_x"/>
                                              </p:val>
                                            </p:tav>
                                          </p:tavLst>
                                        </p:anim>
                                        <p:anim calcmode="lin" valueType="num">
                                          <p:cBhvr additive="base">
                                            <p:cTn id="8" dur="1000" fill="hold"/>
                                            <p:tgtEl>
                                              <p:spTgt spid="15"/>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1000"/>
                                            <p:tgtEl>
                                              <p:spTgt spid="86"/>
                                            </p:tgtEl>
                                          </p:cBhvr>
                                        </p:animEffect>
                                        <p:anim calcmode="lin" valueType="num">
                                          <p:cBhvr>
                                            <p:cTn id="12" dur="1000" fill="hold"/>
                                            <p:tgtEl>
                                              <p:spTgt spid="86"/>
                                            </p:tgtEl>
                                            <p:attrNameLst>
                                              <p:attrName>ppt_x</p:attrName>
                                            </p:attrNameLst>
                                          </p:cBhvr>
                                          <p:tavLst>
                                            <p:tav tm="0">
                                              <p:val>
                                                <p:strVal val="#ppt_x"/>
                                              </p:val>
                                            </p:tav>
                                            <p:tav tm="100000">
                                              <p:val>
                                                <p:strVal val="#ppt_x"/>
                                              </p:val>
                                            </p:tav>
                                          </p:tavLst>
                                        </p:anim>
                                        <p:anim calcmode="lin" valueType="num">
                                          <p:cBhvr>
                                            <p:cTn id="13" dur="1000" fill="hold"/>
                                            <p:tgtEl>
                                              <p:spTgt spid="86"/>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1000" fill="hold"/>
                                            <p:tgtEl>
                                              <p:spTgt spid="73"/>
                                            </p:tgtEl>
                                            <p:attrNameLst>
                                              <p:attrName>ppt_x</p:attrName>
                                            </p:attrNameLst>
                                          </p:cBhvr>
                                          <p:tavLst>
                                            <p:tav tm="0">
                                              <p:val>
                                                <p:strVal val="#ppt_x"/>
                                              </p:val>
                                            </p:tav>
                                            <p:tav tm="100000">
                                              <p:val>
                                                <p:strVal val="#ppt_x"/>
                                              </p:val>
                                            </p:tav>
                                          </p:tavLst>
                                        </p:anim>
                                        <p:anim calcmode="lin" valueType="num">
                                          <p:cBhvr additive="base">
                                            <p:cTn id="17" dur="10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1000"/>
                                            <p:tgtEl>
                                              <p:spTgt spid="89"/>
                                            </p:tgtEl>
                                          </p:cBhvr>
                                        </p:animEffect>
                                        <p:anim calcmode="lin" valueType="num">
                                          <p:cBhvr>
                                            <p:cTn id="23" dur="1000" fill="hold"/>
                                            <p:tgtEl>
                                              <p:spTgt spid="89"/>
                                            </p:tgtEl>
                                            <p:attrNameLst>
                                              <p:attrName>ppt_x</p:attrName>
                                            </p:attrNameLst>
                                          </p:cBhvr>
                                          <p:tavLst>
                                            <p:tav tm="0">
                                              <p:val>
                                                <p:strVal val="#ppt_x"/>
                                              </p:val>
                                            </p:tav>
                                            <p:tav tm="100000">
                                              <p:val>
                                                <p:strVal val="#ppt_x"/>
                                              </p:val>
                                            </p:tav>
                                          </p:tavLst>
                                        </p:anim>
                                        <p:anim calcmode="lin" valueType="num">
                                          <p:cBhvr>
                                            <p:cTn id="24"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92"/>
                                            </p:tgtEl>
                                            <p:attrNameLst>
                                              <p:attrName>style.visibility</p:attrName>
                                            </p:attrNameLst>
                                          </p:cBhvr>
                                          <p:to>
                                            <p:strVal val="visible"/>
                                          </p:to>
                                        </p:set>
                                        <p:animEffect transition="in" filter="fade">
                                          <p:cBhvr>
                                            <p:cTn id="29" dur="1000"/>
                                            <p:tgtEl>
                                              <p:spTgt spid="92"/>
                                            </p:tgtEl>
                                          </p:cBhvr>
                                        </p:animEffect>
                                        <p:anim calcmode="lin" valueType="num">
                                          <p:cBhvr>
                                            <p:cTn id="30" dur="1000" fill="hold"/>
                                            <p:tgtEl>
                                              <p:spTgt spid="92"/>
                                            </p:tgtEl>
                                            <p:attrNameLst>
                                              <p:attrName>ppt_x</p:attrName>
                                            </p:attrNameLst>
                                          </p:cBhvr>
                                          <p:tavLst>
                                            <p:tav tm="0">
                                              <p:val>
                                                <p:strVal val="#ppt_x"/>
                                              </p:val>
                                            </p:tav>
                                            <p:tav tm="100000">
                                              <p:val>
                                                <p:strVal val="#ppt_x"/>
                                              </p:val>
                                            </p:tav>
                                          </p:tavLst>
                                        </p:anim>
                                        <p:anim calcmode="lin" valueType="num">
                                          <p:cBhvr>
                                            <p:cTn id="31"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95"/>
                                            </p:tgtEl>
                                            <p:attrNameLst>
                                              <p:attrName>style.visibility</p:attrName>
                                            </p:attrNameLst>
                                          </p:cBhvr>
                                          <p:to>
                                            <p:strVal val="visible"/>
                                          </p:to>
                                        </p:set>
                                        <p:animEffect transition="in" filter="fade">
                                          <p:cBhvr>
                                            <p:cTn id="36" dur="1000"/>
                                            <p:tgtEl>
                                              <p:spTgt spid="95"/>
                                            </p:tgtEl>
                                          </p:cBhvr>
                                        </p:animEffect>
                                        <p:anim calcmode="lin" valueType="num">
                                          <p:cBhvr>
                                            <p:cTn id="37" dur="1000" fill="hold"/>
                                            <p:tgtEl>
                                              <p:spTgt spid="95"/>
                                            </p:tgtEl>
                                            <p:attrNameLst>
                                              <p:attrName>ppt_x</p:attrName>
                                            </p:attrNameLst>
                                          </p:cBhvr>
                                          <p:tavLst>
                                            <p:tav tm="0">
                                              <p:val>
                                                <p:strVal val="#ppt_x"/>
                                              </p:val>
                                            </p:tav>
                                            <p:tav tm="100000">
                                              <p:val>
                                                <p:strVal val="#ppt_x"/>
                                              </p:val>
                                            </p:tav>
                                          </p:tavLst>
                                        </p:anim>
                                        <p:anim calcmode="lin" valueType="num">
                                          <p:cBhvr>
                                            <p:cTn id="38"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fade">
                                          <p:cBhvr>
                                            <p:cTn id="43" dur="1000"/>
                                            <p:tgtEl>
                                              <p:spTgt spid="83"/>
                                            </p:tgtEl>
                                          </p:cBhvr>
                                        </p:animEffect>
                                        <p:anim calcmode="lin" valueType="num">
                                          <p:cBhvr>
                                            <p:cTn id="44" dur="1000" fill="hold"/>
                                            <p:tgtEl>
                                              <p:spTgt spid="83"/>
                                            </p:tgtEl>
                                            <p:attrNameLst>
                                              <p:attrName>ppt_x</p:attrName>
                                            </p:attrNameLst>
                                          </p:cBhvr>
                                          <p:tavLst>
                                            <p:tav tm="0">
                                              <p:val>
                                                <p:strVal val="#ppt_x"/>
                                              </p:val>
                                            </p:tav>
                                            <p:tav tm="100000">
                                              <p:val>
                                                <p:strVal val="#ppt_x"/>
                                              </p:val>
                                            </p:tav>
                                          </p:tavLst>
                                        </p:anim>
                                        <p:anim calcmode="lin" valueType="num">
                                          <p:cBhvr>
                                            <p:cTn id="45"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nodeType="click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1000"/>
                                            <p:tgtEl>
                                              <p:spTgt spid="80"/>
                                            </p:tgtEl>
                                          </p:cBhvr>
                                        </p:animEffect>
                                        <p:anim calcmode="lin" valueType="num">
                                          <p:cBhvr>
                                            <p:cTn id="51" dur="1000" fill="hold"/>
                                            <p:tgtEl>
                                              <p:spTgt spid="80"/>
                                            </p:tgtEl>
                                            <p:attrNameLst>
                                              <p:attrName>ppt_x</p:attrName>
                                            </p:attrNameLst>
                                          </p:cBhvr>
                                          <p:tavLst>
                                            <p:tav tm="0">
                                              <p:val>
                                                <p:strVal val="#ppt_x"/>
                                              </p:val>
                                            </p:tav>
                                            <p:tav tm="100000">
                                              <p:val>
                                                <p:strVal val="#ppt_x"/>
                                              </p:val>
                                            </p:tav>
                                          </p:tavLst>
                                        </p:anim>
                                        <p:anim calcmode="lin" valueType="num">
                                          <p:cBhvr>
                                            <p:cTn id="5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الطرق المستخدمة لتحليل نتائج مؤشرات الأداء وتقييم التقدم؟</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86367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مقدمة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406426" y="2137146"/>
            <a:ext cx="7860765" cy="2262158"/>
          </a:xfrm>
          <a:prstGeom prst="rect">
            <a:avLst/>
          </a:prstGeom>
          <a:noFill/>
        </p:spPr>
        <p:txBody>
          <a:bodyPr wrap="square">
            <a:spAutoFit/>
          </a:bodyPr>
          <a:lstStyle/>
          <a:p>
            <a:pPr marL="342900" lvl="0" indent="-432000" algn="r" rtl="1">
              <a:lnSpc>
                <a:spcPct val="150000"/>
              </a:lnSpc>
              <a:spcAft>
                <a:spcPts val="800"/>
              </a:spcAft>
              <a:buSzPct val="17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إتقان مهارات التخطيط والمتابعة ينعكس إيجابياً على تحسين نتائج العمل، حيث يؤدي إلى زيادة الإنتاجية، تحسين جودة الأداء، وتقليل التكاليف والوقت المهدر. بالإضافة إلى ذلك، فإن هذه المهارات تساعد على تحسين اتخاذ القرارات الاستراتيجية، تعزيز التعاون بين الفرق، والاستفادة الأمثل من الموارد المتاحة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4120587" y="4720854"/>
            <a:ext cx="7146604" cy="1154162"/>
          </a:xfrm>
          <a:prstGeom prst="rect">
            <a:avLst/>
          </a:prstGeom>
          <a:noFill/>
        </p:spPr>
        <p:txBody>
          <a:bodyPr wrap="square">
            <a:spAutoFit/>
          </a:bodyPr>
          <a:lstStyle/>
          <a:p>
            <a:pPr marL="342900" indent="-432000" algn="r" rtl="1">
              <a:lnSpc>
                <a:spcPct val="150000"/>
              </a:lnSpc>
              <a:spcAft>
                <a:spcPts val="800"/>
              </a:spcAft>
              <a:buSzPct val="17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في بيئة العمل التنافسية اليوم، أصبح من الضروري على الأفراد والمؤسسات تطوير هذه المهارات لضمان النجاح المستدام وتحقيق التفوق في السوق</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descr="A person and person standing in front of a white board with sticky notes&#10;&#10;Description automatically generated">
            <a:extLst>
              <a:ext uri="{FF2B5EF4-FFF2-40B4-BE49-F238E27FC236}">
                <a16:creationId xmlns:a16="http://schemas.microsoft.com/office/drawing/2014/main" id="{91FD97C4-863C-7ACA-18B1-46D3FA8DE9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621" y="2622410"/>
            <a:ext cx="3978966" cy="3978966"/>
          </a:xfrm>
          <a:prstGeom prst="rect">
            <a:avLst/>
          </a:prstGeom>
        </p:spPr>
      </p:pic>
    </p:spTree>
    <p:extLst>
      <p:ext uri="{BB962C8B-B14F-4D97-AF65-F5344CB8AC3E}">
        <p14:creationId xmlns:p14="http://schemas.microsoft.com/office/powerpoint/2010/main" val="2997295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26563" y="209448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المقارنة الفعلية بالمستهدف: مقارنة قيم مؤشرات الأداء الفعلية بالمستهدفة لرصد مدى التقدم</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666403" y="3473172"/>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تحليل اتجاهات الأداء عبر فترات زمنية: لمعرفة اتجاه التطور ومعدلات النمو أو الانخفاض</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66403" y="4851858"/>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تحليل أسباب الفجوة: تحليل أسباب عدم تحقيق المستهدفات لاتخاذ الإجراءات التصحيحية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8983031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40101" y="194847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قياس التأثير: ربط مؤشرات الأداء بالأهداف الاستراتيجية لمعرفة مدى تحقيقها</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79941" y="3429000"/>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مقارنة بمعايير الأداء: لتحديد مدى تفوق أو تدني الأداء بالمقارنة مع مؤشرات أخرى</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id="{97EC87F2-4B3C-EEF0-5956-2406BF7D8547}"/>
              </a:ext>
            </a:extLst>
          </p:cNvPr>
          <p:cNvSpPr txBox="1"/>
          <p:nvPr/>
        </p:nvSpPr>
        <p:spPr>
          <a:xfrm>
            <a:off x="4679940" y="4888329"/>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استخدام التقنيات الإحصائية: مثل تحليل الانحدار وغيره لاستنتاج اتجاهات وتوقعات الأداء</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5362762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607461" y="644027"/>
            <a:ext cx="8977077" cy="999833"/>
            <a:chOff x="1607461" y="488115"/>
            <a:chExt cx="8977077" cy="99983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607461" y="488115"/>
              <a:ext cx="8977077"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التقويم والتعديل: متى وكيف يتم تعديل الخطة بناءً على المتابعة؟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Shape">
            <a:extLst>
              <a:ext uri="{FF2B5EF4-FFF2-40B4-BE49-F238E27FC236}">
                <a16:creationId xmlns:a16="http://schemas.microsoft.com/office/drawing/2014/main" id="{19BD1EDD-6DC3-8297-2613-60ED40272A1A}"/>
              </a:ext>
            </a:extLst>
          </p:cNvPr>
          <p:cNvSpPr/>
          <p:nvPr/>
        </p:nvSpPr>
        <p:spPr>
          <a:xfrm>
            <a:off x="1607461" y="2906126"/>
            <a:ext cx="9144000" cy="2049424"/>
          </a:xfrm>
          <a:custGeom>
            <a:avLst/>
            <a:gdLst/>
            <a:ahLst/>
            <a:cxnLst>
              <a:cxn ang="0">
                <a:pos x="wd2" y="hd2"/>
              </a:cxn>
              <a:cxn ang="5400000">
                <a:pos x="wd2" y="hd2"/>
              </a:cxn>
              <a:cxn ang="10800000">
                <a:pos x="wd2" y="hd2"/>
              </a:cxn>
              <a:cxn ang="16200000">
                <a:pos x="wd2" y="hd2"/>
              </a:cxn>
            </a:cxnLst>
            <a:rect l="0" t="0" r="r" b="b"/>
            <a:pathLst>
              <a:path w="21600" h="21600" extrusionOk="0">
                <a:moveTo>
                  <a:pt x="14206" y="21600"/>
                </a:moveTo>
                <a:cubicBezTo>
                  <a:pt x="13965" y="21600"/>
                  <a:pt x="13736" y="21010"/>
                  <a:pt x="13617" y="20080"/>
                </a:cubicBezTo>
                <a:lnTo>
                  <a:pt x="11250" y="1889"/>
                </a:lnTo>
                <a:cubicBezTo>
                  <a:pt x="11157" y="1180"/>
                  <a:pt x="10985" y="738"/>
                  <a:pt x="10803" y="738"/>
                </a:cubicBezTo>
                <a:cubicBezTo>
                  <a:pt x="10621" y="738"/>
                  <a:pt x="10449" y="1180"/>
                  <a:pt x="10357" y="1889"/>
                </a:cubicBezTo>
                <a:lnTo>
                  <a:pt x="7989" y="20080"/>
                </a:lnTo>
                <a:cubicBezTo>
                  <a:pt x="7867" y="21025"/>
                  <a:pt x="7642" y="21600"/>
                  <a:pt x="7401" y="21600"/>
                </a:cubicBezTo>
                <a:cubicBezTo>
                  <a:pt x="7159" y="21600"/>
                  <a:pt x="6931" y="21010"/>
                  <a:pt x="6812" y="20080"/>
                </a:cubicBezTo>
                <a:lnTo>
                  <a:pt x="4444" y="1889"/>
                </a:lnTo>
                <a:cubicBezTo>
                  <a:pt x="4352" y="1180"/>
                  <a:pt x="4180" y="738"/>
                  <a:pt x="3998" y="738"/>
                </a:cubicBezTo>
                <a:cubicBezTo>
                  <a:pt x="3813" y="738"/>
                  <a:pt x="3644" y="1180"/>
                  <a:pt x="3551" y="1889"/>
                </a:cubicBezTo>
                <a:lnTo>
                  <a:pt x="2576" y="9443"/>
                </a:lnTo>
                <a:cubicBezTo>
                  <a:pt x="2437" y="10505"/>
                  <a:pt x="2182" y="11169"/>
                  <a:pt x="1905" y="11169"/>
                </a:cubicBezTo>
                <a:lnTo>
                  <a:pt x="0" y="11169"/>
                </a:lnTo>
                <a:lnTo>
                  <a:pt x="0" y="10431"/>
                </a:lnTo>
                <a:lnTo>
                  <a:pt x="1898" y="10431"/>
                </a:lnTo>
                <a:cubicBezTo>
                  <a:pt x="2116" y="10431"/>
                  <a:pt x="2318" y="9915"/>
                  <a:pt x="2424" y="9074"/>
                </a:cubicBezTo>
                <a:lnTo>
                  <a:pt x="3399" y="1520"/>
                </a:lnTo>
                <a:cubicBezTo>
                  <a:pt x="3522" y="575"/>
                  <a:pt x="3747" y="0"/>
                  <a:pt x="3988" y="0"/>
                </a:cubicBezTo>
                <a:cubicBezTo>
                  <a:pt x="4229" y="0"/>
                  <a:pt x="4458" y="590"/>
                  <a:pt x="4577" y="1520"/>
                </a:cubicBezTo>
                <a:lnTo>
                  <a:pt x="6944" y="19711"/>
                </a:lnTo>
                <a:cubicBezTo>
                  <a:pt x="7037" y="20420"/>
                  <a:pt x="7209" y="20862"/>
                  <a:pt x="7391" y="20862"/>
                </a:cubicBezTo>
                <a:cubicBezTo>
                  <a:pt x="7573" y="20862"/>
                  <a:pt x="7745" y="20420"/>
                  <a:pt x="7837" y="19711"/>
                </a:cubicBezTo>
                <a:lnTo>
                  <a:pt x="10205" y="1520"/>
                </a:lnTo>
                <a:cubicBezTo>
                  <a:pt x="10327" y="575"/>
                  <a:pt x="10552" y="0"/>
                  <a:pt x="10793" y="0"/>
                </a:cubicBezTo>
                <a:cubicBezTo>
                  <a:pt x="11035" y="0"/>
                  <a:pt x="11263" y="590"/>
                  <a:pt x="11382" y="1520"/>
                </a:cubicBezTo>
                <a:lnTo>
                  <a:pt x="13750" y="19711"/>
                </a:lnTo>
                <a:cubicBezTo>
                  <a:pt x="13842" y="20420"/>
                  <a:pt x="14014" y="20862"/>
                  <a:pt x="14196" y="20862"/>
                </a:cubicBezTo>
                <a:cubicBezTo>
                  <a:pt x="14381" y="20862"/>
                  <a:pt x="14550" y="20420"/>
                  <a:pt x="14642" y="19711"/>
                </a:cubicBezTo>
                <a:lnTo>
                  <a:pt x="17010" y="1520"/>
                </a:lnTo>
                <a:cubicBezTo>
                  <a:pt x="17133" y="575"/>
                  <a:pt x="17357" y="0"/>
                  <a:pt x="17599" y="0"/>
                </a:cubicBezTo>
                <a:cubicBezTo>
                  <a:pt x="17840" y="0"/>
                  <a:pt x="18068" y="590"/>
                  <a:pt x="18187" y="1520"/>
                </a:cubicBezTo>
                <a:lnTo>
                  <a:pt x="19170" y="9074"/>
                </a:lnTo>
                <a:cubicBezTo>
                  <a:pt x="19279" y="9915"/>
                  <a:pt x="19480" y="10431"/>
                  <a:pt x="19695" y="10431"/>
                </a:cubicBezTo>
                <a:lnTo>
                  <a:pt x="21600" y="10431"/>
                </a:lnTo>
                <a:lnTo>
                  <a:pt x="21600" y="11169"/>
                </a:lnTo>
                <a:lnTo>
                  <a:pt x="19695" y="11169"/>
                </a:lnTo>
                <a:cubicBezTo>
                  <a:pt x="19421" y="11169"/>
                  <a:pt x="19163" y="10505"/>
                  <a:pt x="19027" y="9443"/>
                </a:cubicBezTo>
                <a:lnTo>
                  <a:pt x="18045" y="1889"/>
                </a:lnTo>
                <a:cubicBezTo>
                  <a:pt x="17953" y="1180"/>
                  <a:pt x="17781" y="738"/>
                  <a:pt x="17599" y="738"/>
                </a:cubicBezTo>
                <a:cubicBezTo>
                  <a:pt x="17414" y="738"/>
                  <a:pt x="17245" y="1180"/>
                  <a:pt x="17152" y="1889"/>
                </a:cubicBezTo>
                <a:lnTo>
                  <a:pt x="14785" y="20080"/>
                </a:lnTo>
                <a:cubicBezTo>
                  <a:pt x="14676" y="21010"/>
                  <a:pt x="14447" y="21600"/>
                  <a:pt x="14206" y="21600"/>
                </a:cubicBezTo>
                <a:close/>
              </a:path>
            </a:pathLst>
          </a:custGeom>
          <a:solidFill>
            <a:srgbClr val="002060"/>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17" name="Group 16">
            <a:extLst>
              <a:ext uri="{FF2B5EF4-FFF2-40B4-BE49-F238E27FC236}">
                <a16:creationId xmlns:a16="http://schemas.microsoft.com/office/drawing/2014/main" id="{42F3A0B2-7214-7C08-D47A-ED901721047C}"/>
              </a:ext>
            </a:extLst>
          </p:cNvPr>
          <p:cNvGrpSpPr/>
          <p:nvPr/>
        </p:nvGrpSpPr>
        <p:grpSpPr>
          <a:xfrm>
            <a:off x="8102892" y="3102109"/>
            <a:ext cx="1896114" cy="1670403"/>
            <a:chOff x="8233620" y="3203809"/>
            <a:chExt cx="1896114" cy="1670403"/>
          </a:xfrm>
        </p:grpSpPr>
        <p:sp>
          <p:nvSpPr>
            <p:cNvPr id="18" name="Shape">
              <a:extLst>
                <a:ext uri="{FF2B5EF4-FFF2-40B4-BE49-F238E27FC236}">
                  <a16:creationId xmlns:a16="http://schemas.microsoft.com/office/drawing/2014/main" id="{C24A5C41-7919-9262-BB51-89A5F2866BCC}"/>
                </a:ext>
              </a:extLst>
            </p:cNvPr>
            <p:cNvSpPr/>
            <p:nvPr/>
          </p:nvSpPr>
          <p:spPr>
            <a:xfrm>
              <a:off x="8233620" y="3203809"/>
              <a:ext cx="1896114" cy="1670403"/>
            </a:xfrm>
            <a:custGeom>
              <a:avLst/>
              <a:gdLst/>
              <a:ahLst/>
              <a:cxnLst>
                <a:cxn ang="0">
                  <a:pos x="wd2" y="hd2"/>
                </a:cxn>
                <a:cxn ang="5400000">
                  <a:pos x="wd2" y="hd2"/>
                </a:cxn>
                <a:cxn ang="10800000">
                  <a:pos x="wd2" y="hd2"/>
                </a:cxn>
                <a:cxn ang="16200000">
                  <a:pos x="wd2" y="hd2"/>
                </a:cxn>
              </a:cxnLst>
              <a:rect l="0" t="0" r="r" b="b"/>
              <a:pathLst>
                <a:path w="21048" h="21389" extrusionOk="0">
                  <a:moveTo>
                    <a:pt x="1095" y="21389"/>
                  </a:moveTo>
                  <a:lnTo>
                    <a:pt x="19945" y="21389"/>
                  </a:lnTo>
                  <a:cubicBezTo>
                    <a:pt x="20800" y="21389"/>
                    <a:pt x="21328" y="20331"/>
                    <a:pt x="20893" y="19489"/>
                  </a:cubicBezTo>
                  <a:lnTo>
                    <a:pt x="11476" y="631"/>
                  </a:lnTo>
                  <a:cubicBezTo>
                    <a:pt x="11056" y="-211"/>
                    <a:pt x="9984" y="-211"/>
                    <a:pt x="9565" y="631"/>
                  </a:cubicBezTo>
                  <a:lnTo>
                    <a:pt x="148" y="19489"/>
                  </a:lnTo>
                  <a:cubicBezTo>
                    <a:pt x="-272" y="20313"/>
                    <a:pt x="256" y="21389"/>
                    <a:pt x="1095" y="21389"/>
                  </a:cubicBezTo>
                  <a:close/>
                </a:path>
              </a:pathLst>
            </a:custGeom>
            <a:solidFill>
              <a:srgbClr val="168489"/>
            </a:solidFill>
            <a:ln w="12700">
              <a:miter lim="400000"/>
            </a:ln>
            <a:effectLst/>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48E831E2-B583-EDB7-1370-0BBB4692CA52}"/>
                </a:ext>
              </a:extLst>
            </p:cNvPr>
            <p:cNvSpPr txBox="1"/>
            <p:nvPr/>
          </p:nvSpPr>
          <p:spPr>
            <a:xfrm>
              <a:off x="8420510" y="4103511"/>
              <a:ext cx="1500174" cy="719043"/>
            </a:xfrm>
            <a:prstGeom prst="rect">
              <a:avLst/>
            </a:prstGeom>
            <a:noFill/>
          </p:spPr>
          <p:txBody>
            <a:bodyPr wrap="square">
              <a:spAutoFit/>
            </a:bodyPr>
            <a:lstStyle/>
            <a:p>
              <a:pPr algn="ctr" rtl="1">
                <a:lnSpc>
                  <a:spcPct val="115000"/>
                </a:lnSpc>
              </a:pPr>
              <a:r>
                <a:rPr lang="ar-EG"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عند اكتشاف انحرافات عن الجدول الزمني</a:t>
              </a:r>
              <a:endParaRPr lang="en-US"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TextBox 19">
              <a:extLst>
                <a:ext uri="{FF2B5EF4-FFF2-40B4-BE49-F238E27FC236}">
                  <a16:creationId xmlns:a16="http://schemas.microsoft.com/office/drawing/2014/main" id="{85B69AAC-1E6F-E0BD-F834-598B29370BC6}"/>
                </a:ext>
              </a:extLst>
            </p:cNvPr>
            <p:cNvSpPr txBox="1"/>
            <p:nvPr/>
          </p:nvSpPr>
          <p:spPr>
            <a:xfrm>
              <a:off x="8950024" y="3609952"/>
              <a:ext cx="441146"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01</a:t>
              </a:r>
            </a:p>
          </p:txBody>
        </p:sp>
      </p:grpSp>
      <p:grpSp>
        <p:nvGrpSpPr>
          <p:cNvPr id="21" name="Group 20">
            <a:extLst>
              <a:ext uri="{FF2B5EF4-FFF2-40B4-BE49-F238E27FC236}">
                <a16:creationId xmlns:a16="http://schemas.microsoft.com/office/drawing/2014/main" id="{112EF6C6-335E-B813-84F5-95279C46173D}"/>
              </a:ext>
            </a:extLst>
          </p:cNvPr>
          <p:cNvGrpSpPr/>
          <p:nvPr/>
        </p:nvGrpSpPr>
        <p:grpSpPr>
          <a:xfrm>
            <a:off x="6661018" y="3088109"/>
            <a:ext cx="1896886" cy="1670405"/>
            <a:chOff x="6791746" y="3189809"/>
            <a:chExt cx="1896886" cy="1670405"/>
          </a:xfrm>
        </p:grpSpPr>
        <p:sp>
          <p:nvSpPr>
            <p:cNvPr id="22" name="Shape">
              <a:extLst>
                <a:ext uri="{FF2B5EF4-FFF2-40B4-BE49-F238E27FC236}">
                  <a16:creationId xmlns:a16="http://schemas.microsoft.com/office/drawing/2014/main" id="{B47D044C-A8F8-31DF-0CE4-BEB259C5BF39}"/>
                </a:ext>
              </a:extLst>
            </p:cNvPr>
            <p:cNvSpPr/>
            <p:nvPr/>
          </p:nvSpPr>
          <p:spPr>
            <a:xfrm>
              <a:off x="6791746" y="3189809"/>
              <a:ext cx="1896886" cy="1670405"/>
            </a:xfrm>
            <a:custGeom>
              <a:avLst/>
              <a:gdLst/>
              <a:ahLst/>
              <a:cxnLst>
                <a:cxn ang="0">
                  <a:pos x="wd2" y="hd2"/>
                </a:cxn>
                <a:cxn ang="5400000">
                  <a:pos x="wd2" y="hd2"/>
                </a:cxn>
                <a:cxn ang="10800000">
                  <a:pos x="wd2" y="hd2"/>
                </a:cxn>
                <a:cxn ang="16200000">
                  <a:pos x="wd2" y="hd2"/>
                </a:cxn>
              </a:cxnLst>
              <a:rect l="0" t="0" r="r" b="b"/>
              <a:pathLst>
                <a:path w="21042" h="21389" extrusionOk="0">
                  <a:moveTo>
                    <a:pt x="19939" y="0"/>
                  </a:moveTo>
                  <a:lnTo>
                    <a:pt x="1103" y="0"/>
                  </a:lnTo>
                  <a:cubicBezTo>
                    <a:pt x="249" y="0"/>
                    <a:pt x="-279" y="1058"/>
                    <a:pt x="156" y="1900"/>
                  </a:cubicBezTo>
                  <a:lnTo>
                    <a:pt x="9566" y="20758"/>
                  </a:lnTo>
                  <a:cubicBezTo>
                    <a:pt x="9985" y="21600"/>
                    <a:pt x="11057" y="21600"/>
                    <a:pt x="11476" y="20758"/>
                  </a:cubicBezTo>
                  <a:lnTo>
                    <a:pt x="20886" y="1900"/>
                  </a:lnTo>
                  <a:cubicBezTo>
                    <a:pt x="21321" y="1058"/>
                    <a:pt x="20793" y="0"/>
                    <a:pt x="19939" y="0"/>
                  </a:cubicBezTo>
                  <a:close/>
                </a:path>
              </a:pathLst>
            </a:custGeom>
            <a:solidFill>
              <a:srgbClr val="FFCC5E"/>
            </a:solidFill>
            <a:ln w="12700">
              <a:miter lim="400000"/>
            </a:ln>
            <a:effectLst/>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BDB7A563-7F99-5F9A-24DE-B5169A06F118}"/>
                </a:ext>
              </a:extLst>
            </p:cNvPr>
            <p:cNvSpPr txBox="1"/>
            <p:nvPr/>
          </p:nvSpPr>
          <p:spPr>
            <a:xfrm>
              <a:off x="7034050" y="3288555"/>
              <a:ext cx="1412281"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عند تجاوز الميزانية المقررة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4" name="TextBox 23">
              <a:extLst>
                <a:ext uri="{FF2B5EF4-FFF2-40B4-BE49-F238E27FC236}">
                  <a16:creationId xmlns:a16="http://schemas.microsoft.com/office/drawing/2014/main" id="{87A473BA-74B3-CBCC-118B-BA418CCD2388}"/>
                </a:ext>
              </a:extLst>
            </p:cNvPr>
            <p:cNvSpPr txBox="1"/>
            <p:nvPr/>
          </p:nvSpPr>
          <p:spPr>
            <a:xfrm>
              <a:off x="7496373" y="4247122"/>
              <a:ext cx="486030" cy="369332"/>
            </a:xfrm>
            <a:prstGeom prst="rect">
              <a:avLst/>
            </a:prstGeom>
            <a:noFill/>
          </p:spPr>
          <p:txBody>
            <a:bodyPr wrap="none" rtlCol="0">
              <a:spAutoFit/>
            </a:bodyPr>
            <a:lstStyle/>
            <a:p>
              <a:pPr algn="l"/>
              <a:r>
                <a:rPr lang="en-US" dirty="0">
                  <a:ln/>
                  <a:solidFill>
                    <a:schemeClr val="bg1"/>
                  </a:solidFill>
                  <a:latin typeface="Montserrat Black"/>
                  <a:sym typeface="Montserrat Black"/>
                  <a:rtl val="0"/>
                </a:rPr>
                <a:t>02</a:t>
              </a:r>
              <a:endParaRPr lang="en-US" spc="0" baseline="0" dirty="0">
                <a:ln/>
                <a:solidFill>
                  <a:schemeClr val="bg1"/>
                </a:solidFill>
                <a:latin typeface="Montserrat Black"/>
                <a:sym typeface="Montserrat Black"/>
                <a:rtl val="0"/>
              </a:endParaRPr>
            </a:p>
          </p:txBody>
        </p:sp>
      </p:grpSp>
      <p:grpSp>
        <p:nvGrpSpPr>
          <p:cNvPr id="25" name="Group 24">
            <a:extLst>
              <a:ext uri="{FF2B5EF4-FFF2-40B4-BE49-F238E27FC236}">
                <a16:creationId xmlns:a16="http://schemas.microsoft.com/office/drawing/2014/main" id="{D108B13A-FA81-CC52-D7C2-4C75187786D0}"/>
              </a:ext>
            </a:extLst>
          </p:cNvPr>
          <p:cNvGrpSpPr/>
          <p:nvPr/>
        </p:nvGrpSpPr>
        <p:grpSpPr>
          <a:xfrm>
            <a:off x="5219144" y="3102109"/>
            <a:ext cx="1896888" cy="1670403"/>
            <a:chOff x="5349872" y="3203809"/>
            <a:chExt cx="1896888" cy="1670403"/>
          </a:xfrm>
        </p:grpSpPr>
        <p:sp>
          <p:nvSpPr>
            <p:cNvPr id="26" name="Shape">
              <a:extLst>
                <a:ext uri="{FF2B5EF4-FFF2-40B4-BE49-F238E27FC236}">
                  <a16:creationId xmlns:a16="http://schemas.microsoft.com/office/drawing/2014/main" id="{E34BCEC5-E31B-E972-C173-5A9AF6ED6240}"/>
                </a:ext>
              </a:extLst>
            </p:cNvPr>
            <p:cNvSpPr/>
            <p:nvPr/>
          </p:nvSpPr>
          <p:spPr>
            <a:xfrm>
              <a:off x="5349872" y="3203809"/>
              <a:ext cx="1896888" cy="1670403"/>
            </a:xfrm>
            <a:custGeom>
              <a:avLst/>
              <a:gdLst/>
              <a:ahLst/>
              <a:cxnLst>
                <a:cxn ang="0">
                  <a:pos x="wd2" y="hd2"/>
                </a:cxn>
                <a:cxn ang="5400000">
                  <a:pos x="wd2" y="hd2"/>
                </a:cxn>
                <a:cxn ang="10800000">
                  <a:pos x="wd2" y="hd2"/>
                </a:cxn>
                <a:cxn ang="16200000">
                  <a:pos x="wd2" y="hd2"/>
                </a:cxn>
              </a:cxnLst>
              <a:rect l="0" t="0" r="r" b="b"/>
              <a:pathLst>
                <a:path w="21042" h="21389" extrusionOk="0">
                  <a:moveTo>
                    <a:pt x="1103" y="21389"/>
                  </a:moveTo>
                  <a:lnTo>
                    <a:pt x="19939" y="21389"/>
                  </a:lnTo>
                  <a:cubicBezTo>
                    <a:pt x="20793" y="21389"/>
                    <a:pt x="21321" y="20331"/>
                    <a:pt x="20886" y="19489"/>
                  </a:cubicBezTo>
                  <a:lnTo>
                    <a:pt x="11476" y="631"/>
                  </a:lnTo>
                  <a:cubicBezTo>
                    <a:pt x="11057" y="-211"/>
                    <a:pt x="9985" y="-211"/>
                    <a:pt x="9566" y="631"/>
                  </a:cubicBezTo>
                  <a:lnTo>
                    <a:pt x="156" y="19489"/>
                  </a:lnTo>
                  <a:cubicBezTo>
                    <a:pt x="-279" y="20313"/>
                    <a:pt x="249" y="21389"/>
                    <a:pt x="1103" y="21389"/>
                  </a:cubicBezTo>
                  <a:close/>
                </a:path>
              </a:pathLst>
            </a:custGeom>
            <a:solidFill>
              <a:schemeClr val="bg1">
                <a:lumMod val="75000"/>
              </a:schemeClr>
            </a:solidFill>
            <a:ln w="12700">
              <a:miter lim="400000"/>
            </a:ln>
            <a:effectLst/>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8B1A3E6E-C059-6152-0667-C144D29DBFEC}"/>
                </a:ext>
              </a:extLst>
            </p:cNvPr>
            <p:cNvSpPr txBox="1"/>
            <p:nvPr/>
          </p:nvSpPr>
          <p:spPr>
            <a:xfrm>
              <a:off x="5421391" y="4084278"/>
              <a:ext cx="1741401"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عند تغيّر الظروف الخارجية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8" name="TextBox 27">
              <a:extLst>
                <a:ext uri="{FF2B5EF4-FFF2-40B4-BE49-F238E27FC236}">
                  <a16:creationId xmlns:a16="http://schemas.microsoft.com/office/drawing/2014/main" id="{C128E9FA-7C87-09C5-2C2F-27A8B67742F4}"/>
                </a:ext>
              </a:extLst>
            </p:cNvPr>
            <p:cNvSpPr txBox="1"/>
            <p:nvPr/>
          </p:nvSpPr>
          <p:spPr>
            <a:xfrm>
              <a:off x="6049077" y="3485083"/>
              <a:ext cx="486030"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03</a:t>
              </a:r>
            </a:p>
          </p:txBody>
        </p:sp>
      </p:grpSp>
      <p:grpSp>
        <p:nvGrpSpPr>
          <p:cNvPr id="29" name="Group 28">
            <a:extLst>
              <a:ext uri="{FF2B5EF4-FFF2-40B4-BE49-F238E27FC236}">
                <a16:creationId xmlns:a16="http://schemas.microsoft.com/office/drawing/2014/main" id="{52E0F52B-2568-1636-8052-61D8C1EC9001}"/>
              </a:ext>
            </a:extLst>
          </p:cNvPr>
          <p:cNvGrpSpPr/>
          <p:nvPr/>
        </p:nvGrpSpPr>
        <p:grpSpPr>
          <a:xfrm>
            <a:off x="3777271" y="3088109"/>
            <a:ext cx="1896887" cy="1670405"/>
            <a:chOff x="3907999" y="3189809"/>
            <a:chExt cx="1896887" cy="1670405"/>
          </a:xfrm>
        </p:grpSpPr>
        <p:sp>
          <p:nvSpPr>
            <p:cNvPr id="30" name="Shape">
              <a:extLst>
                <a:ext uri="{FF2B5EF4-FFF2-40B4-BE49-F238E27FC236}">
                  <a16:creationId xmlns:a16="http://schemas.microsoft.com/office/drawing/2014/main" id="{6DA86FF3-B57D-CA8B-1C07-473076D54E52}"/>
                </a:ext>
              </a:extLst>
            </p:cNvPr>
            <p:cNvSpPr/>
            <p:nvPr/>
          </p:nvSpPr>
          <p:spPr>
            <a:xfrm>
              <a:off x="3907999" y="3189809"/>
              <a:ext cx="1896887" cy="1670405"/>
            </a:xfrm>
            <a:custGeom>
              <a:avLst/>
              <a:gdLst/>
              <a:ahLst/>
              <a:cxnLst>
                <a:cxn ang="0">
                  <a:pos x="wd2" y="hd2"/>
                </a:cxn>
                <a:cxn ang="5400000">
                  <a:pos x="wd2" y="hd2"/>
                </a:cxn>
                <a:cxn ang="10800000">
                  <a:pos x="wd2" y="hd2"/>
                </a:cxn>
                <a:cxn ang="16200000">
                  <a:pos x="wd2" y="hd2"/>
                </a:cxn>
              </a:cxnLst>
              <a:rect l="0" t="0" r="r" b="b"/>
              <a:pathLst>
                <a:path w="21042" h="21389" extrusionOk="0">
                  <a:moveTo>
                    <a:pt x="19939" y="0"/>
                  </a:moveTo>
                  <a:lnTo>
                    <a:pt x="1103" y="0"/>
                  </a:lnTo>
                  <a:cubicBezTo>
                    <a:pt x="249" y="0"/>
                    <a:pt x="-279" y="1058"/>
                    <a:pt x="156" y="1900"/>
                  </a:cubicBezTo>
                  <a:lnTo>
                    <a:pt x="9566" y="20758"/>
                  </a:lnTo>
                  <a:cubicBezTo>
                    <a:pt x="9985" y="21600"/>
                    <a:pt x="11057" y="21600"/>
                    <a:pt x="11476" y="20758"/>
                  </a:cubicBezTo>
                  <a:lnTo>
                    <a:pt x="20886" y="1900"/>
                  </a:lnTo>
                  <a:cubicBezTo>
                    <a:pt x="21321" y="1058"/>
                    <a:pt x="20793" y="0"/>
                    <a:pt x="19939" y="0"/>
                  </a:cubicBezTo>
                  <a:close/>
                </a:path>
              </a:pathLst>
            </a:custGeom>
            <a:solidFill>
              <a:srgbClr val="9ACCCE"/>
            </a:solidFill>
            <a:ln w="12700">
              <a:miter lim="400000"/>
            </a:ln>
            <a:effectLst/>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7FABE41D-B01E-600E-3760-CB6B0641BF9C}"/>
                </a:ext>
              </a:extLst>
            </p:cNvPr>
            <p:cNvSpPr txBox="1"/>
            <p:nvPr/>
          </p:nvSpPr>
          <p:spPr>
            <a:xfrm>
              <a:off x="4017381" y="3287628"/>
              <a:ext cx="1633737"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عند تغيّر الأهداف أو الأولويات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2" name="TextBox 31">
              <a:extLst>
                <a:ext uri="{FF2B5EF4-FFF2-40B4-BE49-F238E27FC236}">
                  <a16:creationId xmlns:a16="http://schemas.microsoft.com/office/drawing/2014/main" id="{C521B7FE-D30A-7109-F108-E11EFF9DD7F5}"/>
                </a:ext>
              </a:extLst>
            </p:cNvPr>
            <p:cNvSpPr txBox="1"/>
            <p:nvPr/>
          </p:nvSpPr>
          <p:spPr>
            <a:xfrm>
              <a:off x="4601488" y="4278367"/>
              <a:ext cx="510076"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04</a:t>
              </a:r>
            </a:p>
          </p:txBody>
        </p:sp>
      </p:grpSp>
      <p:grpSp>
        <p:nvGrpSpPr>
          <p:cNvPr id="33" name="Group 32">
            <a:extLst>
              <a:ext uri="{FF2B5EF4-FFF2-40B4-BE49-F238E27FC236}">
                <a16:creationId xmlns:a16="http://schemas.microsoft.com/office/drawing/2014/main" id="{A6283276-49FC-F766-5360-7DCA993EEE28}"/>
              </a:ext>
            </a:extLst>
          </p:cNvPr>
          <p:cNvGrpSpPr/>
          <p:nvPr/>
        </p:nvGrpSpPr>
        <p:grpSpPr>
          <a:xfrm>
            <a:off x="2349397" y="3102109"/>
            <a:ext cx="1896884" cy="1670403"/>
            <a:chOff x="2480125" y="3203809"/>
            <a:chExt cx="1896884" cy="1670403"/>
          </a:xfrm>
        </p:grpSpPr>
        <p:sp>
          <p:nvSpPr>
            <p:cNvPr id="34" name="Shape">
              <a:extLst>
                <a:ext uri="{FF2B5EF4-FFF2-40B4-BE49-F238E27FC236}">
                  <a16:creationId xmlns:a16="http://schemas.microsoft.com/office/drawing/2014/main" id="{E45E94EA-DF32-628A-20A8-7A55BC269222}"/>
                </a:ext>
              </a:extLst>
            </p:cNvPr>
            <p:cNvSpPr/>
            <p:nvPr/>
          </p:nvSpPr>
          <p:spPr>
            <a:xfrm>
              <a:off x="2480125" y="3203809"/>
              <a:ext cx="1896884" cy="1670403"/>
            </a:xfrm>
            <a:custGeom>
              <a:avLst/>
              <a:gdLst/>
              <a:ahLst/>
              <a:cxnLst>
                <a:cxn ang="0">
                  <a:pos x="wd2" y="hd2"/>
                </a:cxn>
                <a:cxn ang="5400000">
                  <a:pos x="wd2" y="hd2"/>
                </a:cxn>
                <a:cxn ang="10800000">
                  <a:pos x="wd2" y="hd2"/>
                </a:cxn>
                <a:cxn ang="16200000">
                  <a:pos x="wd2" y="hd2"/>
                </a:cxn>
              </a:cxnLst>
              <a:rect l="0" t="0" r="r" b="b"/>
              <a:pathLst>
                <a:path w="21042" h="21389" extrusionOk="0">
                  <a:moveTo>
                    <a:pt x="1103" y="21389"/>
                  </a:moveTo>
                  <a:lnTo>
                    <a:pt x="19939" y="21389"/>
                  </a:lnTo>
                  <a:cubicBezTo>
                    <a:pt x="20793" y="21389"/>
                    <a:pt x="21321" y="20331"/>
                    <a:pt x="20886" y="19489"/>
                  </a:cubicBezTo>
                  <a:lnTo>
                    <a:pt x="11476" y="631"/>
                  </a:lnTo>
                  <a:cubicBezTo>
                    <a:pt x="11057" y="-211"/>
                    <a:pt x="9985" y="-211"/>
                    <a:pt x="9566" y="631"/>
                  </a:cubicBezTo>
                  <a:lnTo>
                    <a:pt x="156" y="19489"/>
                  </a:lnTo>
                  <a:cubicBezTo>
                    <a:pt x="-279" y="20313"/>
                    <a:pt x="249" y="21389"/>
                    <a:pt x="1103" y="21389"/>
                  </a:cubicBezTo>
                  <a:close/>
                </a:path>
              </a:pathLst>
            </a:custGeom>
            <a:solidFill>
              <a:srgbClr val="168489"/>
            </a:solidFill>
            <a:ln w="12700">
              <a:miter lim="400000"/>
            </a:ln>
            <a:effectLst/>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35F5CA1E-4645-83EC-9849-204438E9FBE8}"/>
                </a:ext>
              </a:extLst>
            </p:cNvPr>
            <p:cNvSpPr txBox="1"/>
            <p:nvPr/>
          </p:nvSpPr>
          <p:spPr>
            <a:xfrm>
              <a:off x="2707630" y="4132958"/>
              <a:ext cx="1441873" cy="719043"/>
            </a:xfrm>
            <a:prstGeom prst="rect">
              <a:avLst/>
            </a:prstGeom>
            <a:noFill/>
          </p:spPr>
          <p:txBody>
            <a:bodyPr wrap="square">
              <a:spAutoFit/>
            </a:bodyPr>
            <a:lstStyle/>
            <a:p>
              <a:pPr algn="ctr" rtl="1">
                <a:lnSpc>
                  <a:spcPct val="115000"/>
                </a:lnSpc>
              </a:pPr>
              <a:r>
                <a:rPr lang="ar-EG"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عند اكتشاف مشكلات في الموارد</a:t>
              </a:r>
              <a:endParaRPr lang="en-US"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6" name="TextBox 35">
              <a:extLst>
                <a:ext uri="{FF2B5EF4-FFF2-40B4-BE49-F238E27FC236}">
                  <a16:creationId xmlns:a16="http://schemas.microsoft.com/office/drawing/2014/main" id="{A6013560-A119-1405-A312-F8B42D171573}"/>
                </a:ext>
              </a:extLst>
            </p:cNvPr>
            <p:cNvSpPr txBox="1"/>
            <p:nvPr/>
          </p:nvSpPr>
          <p:spPr>
            <a:xfrm>
              <a:off x="3184750" y="3547087"/>
              <a:ext cx="487634" cy="369332"/>
            </a:xfrm>
            <a:prstGeom prst="rect">
              <a:avLst/>
            </a:prstGeom>
            <a:noFill/>
          </p:spPr>
          <p:txBody>
            <a:bodyPr wrap="none" rtlCol="0">
              <a:spAutoFit/>
            </a:bodyPr>
            <a:lstStyle/>
            <a:p>
              <a:pPr algn="l"/>
              <a:r>
                <a:rPr lang="en-US" spc="0" baseline="0" dirty="0">
                  <a:ln/>
                  <a:solidFill>
                    <a:schemeClr val="bg1"/>
                  </a:solidFill>
                  <a:latin typeface="Montserrat Black"/>
                  <a:sym typeface="Montserrat Black"/>
                  <a:rtl val="0"/>
                </a:rPr>
                <a:t>05</a:t>
              </a:r>
            </a:p>
          </p:txBody>
        </p:sp>
      </p:grpSp>
    </p:spTree>
    <p:extLst>
      <p:ext uri="{BB962C8B-B14F-4D97-AF65-F5344CB8AC3E}">
        <p14:creationId xmlns:p14="http://schemas.microsoft.com/office/powerpoint/2010/main" val="1995047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607461" y="644027"/>
            <a:ext cx="8977077" cy="999833"/>
            <a:chOff x="1607461" y="488115"/>
            <a:chExt cx="8977077" cy="99983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607461" y="488115"/>
              <a:ext cx="8977077" cy="800219"/>
            </a:xfrm>
            <a:prstGeom prst="rect">
              <a:avLst/>
            </a:prstGeom>
            <a:noFill/>
          </p:spPr>
          <p:txBody>
            <a:bodyPr wrap="square">
              <a:spAutoFit/>
            </a:bodyPr>
            <a:lstStyle/>
            <a:p>
              <a:pPr lvl="0" algn="ctr" rtl="1">
                <a:lnSpc>
                  <a:spcPct val="115000"/>
                </a:lnSpc>
                <a:spcAft>
                  <a:spcPts val="80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 يتم تعديل الخطة؟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FF7B13F8-4FA2-0A4E-07BE-881EC3E7F5C2}"/>
              </a:ext>
            </a:extLst>
          </p:cNvPr>
          <p:cNvGrpSpPr/>
          <p:nvPr/>
        </p:nvGrpSpPr>
        <p:grpSpPr>
          <a:xfrm>
            <a:off x="9813343" y="2024304"/>
            <a:ext cx="2012065" cy="3495788"/>
            <a:chOff x="9813343" y="2024304"/>
            <a:chExt cx="2012065" cy="3495788"/>
          </a:xfrm>
        </p:grpSpPr>
        <p:grpSp>
          <p:nvGrpSpPr>
            <p:cNvPr id="16" name="Group 15">
              <a:extLst>
                <a:ext uri="{FF2B5EF4-FFF2-40B4-BE49-F238E27FC236}">
                  <a16:creationId xmlns:a16="http://schemas.microsoft.com/office/drawing/2014/main" id="{13D8D924-4307-A814-6E59-F57157C74B1F}"/>
                </a:ext>
              </a:extLst>
            </p:cNvPr>
            <p:cNvGrpSpPr/>
            <p:nvPr/>
          </p:nvGrpSpPr>
          <p:grpSpPr>
            <a:xfrm>
              <a:off x="9813343" y="2024304"/>
              <a:ext cx="2012065" cy="3495788"/>
              <a:chOff x="9813343" y="2227504"/>
              <a:chExt cx="2012065" cy="3495788"/>
            </a:xfrm>
          </p:grpSpPr>
          <p:sp>
            <p:nvSpPr>
              <p:cNvPr id="38" name="TextBox 37">
                <a:extLst>
                  <a:ext uri="{FF2B5EF4-FFF2-40B4-BE49-F238E27FC236}">
                    <a16:creationId xmlns:a16="http://schemas.microsoft.com/office/drawing/2014/main" id="{225D9677-B39C-8C29-82CC-FECC289817E8}"/>
                  </a:ext>
                </a:extLst>
              </p:cNvPr>
              <p:cNvSpPr txBox="1"/>
              <p:nvPr/>
            </p:nvSpPr>
            <p:spPr>
              <a:xfrm>
                <a:off x="9813343" y="5004249"/>
                <a:ext cx="2012065" cy="719043"/>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البيانات والمعلومات المتاحة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9" name="Shape">
                <a:extLst>
                  <a:ext uri="{FF2B5EF4-FFF2-40B4-BE49-F238E27FC236}">
                    <a16:creationId xmlns:a16="http://schemas.microsoft.com/office/drawing/2014/main" id="{12F36BB4-F15C-3D03-F19C-9AB9B68981E6}"/>
                  </a:ext>
                </a:extLst>
              </p:cNvPr>
              <p:cNvSpPr/>
              <p:nvPr/>
            </p:nvSpPr>
            <p:spPr>
              <a:xfrm>
                <a:off x="9969959" y="2227504"/>
                <a:ext cx="1647268" cy="2434660"/>
              </a:xfrm>
              <a:custGeom>
                <a:avLst/>
                <a:gdLst/>
                <a:ahLst/>
                <a:cxnLst>
                  <a:cxn ang="0">
                    <a:pos x="wd2" y="hd2"/>
                  </a:cxn>
                  <a:cxn ang="5400000">
                    <a:pos x="wd2" y="hd2"/>
                  </a:cxn>
                  <a:cxn ang="10800000">
                    <a:pos x="wd2" y="hd2"/>
                  </a:cxn>
                  <a:cxn ang="16200000">
                    <a:pos x="wd2" y="hd2"/>
                  </a:cxn>
                </a:cxnLst>
                <a:rect l="0" t="0" r="r" b="b"/>
                <a:pathLst>
                  <a:path w="21516" h="21497" extrusionOk="0">
                    <a:moveTo>
                      <a:pt x="11746" y="13867"/>
                    </a:moveTo>
                    <a:lnTo>
                      <a:pt x="21266" y="7432"/>
                    </a:lnTo>
                    <a:cubicBezTo>
                      <a:pt x="21600" y="7207"/>
                      <a:pt x="21600" y="6830"/>
                      <a:pt x="21266" y="6605"/>
                    </a:cubicBezTo>
                    <a:lnTo>
                      <a:pt x="11746" y="170"/>
                    </a:lnTo>
                    <a:cubicBezTo>
                      <a:pt x="11412" y="-56"/>
                      <a:pt x="10856" y="-56"/>
                      <a:pt x="10522" y="170"/>
                    </a:cubicBezTo>
                    <a:lnTo>
                      <a:pt x="1002" y="6605"/>
                    </a:lnTo>
                    <a:cubicBezTo>
                      <a:pt x="668" y="6830"/>
                      <a:pt x="668" y="7207"/>
                      <a:pt x="1002" y="7432"/>
                    </a:cubicBezTo>
                    <a:cubicBezTo>
                      <a:pt x="2672" y="8561"/>
                      <a:pt x="2672" y="10330"/>
                      <a:pt x="1002" y="11459"/>
                    </a:cubicBezTo>
                    <a:lnTo>
                      <a:pt x="0" y="12136"/>
                    </a:lnTo>
                    <a:lnTo>
                      <a:pt x="2561" y="13867"/>
                    </a:lnTo>
                    <a:lnTo>
                      <a:pt x="3563" y="13190"/>
                    </a:lnTo>
                    <a:cubicBezTo>
                      <a:pt x="5233" y="12061"/>
                      <a:pt x="7849" y="12061"/>
                      <a:pt x="9520" y="13190"/>
                    </a:cubicBezTo>
                    <a:lnTo>
                      <a:pt x="10522" y="13867"/>
                    </a:lnTo>
                    <a:cubicBezTo>
                      <a:pt x="10633" y="13943"/>
                      <a:pt x="10744" y="13980"/>
                      <a:pt x="10856" y="14018"/>
                    </a:cubicBezTo>
                    <a:lnTo>
                      <a:pt x="10856" y="19625"/>
                    </a:lnTo>
                    <a:cubicBezTo>
                      <a:pt x="10800" y="19662"/>
                      <a:pt x="10744" y="19662"/>
                      <a:pt x="10689" y="19700"/>
                    </a:cubicBezTo>
                    <a:lnTo>
                      <a:pt x="9909" y="20227"/>
                    </a:lnTo>
                    <a:cubicBezTo>
                      <a:pt x="9631" y="20415"/>
                      <a:pt x="9631" y="20678"/>
                      <a:pt x="9909" y="20829"/>
                    </a:cubicBezTo>
                    <a:lnTo>
                      <a:pt x="10689" y="21356"/>
                    </a:lnTo>
                    <a:cubicBezTo>
                      <a:pt x="10967" y="21544"/>
                      <a:pt x="11357" y="21544"/>
                      <a:pt x="11579" y="21356"/>
                    </a:cubicBezTo>
                    <a:lnTo>
                      <a:pt x="12359" y="20829"/>
                    </a:lnTo>
                    <a:cubicBezTo>
                      <a:pt x="12637" y="20641"/>
                      <a:pt x="12637" y="20377"/>
                      <a:pt x="12359" y="20227"/>
                    </a:cubicBezTo>
                    <a:lnTo>
                      <a:pt x="11579" y="19700"/>
                    </a:lnTo>
                    <a:cubicBezTo>
                      <a:pt x="11524" y="19662"/>
                      <a:pt x="11468" y="19625"/>
                      <a:pt x="11412" y="19625"/>
                    </a:cubicBezTo>
                    <a:lnTo>
                      <a:pt x="11412" y="14018"/>
                    </a:lnTo>
                    <a:cubicBezTo>
                      <a:pt x="11524" y="13980"/>
                      <a:pt x="11635" y="13943"/>
                      <a:pt x="11746" y="13867"/>
                    </a:cubicBezTo>
                    <a:close/>
                  </a:path>
                </a:pathLst>
              </a:custGeom>
              <a:solidFill>
                <a:srgbClr val="3D8E92"/>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40" name="Shape">
                <a:extLst>
                  <a:ext uri="{FF2B5EF4-FFF2-40B4-BE49-F238E27FC236}">
                    <a16:creationId xmlns:a16="http://schemas.microsoft.com/office/drawing/2014/main" id="{F4A5BC72-586B-3717-15E7-41B678DE1CC3}"/>
                  </a:ext>
                </a:extLst>
              </p:cNvPr>
              <p:cNvSpPr/>
              <p:nvPr/>
            </p:nvSpPr>
            <p:spPr>
              <a:xfrm>
                <a:off x="10265626" y="2458711"/>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83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37" name="Graphic 80" descr="List with solid fill">
              <a:extLst>
                <a:ext uri="{FF2B5EF4-FFF2-40B4-BE49-F238E27FC236}">
                  <a16:creationId xmlns:a16="http://schemas.microsoft.com/office/drawing/2014/main" id="{4D11D203-37CA-FBAA-3E75-6476837C9CE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17816" y="2450665"/>
              <a:ext cx="650875" cy="650875"/>
            </a:xfrm>
            <a:prstGeom prst="rect">
              <a:avLst/>
            </a:prstGeom>
          </p:spPr>
        </p:pic>
      </p:grpSp>
      <p:grpSp>
        <p:nvGrpSpPr>
          <p:cNvPr id="41" name="Group 40">
            <a:extLst>
              <a:ext uri="{FF2B5EF4-FFF2-40B4-BE49-F238E27FC236}">
                <a16:creationId xmlns:a16="http://schemas.microsoft.com/office/drawing/2014/main" id="{8FE596A3-7839-142B-2124-9D394C77A556}"/>
              </a:ext>
            </a:extLst>
          </p:cNvPr>
          <p:cNvGrpSpPr/>
          <p:nvPr/>
        </p:nvGrpSpPr>
        <p:grpSpPr>
          <a:xfrm>
            <a:off x="169519" y="2021333"/>
            <a:ext cx="2647342" cy="2941339"/>
            <a:chOff x="169519" y="2021333"/>
            <a:chExt cx="2647342" cy="2941339"/>
          </a:xfrm>
        </p:grpSpPr>
        <p:grpSp>
          <p:nvGrpSpPr>
            <p:cNvPr id="42" name="Group 41">
              <a:extLst>
                <a:ext uri="{FF2B5EF4-FFF2-40B4-BE49-F238E27FC236}">
                  <a16:creationId xmlns:a16="http://schemas.microsoft.com/office/drawing/2014/main" id="{2B05D504-1237-1062-D4F8-86F554AAE5DB}"/>
                </a:ext>
              </a:extLst>
            </p:cNvPr>
            <p:cNvGrpSpPr/>
            <p:nvPr/>
          </p:nvGrpSpPr>
          <p:grpSpPr>
            <a:xfrm>
              <a:off x="169519" y="2021333"/>
              <a:ext cx="2647342" cy="2941339"/>
              <a:chOff x="169519" y="2224533"/>
              <a:chExt cx="2647342" cy="2941339"/>
            </a:xfrm>
          </p:grpSpPr>
          <p:sp>
            <p:nvSpPr>
              <p:cNvPr id="44" name="Shape">
                <a:extLst>
                  <a:ext uri="{FF2B5EF4-FFF2-40B4-BE49-F238E27FC236}">
                    <a16:creationId xmlns:a16="http://schemas.microsoft.com/office/drawing/2014/main" id="{09675547-50EF-EFFE-39CC-6D30C8F9D341}"/>
                  </a:ext>
                </a:extLst>
              </p:cNvPr>
              <p:cNvSpPr/>
              <p:nvPr/>
            </p:nvSpPr>
            <p:spPr>
              <a:xfrm flipH="1">
                <a:off x="735107" y="2224533"/>
                <a:ext cx="1647268" cy="2434660"/>
              </a:xfrm>
              <a:custGeom>
                <a:avLst/>
                <a:gdLst/>
                <a:ahLst/>
                <a:cxnLst>
                  <a:cxn ang="0">
                    <a:pos x="wd2" y="hd2"/>
                  </a:cxn>
                  <a:cxn ang="5400000">
                    <a:pos x="wd2" y="hd2"/>
                  </a:cxn>
                  <a:cxn ang="10800000">
                    <a:pos x="wd2" y="hd2"/>
                  </a:cxn>
                  <a:cxn ang="16200000">
                    <a:pos x="wd2" y="hd2"/>
                  </a:cxn>
                </a:cxnLst>
                <a:rect l="0" t="0" r="r" b="b"/>
                <a:pathLst>
                  <a:path w="21516" h="21497" extrusionOk="0">
                    <a:moveTo>
                      <a:pt x="11746" y="13867"/>
                    </a:moveTo>
                    <a:lnTo>
                      <a:pt x="21266" y="7432"/>
                    </a:lnTo>
                    <a:cubicBezTo>
                      <a:pt x="21600" y="7207"/>
                      <a:pt x="21600" y="6830"/>
                      <a:pt x="21266" y="6605"/>
                    </a:cubicBezTo>
                    <a:lnTo>
                      <a:pt x="11746" y="170"/>
                    </a:lnTo>
                    <a:cubicBezTo>
                      <a:pt x="11412" y="-56"/>
                      <a:pt x="10856" y="-56"/>
                      <a:pt x="10522" y="170"/>
                    </a:cubicBezTo>
                    <a:lnTo>
                      <a:pt x="1002" y="6605"/>
                    </a:lnTo>
                    <a:cubicBezTo>
                      <a:pt x="668" y="6830"/>
                      <a:pt x="668" y="7207"/>
                      <a:pt x="1002" y="7432"/>
                    </a:cubicBezTo>
                    <a:cubicBezTo>
                      <a:pt x="2672" y="8561"/>
                      <a:pt x="2672" y="10330"/>
                      <a:pt x="1002" y="11459"/>
                    </a:cubicBezTo>
                    <a:lnTo>
                      <a:pt x="0" y="12136"/>
                    </a:lnTo>
                    <a:lnTo>
                      <a:pt x="2561" y="13867"/>
                    </a:lnTo>
                    <a:lnTo>
                      <a:pt x="3563" y="13190"/>
                    </a:lnTo>
                    <a:cubicBezTo>
                      <a:pt x="5233" y="12061"/>
                      <a:pt x="7849" y="12061"/>
                      <a:pt x="9520" y="13190"/>
                    </a:cubicBezTo>
                    <a:lnTo>
                      <a:pt x="10522" y="13867"/>
                    </a:lnTo>
                    <a:cubicBezTo>
                      <a:pt x="10633" y="13943"/>
                      <a:pt x="10744" y="13980"/>
                      <a:pt x="10856" y="14018"/>
                    </a:cubicBezTo>
                    <a:lnTo>
                      <a:pt x="10856" y="19625"/>
                    </a:lnTo>
                    <a:cubicBezTo>
                      <a:pt x="10800" y="19662"/>
                      <a:pt x="10744" y="19662"/>
                      <a:pt x="10689" y="19700"/>
                    </a:cubicBezTo>
                    <a:lnTo>
                      <a:pt x="9909" y="20227"/>
                    </a:lnTo>
                    <a:cubicBezTo>
                      <a:pt x="9631" y="20415"/>
                      <a:pt x="9631" y="20678"/>
                      <a:pt x="9909" y="20829"/>
                    </a:cubicBezTo>
                    <a:lnTo>
                      <a:pt x="10689" y="21356"/>
                    </a:lnTo>
                    <a:cubicBezTo>
                      <a:pt x="10967" y="21544"/>
                      <a:pt x="11357" y="21544"/>
                      <a:pt x="11579" y="21356"/>
                    </a:cubicBezTo>
                    <a:lnTo>
                      <a:pt x="12359" y="20829"/>
                    </a:lnTo>
                    <a:cubicBezTo>
                      <a:pt x="12637" y="20641"/>
                      <a:pt x="12637" y="20377"/>
                      <a:pt x="12359" y="20227"/>
                    </a:cubicBezTo>
                    <a:lnTo>
                      <a:pt x="11579" y="19700"/>
                    </a:lnTo>
                    <a:cubicBezTo>
                      <a:pt x="11524" y="19662"/>
                      <a:pt x="11468" y="19625"/>
                      <a:pt x="11412" y="19625"/>
                    </a:cubicBezTo>
                    <a:lnTo>
                      <a:pt x="11412" y="14018"/>
                    </a:lnTo>
                    <a:cubicBezTo>
                      <a:pt x="11524" y="13980"/>
                      <a:pt x="11635" y="13943"/>
                      <a:pt x="11746" y="13867"/>
                    </a:cubicBezTo>
                    <a:close/>
                  </a:path>
                </a:pathLst>
              </a:custGeom>
              <a:solidFill>
                <a:srgbClr val="99A8BD"/>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45" name="Shape">
                <a:extLst>
                  <a:ext uri="{FF2B5EF4-FFF2-40B4-BE49-F238E27FC236}">
                    <a16:creationId xmlns:a16="http://schemas.microsoft.com/office/drawing/2014/main" id="{A80FAD9B-DE76-EA04-D4D4-A998467F0B9C}"/>
                  </a:ext>
                </a:extLst>
              </p:cNvPr>
              <p:cNvSpPr/>
              <p:nvPr/>
            </p:nvSpPr>
            <p:spPr>
              <a:xfrm flipH="1">
                <a:off x="1003611" y="2440603"/>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83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46" name="TextBox 45">
                <a:extLst>
                  <a:ext uri="{FF2B5EF4-FFF2-40B4-BE49-F238E27FC236}">
                    <a16:creationId xmlns:a16="http://schemas.microsoft.com/office/drawing/2014/main" id="{363C8846-9282-F347-78FA-A8492513BEE1}"/>
                  </a:ext>
                </a:extLst>
              </p:cNvPr>
              <p:cNvSpPr txBox="1"/>
              <p:nvPr/>
            </p:nvSpPr>
            <p:spPr>
              <a:xfrm>
                <a:off x="169519" y="4765378"/>
                <a:ext cx="264734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الاتصال المستمر مع الفريق</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3" name="Picture 42">
              <a:extLst>
                <a:ext uri="{FF2B5EF4-FFF2-40B4-BE49-F238E27FC236}">
                  <a16:creationId xmlns:a16="http://schemas.microsoft.com/office/drawing/2014/main" id="{A82A4D27-3CF9-AE75-E6B1-C10D739B1034}"/>
                </a:ext>
              </a:extLst>
            </p:cNvPr>
            <p:cNvPicPr>
              <a:picLocks noChangeAspect="1"/>
            </p:cNvPicPr>
            <p:nvPr/>
          </p:nvPicPr>
          <p:blipFill>
            <a:blip r:embed="rId4"/>
            <a:stretch>
              <a:fillRect/>
            </a:stretch>
          </p:blipFill>
          <p:spPr>
            <a:xfrm>
              <a:off x="1160978" y="2313465"/>
              <a:ext cx="795524" cy="795524"/>
            </a:xfrm>
            <a:prstGeom prst="rect">
              <a:avLst/>
            </a:prstGeom>
          </p:spPr>
        </p:pic>
      </p:grpSp>
      <p:grpSp>
        <p:nvGrpSpPr>
          <p:cNvPr id="47" name="Group 46">
            <a:extLst>
              <a:ext uri="{FF2B5EF4-FFF2-40B4-BE49-F238E27FC236}">
                <a16:creationId xmlns:a16="http://schemas.microsoft.com/office/drawing/2014/main" id="{51E6B484-0CAA-8FF9-52CB-F547065FEC5C}"/>
              </a:ext>
            </a:extLst>
          </p:cNvPr>
          <p:cNvGrpSpPr/>
          <p:nvPr/>
        </p:nvGrpSpPr>
        <p:grpSpPr>
          <a:xfrm>
            <a:off x="7958165" y="3430757"/>
            <a:ext cx="2570272" cy="2908598"/>
            <a:chOff x="7958165" y="3430757"/>
            <a:chExt cx="2570272" cy="2908598"/>
          </a:xfrm>
        </p:grpSpPr>
        <p:grpSp>
          <p:nvGrpSpPr>
            <p:cNvPr id="48" name="Group 47">
              <a:extLst>
                <a:ext uri="{FF2B5EF4-FFF2-40B4-BE49-F238E27FC236}">
                  <a16:creationId xmlns:a16="http://schemas.microsoft.com/office/drawing/2014/main" id="{200E1D61-1763-3D9F-1653-7A28DC85BD95}"/>
                </a:ext>
              </a:extLst>
            </p:cNvPr>
            <p:cNvGrpSpPr/>
            <p:nvPr/>
          </p:nvGrpSpPr>
          <p:grpSpPr>
            <a:xfrm>
              <a:off x="7958165" y="3430757"/>
              <a:ext cx="2570272" cy="2908598"/>
              <a:chOff x="7958165" y="3633957"/>
              <a:chExt cx="2570272" cy="2908598"/>
            </a:xfrm>
          </p:grpSpPr>
          <p:sp>
            <p:nvSpPr>
              <p:cNvPr id="50" name="TextBox 49">
                <a:extLst>
                  <a:ext uri="{FF2B5EF4-FFF2-40B4-BE49-F238E27FC236}">
                    <a16:creationId xmlns:a16="http://schemas.microsoft.com/office/drawing/2014/main" id="{531087EC-3C9C-6199-5887-B51A477D513A}"/>
                  </a:ext>
                </a:extLst>
              </p:cNvPr>
              <p:cNvSpPr txBox="1"/>
              <p:nvPr/>
            </p:nvSpPr>
            <p:spPr>
              <a:xfrm>
                <a:off x="7958165" y="6142061"/>
                <a:ext cx="257027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تحديد المناطق التي تحتاج إلى تعديل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51" name="Group 50">
                <a:extLst>
                  <a:ext uri="{FF2B5EF4-FFF2-40B4-BE49-F238E27FC236}">
                    <a16:creationId xmlns:a16="http://schemas.microsoft.com/office/drawing/2014/main" id="{40C2EF86-DA0F-4B12-B08B-3652F7C5799D}"/>
                  </a:ext>
                </a:extLst>
              </p:cNvPr>
              <p:cNvGrpSpPr/>
              <p:nvPr/>
            </p:nvGrpSpPr>
            <p:grpSpPr>
              <a:xfrm>
                <a:off x="8393026" y="3633957"/>
                <a:ext cx="1700550" cy="2470887"/>
                <a:chOff x="8393026" y="3633957"/>
                <a:chExt cx="1700550" cy="2470887"/>
              </a:xfrm>
            </p:grpSpPr>
            <p:sp>
              <p:nvSpPr>
                <p:cNvPr id="52" name="Shape">
                  <a:extLst>
                    <a:ext uri="{FF2B5EF4-FFF2-40B4-BE49-F238E27FC236}">
                      <a16:creationId xmlns:a16="http://schemas.microsoft.com/office/drawing/2014/main" id="{6B18AC3C-3714-7508-9E8B-0D0434F13390}"/>
                    </a:ext>
                  </a:extLst>
                </p:cNvPr>
                <p:cNvSpPr/>
                <p:nvPr/>
              </p:nvSpPr>
              <p:spPr>
                <a:xfrm>
                  <a:off x="8393026" y="3633957"/>
                  <a:ext cx="1700550" cy="2470887"/>
                </a:xfrm>
                <a:custGeom>
                  <a:avLst/>
                  <a:gdLst/>
                  <a:ahLst/>
                  <a:cxnLst>
                    <a:cxn ang="0">
                      <a:pos x="wd2" y="hd2"/>
                    </a:cxn>
                    <a:cxn ang="5400000">
                      <a:pos x="wd2" y="hd2"/>
                    </a:cxn>
                    <a:cxn ang="10800000">
                      <a:pos x="wd2" y="hd2"/>
                    </a:cxn>
                    <a:cxn ang="16200000">
                      <a:pos x="wd2" y="hd2"/>
                    </a:cxn>
                  </a:cxnLst>
                  <a:rect l="0" t="0" r="r" b="b"/>
                  <a:pathLst>
                    <a:path w="21600" h="21554" extrusionOk="0">
                      <a:moveTo>
                        <a:pt x="17864" y="855"/>
                      </a:moveTo>
                      <a:cubicBezTo>
                        <a:pt x="16240" y="1970"/>
                        <a:pt x="13696" y="1970"/>
                        <a:pt x="12072" y="855"/>
                      </a:cubicBezTo>
                      <a:lnTo>
                        <a:pt x="11585" y="520"/>
                      </a:lnTo>
                      <a:cubicBezTo>
                        <a:pt x="11260" y="297"/>
                        <a:pt x="10719" y="297"/>
                        <a:pt x="10394" y="520"/>
                      </a:cubicBezTo>
                      <a:lnTo>
                        <a:pt x="9636" y="1041"/>
                      </a:lnTo>
                      <a:cubicBezTo>
                        <a:pt x="8012" y="2156"/>
                        <a:pt x="5468" y="2156"/>
                        <a:pt x="3844" y="1041"/>
                      </a:cubicBezTo>
                      <a:lnTo>
                        <a:pt x="2490" y="112"/>
                      </a:lnTo>
                      <a:lnTo>
                        <a:pt x="0" y="1822"/>
                      </a:lnTo>
                      <a:lnTo>
                        <a:pt x="1353" y="2751"/>
                      </a:lnTo>
                      <a:cubicBezTo>
                        <a:pt x="2977" y="3866"/>
                        <a:pt x="2977" y="5614"/>
                        <a:pt x="1353" y="6729"/>
                      </a:cubicBezTo>
                      <a:lnTo>
                        <a:pt x="1083" y="6915"/>
                      </a:lnTo>
                      <a:cubicBezTo>
                        <a:pt x="758" y="7138"/>
                        <a:pt x="758" y="7510"/>
                        <a:pt x="1083" y="7733"/>
                      </a:cubicBezTo>
                      <a:lnTo>
                        <a:pt x="10340" y="14090"/>
                      </a:lnTo>
                      <a:cubicBezTo>
                        <a:pt x="10448" y="14165"/>
                        <a:pt x="10556" y="14202"/>
                        <a:pt x="10665" y="14239"/>
                      </a:cubicBezTo>
                      <a:lnTo>
                        <a:pt x="10665" y="19704"/>
                      </a:lnTo>
                      <a:cubicBezTo>
                        <a:pt x="10610" y="19741"/>
                        <a:pt x="10556" y="19741"/>
                        <a:pt x="10502" y="19778"/>
                      </a:cubicBezTo>
                      <a:lnTo>
                        <a:pt x="9744" y="20299"/>
                      </a:lnTo>
                      <a:cubicBezTo>
                        <a:pt x="9474" y="20485"/>
                        <a:pt x="9474" y="20745"/>
                        <a:pt x="9744" y="20894"/>
                      </a:cubicBezTo>
                      <a:lnTo>
                        <a:pt x="10502" y="21414"/>
                      </a:lnTo>
                      <a:cubicBezTo>
                        <a:pt x="10773" y="21600"/>
                        <a:pt x="11152" y="21600"/>
                        <a:pt x="11368" y="21414"/>
                      </a:cubicBezTo>
                      <a:lnTo>
                        <a:pt x="12126" y="20894"/>
                      </a:lnTo>
                      <a:cubicBezTo>
                        <a:pt x="12397" y="20708"/>
                        <a:pt x="12397" y="20447"/>
                        <a:pt x="12126" y="20299"/>
                      </a:cubicBezTo>
                      <a:lnTo>
                        <a:pt x="11368" y="19778"/>
                      </a:lnTo>
                      <a:cubicBezTo>
                        <a:pt x="11314" y="19741"/>
                        <a:pt x="11260" y="19704"/>
                        <a:pt x="11206" y="19704"/>
                      </a:cubicBezTo>
                      <a:lnTo>
                        <a:pt x="11206" y="14239"/>
                      </a:lnTo>
                      <a:cubicBezTo>
                        <a:pt x="11314" y="14202"/>
                        <a:pt x="11422" y="14165"/>
                        <a:pt x="11531" y="14090"/>
                      </a:cubicBezTo>
                      <a:lnTo>
                        <a:pt x="20788" y="7733"/>
                      </a:lnTo>
                      <a:cubicBezTo>
                        <a:pt x="21113" y="7510"/>
                        <a:pt x="21113" y="7138"/>
                        <a:pt x="20788" y="6915"/>
                      </a:cubicBezTo>
                      <a:lnTo>
                        <a:pt x="20301" y="6580"/>
                      </a:lnTo>
                      <a:cubicBezTo>
                        <a:pt x="18677" y="5465"/>
                        <a:pt x="18677" y="3718"/>
                        <a:pt x="20301" y="2602"/>
                      </a:cubicBezTo>
                      <a:lnTo>
                        <a:pt x="21600" y="1710"/>
                      </a:lnTo>
                      <a:lnTo>
                        <a:pt x="19110" y="0"/>
                      </a:lnTo>
                      <a:lnTo>
                        <a:pt x="17864" y="855"/>
                      </a:lnTo>
                      <a:close/>
                    </a:path>
                  </a:pathLst>
                </a:custGeom>
                <a:solidFill>
                  <a:srgbClr val="9FCFD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53" name="Shape">
                  <a:extLst>
                    <a:ext uri="{FF2B5EF4-FFF2-40B4-BE49-F238E27FC236}">
                      <a16:creationId xmlns:a16="http://schemas.microsoft.com/office/drawing/2014/main" id="{178A4F2E-90A9-5DC6-CE89-12A4E707B135}"/>
                    </a:ext>
                  </a:extLst>
                </p:cNvPr>
                <p:cNvSpPr/>
                <p:nvPr/>
              </p:nvSpPr>
              <p:spPr>
                <a:xfrm>
                  <a:off x="8703084" y="3896464"/>
                  <a:ext cx="1110259" cy="1110245"/>
                </a:xfrm>
                <a:custGeom>
                  <a:avLst/>
                  <a:gdLst/>
                  <a:ahLst/>
                  <a:cxnLst>
                    <a:cxn ang="0">
                      <a:pos x="wd2" y="hd2"/>
                    </a:cxn>
                    <a:cxn ang="5400000">
                      <a:pos x="wd2" y="hd2"/>
                    </a:cxn>
                    <a:cxn ang="10800000">
                      <a:pos x="wd2" y="hd2"/>
                    </a:cxn>
                    <a:cxn ang="16200000">
                      <a:pos x="wd2" y="hd2"/>
                    </a:cxn>
                  </a:cxnLst>
                  <a:rect l="0" t="0" r="r" b="b"/>
                  <a:pathLst>
                    <a:path w="20687" h="20687" extrusionOk="0">
                      <a:moveTo>
                        <a:pt x="7008" y="19317"/>
                      </a:moveTo>
                      <a:lnTo>
                        <a:pt x="1369" y="13678"/>
                      </a:lnTo>
                      <a:cubicBezTo>
                        <a:pt x="-457" y="11852"/>
                        <a:pt x="-457" y="8834"/>
                        <a:pt x="1369" y="7008"/>
                      </a:cubicBezTo>
                      <a:lnTo>
                        <a:pt x="7008" y="1369"/>
                      </a:lnTo>
                      <a:cubicBezTo>
                        <a:pt x="8834" y="-457"/>
                        <a:pt x="11852" y="-457"/>
                        <a:pt x="13678" y="1369"/>
                      </a:cubicBezTo>
                      <a:lnTo>
                        <a:pt x="19317" y="7008"/>
                      </a:lnTo>
                      <a:cubicBezTo>
                        <a:pt x="21143" y="8834"/>
                        <a:pt x="21143" y="11852"/>
                        <a:pt x="19317" y="13678"/>
                      </a:cubicBezTo>
                      <a:lnTo>
                        <a:pt x="13678" y="19317"/>
                      </a:lnTo>
                      <a:cubicBezTo>
                        <a:pt x="11852" y="21143"/>
                        <a:pt x="8914" y="21143"/>
                        <a:pt x="7008" y="19317"/>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grpSp>
        <p:pic>
          <p:nvPicPr>
            <p:cNvPr id="49" name="Picture 48">
              <a:extLst>
                <a:ext uri="{FF2B5EF4-FFF2-40B4-BE49-F238E27FC236}">
                  <a16:creationId xmlns:a16="http://schemas.microsoft.com/office/drawing/2014/main" id="{C82D407F-4BD2-C308-11C0-2A050F37EB92}"/>
                </a:ext>
              </a:extLst>
            </p:cNvPr>
            <p:cNvPicPr>
              <a:picLocks noChangeAspect="1"/>
            </p:cNvPicPr>
            <p:nvPr/>
          </p:nvPicPr>
          <p:blipFill>
            <a:blip r:embed="rId5">
              <a:biLevel thresh="75000"/>
            </a:blip>
            <a:stretch>
              <a:fillRect/>
            </a:stretch>
          </p:blipFill>
          <p:spPr>
            <a:xfrm>
              <a:off x="9003605" y="3922221"/>
              <a:ext cx="652329" cy="652329"/>
            </a:xfrm>
            <a:prstGeom prst="rect">
              <a:avLst/>
            </a:prstGeom>
          </p:spPr>
        </p:pic>
      </p:grpSp>
      <p:grpSp>
        <p:nvGrpSpPr>
          <p:cNvPr id="54" name="Group 53">
            <a:extLst>
              <a:ext uri="{FF2B5EF4-FFF2-40B4-BE49-F238E27FC236}">
                <a16:creationId xmlns:a16="http://schemas.microsoft.com/office/drawing/2014/main" id="{B6E12F99-AD7C-38EE-0A56-BDA0FBAB197D}"/>
              </a:ext>
            </a:extLst>
          </p:cNvPr>
          <p:cNvGrpSpPr/>
          <p:nvPr/>
        </p:nvGrpSpPr>
        <p:grpSpPr>
          <a:xfrm>
            <a:off x="6583409" y="1981684"/>
            <a:ext cx="2338170" cy="2913518"/>
            <a:chOff x="6583409" y="1981684"/>
            <a:chExt cx="2338170" cy="2913518"/>
          </a:xfrm>
        </p:grpSpPr>
        <p:grpSp>
          <p:nvGrpSpPr>
            <p:cNvPr id="55" name="Group 54">
              <a:extLst>
                <a:ext uri="{FF2B5EF4-FFF2-40B4-BE49-F238E27FC236}">
                  <a16:creationId xmlns:a16="http://schemas.microsoft.com/office/drawing/2014/main" id="{CBA8389A-0432-A158-8656-F29F7A3178F2}"/>
                </a:ext>
              </a:extLst>
            </p:cNvPr>
            <p:cNvGrpSpPr/>
            <p:nvPr/>
          </p:nvGrpSpPr>
          <p:grpSpPr>
            <a:xfrm>
              <a:off x="6583409" y="1981684"/>
              <a:ext cx="2338170" cy="2913518"/>
              <a:chOff x="6583409" y="2184884"/>
              <a:chExt cx="2338170" cy="2913518"/>
            </a:xfrm>
          </p:grpSpPr>
          <p:sp>
            <p:nvSpPr>
              <p:cNvPr id="57" name="TextBox 56">
                <a:extLst>
                  <a:ext uri="{FF2B5EF4-FFF2-40B4-BE49-F238E27FC236}">
                    <a16:creationId xmlns:a16="http://schemas.microsoft.com/office/drawing/2014/main" id="{2907ED4D-5CEC-E638-C279-D14DB08E4C94}"/>
                  </a:ext>
                </a:extLst>
              </p:cNvPr>
              <p:cNvSpPr txBox="1"/>
              <p:nvPr/>
            </p:nvSpPr>
            <p:spPr>
              <a:xfrm>
                <a:off x="6583409" y="4697908"/>
                <a:ext cx="2338170"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إشراك الأطراف المعنية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8" name="Shape">
                <a:extLst>
                  <a:ext uri="{FF2B5EF4-FFF2-40B4-BE49-F238E27FC236}">
                    <a16:creationId xmlns:a16="http://schemas.microsoft.com/office/drawing/2014/main" id="{71551A60-2144-31C1-80D1-18DE41E8D270}"/>
                  </a:ext>
                </a:extLst>
              </p:cNvPr>
              <p:cNvSpPr/>
              <p:nvPr/>
            </p:nvSpPr>
            <p:spPr>
              <a:xfrm>
                <a:off x="6901330" y="2184884"/>
                <a:ext cx="1645134" cy="2434660"/>
              </a:xfrm>
              <a:custGeom>
                <a:avLst/>
                <a:gdLst/>
                <a:ahLst/>
                <a:cxnLst>
                  <a:cxn ang="0">
                    <a:pos x="wd2" y="hd2"/>
                  </a:cxn>
                  <a:cxn ang="5400000">
                    <a:pos x="wd2" y="hd2"/>
                  </a:cxn>
                  <a:cxn ang="10800000">
                    <a:pos x="wd2" y="hd2"/>
                  </a:cxn>
                  <a:cxn ang="16200000">
                    <a:pos x="wd2" y="hd2"/>
                  </a:cxn>
                </a:cxnLst>
                <a:rect l="0" t="0" r="r" b="b"/>
                <a:pathLst>
                  <a:path w="21600" h="21497" extrusionOk="0">
                    <a:moveTo>
                      <a:pt x="20593" y="11647"/>
                    </a:moveTo>
                    <a:cubicBezTo>
                      <a:pt x="18914" y="10518"/>
                      <a:pt x="18914" y="8750"/>
                      <a:pt x="20593" y="7621"/>
                    </a:cubicBezTo>
                    <a:lnTo>
                      <a:pt x="20873" y="7432"/>
                    </a:lnTo>
                    <a:cubicBezTo>
                      <a:pt x="21208" y="7207"/>
                      <a:pt x="21208" y="6830"/>
                      <a:pt x="20873" y="6605"/>
                    </a:cubicBezTo>
                    <a:lnTo>
                      <a:pt x="11304" y="170"/>
                    </a:lnTo>
                    <a:cubicBezTo>
                      <a:pt x="10968" y="-56"/>
                      <a:pt x="10408" y="-56"/>
                      <a:pt x="10073" y="170"/>
                    </a:cubicBezTo>
                    <a:lnTo>
                      <a:pt x="504" y="6605"/>
                    </a:lnTo>
                    <a:cubicBezTo>
                      <a:pt x="168" y="6830"/>
                      <a:pt x="168" y="7207"/>
                      <a:pt x="504" y="7432"/>
                    </a:cubicBezTo>
                    <a:lnTo>
                      <a:pt x="1007" y="7771"/>
                    </a:lnTo>
                    <a:cubicBezTo>
                      <a:pt x="2686" y="8900"/>
                      <a:pt x="2686" y="10669"/>
                      <a:pt x="1007" y="11798"/>
                    </a:cubicBezTo>
                    <a:lnTo>
                      <a:pt x="0" y="12475"/>
                    </a:lnTo>
                    <a:lnTo>
                      <a:pt x="2574" y="14206"/>
                    </a:lnTo>
                    <a:lnTo>
                      <a:pt x="3581" y="13529"/>
                    </a:lnTo>
                    <a:cubicBezTo>
                      <a:pt x="5260" y="12400"/>
                      <a:pt x="7890" y="12400"/>
                      <a:pt x="9569" y="13529"/>
                    </a:cubicBezTo>
                    <a:lnTo>
                      <a:pt x="10073" y="13867"/>
                    </a:lnTo>
                    <a:cubicBezTo>
                      <a:pt x="10184" y="13943"/>
                      <a:pt x="10296" y="13980"/>
                      <a:pt x="10408" y="14018"/>
                    </a:cubicBezTo>
                    <a:lnTo>
                      <a:pt x="10408" y="19625"/>
                    </a:lnTo>
                    <a:cubicBezTo>
                      <a:pt x="10352" y="19662"/>
                      <a:pt x="10296" y="19662"/>
                      <a:pt x="10240" y="19700"/>
                    </a:cubicBezTo>
                    <a:lnTo>
                      <a:pt x="9457" y="20227"/>
                    </a:lnTo>
                    <a:cubicBezTo>
                      <a:pt x="9177" y="20415"/>
                      <a:pt x="9177" y="20679"/>
                      <a:pt x="9457" y="20829"/>
                    </a:cubicBezTo>
                    <a:lnTo>
                      <a:pt x="10240" y="21356"/>
                    </a:lnTo>
                    <a:cubicBezTo>
                      <a:pt x="10520" y="21544"/>
                      <a:pt x="10912" y="21544"/>
                      <a:pt x="11136" y="21356"/>
                    </a:cubicBezTo>
                    <a:lnTo>
                      <a:pt x="11919" y="20829"/>
                    </a:lnTo>
                    <a:cubicBezTo>
                      <a:pt x="12199" y="20641"/>
                      <a:pt x="12199" y="20377"/>
                      <a:pt x="11919" y="20227"/>
                    </a:cubicBezTo>
                    <a:lnTo>
                      <a:pt x="11136" y="19700"/>
                    </a:lnTo>
                    <a:cubicBezTo>
                      <a:pt x="11080" y="19662"/>
                      <a:pt x="11024" y="19625"/>
                      <a:pt x="10968" y="19625"/>
                    </a:cubicBezTo>
                    <a:lnTo>
                      <a:pt x="10968" y="14018"/>
                    </a:lnTo>
                    <a:cubicBezTo>
                      <a:pt x="11080" y="13980"/>
                      <a:pt x="11192" y="13943"/>
                      <a:pt x="11304" y="13867"/>
                    </a:cubicBezTo>
                    <a:lnTo>
                      <a:pt x="12087" y="13340"/>
                    </a:lnTo>
                    <a:cubicBezTo>
                      <a:pt x="13766" y="12212"/>
                      <a:pt x="16396" y="12212"/>
                      <a:pt x="18075" y="13340"/>
                    </a:cubicBezTo>
                    <a:lnTo>
                      <a:pt x="19026" y="13980"/>
                    </a:lnTo>
                    <a:lnTo>
                      <a:pt x="21600" y="12249"/>
                    </a:lnTo>
                    <a:lnTo>
                      <a:pt x="20593" y="11647"/>
                    </a:lnTo>
                    <a:close/>
                  </a:path>
                </a:pathLst>
              </a:custGeom>
              <a:solidFill>
                <a:srgbClr val="99A8BD"/>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59" name="Shape">
                <a:extLst>
                  <a:ext uri="{FF2B5EF4-FFF2-40B4-BE49-F238E27FC236}">
                    <a16:creationId xmlns:a16="http://schemas.microsoft.com/office/drawing/2014/main" id="{0749F38F-0EE0-BAF2-FE71-BC8F6AED565A}"/>
                  </a:ext>
                </a:extLst>
              </p:cNvPr>
              <p:cNvSpPr/>
              <p:nvPr/>
            </p:nvSpPr>
            <p:spPr>
              <a:xfrm>
                <a:off x="7157049" y="2440603"/>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91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56" name="Picture 55">
              <a:extLst>
                <a:ext uri="{FF2B5EF4-FFF2-40B4-BE49-F238E27FC236}">
                  <a16:creationId xmlns:a16="http://schemas.microsoft.com/office/drawing/2014/main" id="{284D1610-32E6-807E-29A5-9A7ADBA640BD}"/>
                </a:ext>
              </a:extLst>
            </p:cNvPr>
            <p:cNvPicPr>
              <a:picLocks noChangeAspect="1"/>
            </p:cNvPicPr>
            <p:nvPr/>
          </p:nvPicPr>
          <p:blipFill>
            <a:blip r:embed="rId6"/>
            <a:stretch>
              <a:fillRect/>
            </a:stretch>
          </p:blipFill>
          <p:spPr>
            <a:xfrm>
              <a:off x="7480251" y="2473090"/>
              <a:ext cx="577914" cy="577914"/>
            </a:xfrm>
            <a:prstGeom prst="rect">
              <a:avLst/>
            </a:prstGeom>
          </p:spPr>
        </p:pic>
      </p:grpSp>
      <p:grpSp>
        <p:nvGrpSpPr>
          <p:cNvPr id="60" name="Group 59">
            <a:extLst>
              <a:ext uri="{FF2B5EF4-FFF2-40B4-BE49-F238E27FC236}">
                <a16:creationId xmlns:a16="http://schemas.microsoft.com/office/drawing/2014/main" id="{0F826F45-40B5-5439-8397-68DE1078487B}"/>
              </a:ext>
            </a:extLst>
          </p:cNvPr>
          <p:cNvGrpSpPr/>
          <p:nvPr/>
        </p:nvGrpSpPr>
        <p:grpSpPr>
          <a:xfrm>
            <a:off x="1811958" y="3396457"/>
            <a:ext cx="2570272" cy="2948344"/>
            <a:chOff x="1811958" y="3396457"/>
            <a:chExt cx="2570272" cy="2948344"/>
          </a:xfrm>
        </p:grpSpPr>
        <p:grpSp>
          <p:nvGrpSpPr>
            <p:cNvPr id="61" name="Group 60">
              <a:extLst>
                <a:ext uri="{FF2B5EF4-FFF2-40B4-BE49-F238E27FC236}">
                  <a16:creationId xmlns:a16="http://schemas.microsoft.com/office/drawing/2014/main" id="{FD0F3A6D-80B8-FEC7-3374-22EECD3330D1}"/>
                </a:ext>
              </a:extLst>
            </p:cNvPr>
            <p:cNvGrpSpPr/>
            <p:nvPr/>
          </p:nvGrpSpPr>
          <p:grpSpPr>
            <a:xfrm>
              <a:off x="1811958" y="3396457"/>
              <a:ext cx="2570272" cy="2948344"/>
              <a:chOff x="1811958" y="3599657"/>
              <a:chExt cx="2570272" cy="2948344"/>
            </a:xfrm>
          </p:grpSpPr>
          <p:sp>
            <p:nvSpPr>
              <p:cNvPr id="63" name="TextBox 62">
                <a:extLst>
                  <a:ext uri="{FF2B5EF4-FFF2-40B4-BE49-F238E27FC236}">
                    <a16:creationId xmlns:a16="http://schemas.microsoft.com/office/drawing/2014/main" id="{6DE0087C-10E6-5A63-3032-FD74D7ADBAA1}"/>
                  </a:ext>
                </a:extLst>
              </p:cNvPr>
              <p:cNvSpPr txBox="1"/>
              <p:nvPr/>
            </p:nvSpPr>
            <p:spPr>
              <a:xfrm>
                <a:off x="1811958" y="6147507"/>
                <a:ext cx="2570272"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مراقبة التقدم بعد التعديل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64" name="Shape">
                <a:extLst>
                  <a:ext uri="{FF2B5EF4-FFF2-40B4-BE49-F238E27FC236}">
                    <a16:creationId xmlns:a16="http://schemas.microsoft.com/office/drawing/2014/main" id="{42E61FD3-1890-756A-CACB-AD2BF4A88399}"/>
                  </a:ext>
                </a:extLst>
              </p:cNvPr>
              <p:cNvSpPr/>
              <p:nvPr/>
            </p:nvSpPr>
            <p:spPr>
              <a:xfrm>
                <a:off x="2244164" y="3599657"/>
                <a:ext cx="1734639" cy="2453843"/>
              </a:xfrm>
              <a:custGeom>
                <a:avLst/>
                <a:gdLst/>
                <a:ahLst/>
                <a:cxnLst>
                  <a:cxn ang="0">
                    <a:pos x="wd2" y="hd2"/>
                  </a:cxn>
                  <a:cxn ang="5400000">
                    <a:pos x="wd2" y="hd2"/>
                  </a:cxn>
                  <a:cxn ang="10800000">
                    <a:pos x="wd2" y="hd2"/>
                  </a:cxn>
                  <a:cxn ang="16200000">
                    <a:pos x="wd2" y="hd2"/>
                  </a:cxn>
                </a:cxnLst>
                <a:rect l="0" t="0" r="r" b="b"/>
                <a:pathLst>
                  <a:path w="21600" h="21553" extrusionOk="0">
                    <a:moveTo>
                      <a:pt x="17938" y="1048"/>
                    </a:moveTo>
                    <a:cubicBezTo>
                      <a:pt x="16346" y="2171"/>
                      <a:pt x="13851" y="2171"/>
                      <a:pt x="12259" y="1048"/>
                    </a:cubicBezTo>
                    <a:lnTo>
                      <a:pt x="11304" y="374"/>
                    </a:lnTo>
                    <a:cubicBezTo>
                      <a:pt x="10986" y="150"/>
                      <a:pt x="10455" y="150"/>
                      <a:pt x="10136" y="374"/>
                    </a:cubicBezTo>
                    <a:lnTo>
                      <a:pt x="9394" y="898"/>
                    </a:lnTo>
                    <a:cubicBezTo>
                      <a:pt x="7801" y="2021"/>
                      <a:pt x="5307" y="2021"/>
                      <a:pt x="3715" y="898"/>
                    </a:cubicBezTo>
                    <a:lnTo>
                      <a:pt x="2441" y="0"/>
                    </a:lnTo>
                    <a:lnTo>
                      <a:pt x="0" y="1722"/>
                    </a:lnTo>
                    <a:lnTo>
                      <a:pt x="1274" y="2620"/>
                    </a:lnTo>
                    <a:cubicBezTo>
                      <a:pt x="2866" y="3743"/>
                      <a:pt x="2866" y="5503"/>
                      <a:pt x="1274" y="6626"/>
                    </a:cubicBezTo>
                    <a:lnTo>
                      <a:pt x="1008" y="6813"/>
                    </a:lnTo>
                    <a:cubicBezTo>
                      <a:pt x="690" y="7038"/>
                      <a:pt x="690" y="7412"/>
                      <a:pt x="1008" y="7637"/>
                    </a:cubicBezTo>
                    <a:lnTo>
                      <a:pt x="10083" y="14038"/>
                    </a:lnTo>
                    <a:cubicBezTo>
                      <a:pt x="10190" y="14113"/>
                      <a:pt x="10296" y="14150"/>
                      <a:pt x="10402" y="14188"/>
                    </a:cubicBezTo>
                    <a:lnTo>
                      <a:pt x="10402" y="19691"/>
                    </a:lnTo>
                    <a:cubicBezTo>
                      <a:pt x="10349" y="19728"/>
                      <a:pt x="10296" y="19728"/>
                      <a:pt x="10243" y="19766"/>
                    </a:cubicBezTo>
                    <a:lnTo>
                      <a:pt x="9500" y="20290"/>
                    </a:lnTo>
                    <a:cubicBezTo>
                      <a:pt x="9234" y="20477"/>
                      <a:pt x="9234" y="20739"/>
                      <a:pt x="9500" y="20889"/>
                    </a:cubicBezTo>
                    <a:lnTo>
                      <a:pt x="10243" y="21413"/>
                    </a:lnTo>
                    <a:cubicBezTo>
                      <a:pt x="10508" y="21600"/>
                      <a:pt x="10880" y="21600"/>
                      <a:pt x="11092" y="21413"/>
                    </a:cubicBezTo>
                    <a:lnTo>
                      <a:pt x="11835" y="20889"/>
                    </a:lnTo>
                    <a:cubicBezTo>
                      <a:pt x="12100" y="20702"/>
                      <a:pt x="12100" y="20440"/>
                      <a:pt x="11835" y="20290"/>
                    </a:cubicBezTo>
                    <a:lnTo>
                      <a:pt x="11092" y="19766"/>
                    </a:lnTo>
                    <a:cubicBezTo>
                      <a:pt x="11039" y="19728"/>
                      <a:pt x="10986" y="19691"/>
                      <a:pt x="10933" y="19691"/>
                    </a:cubicBezTo>
                    <a:lnTo>
                      <a:pt x="10933" y="14188"/>
                    </a:lnTo>
                    <a:cubicBezTo>
                      <a:pt x="11039" y="14150"/>
                      <a:pt x="11145" y="14113"/>
                      <a:pt x="11251" y="14038"/>
                    </a:cubicBezTo>
                    <a:lnTo>
                      <a:pt x="20326" y="7637"/>
                    </a:lnTo>
                    <a:cubicBezTo>
                      <a:pt x="20645" y="7412"/>
                      <a:pt x="20645" y="7038"/>
                      <a:pt x="20326" y="6813"/>
                    </a:cubicBezTo>
                    <a:lnTo>
                      <a:pt x="20326" y="6813"/>
                    </a:lnTo>
                    <a:cubicBezTo>
                      <a:pt x="18734" y="5690"/>
                      <a:pt x="18734" y="3931"/>
                      <a:pt x="20326" y="2808"/>
                    </a:cubicBezTo>
                    <a:lnTo>
                      <a:pt x="21600" y="1909"/>
                    </a:lnTo>
                    <a:lnTo>
                      <a:pt x="19159" y="187"/>
                    </a:lnTo>
                    <a:lnTo>
                      <a:pt x="17938" y="1048"/>
                    </a:lnTo>
                    <a:close/>
                  </a:path>
                </a:pathLst>
              </a:custGeom>
              <a:solidFill>
                <a:srgbClr val="9FCFD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65" name="Shape">
                <a:extLst>
                  <a:ext uri="{FF2B5EF4-FFF2-40B4-BE49-F238E27FC236}">
                    <a16:creationId xmlns:a16="http://schemas.microsoft.com/office/drawing/2014/main" id="{C15382F2-69C9-5C7D-E0EF-5125ACD12971}"/>
                  </a:ext>
                </a:extLst>
              </p:cNvPr>
              <p:cNvSpPr/>
              <p:nvPr/>
            </p:nvSpPr>
            <p:spPr>
              <a:xfrm>
                <a:off x="2542502" y="3855380"/>
                <a:ext cx="1110259" cy="1110245"/>
              </a:xfrm>
              <a:custGeom>
                <a:avLst/>
                <a:gdLst/>
                <a:ahLst/>
                <a:cxnLst>
                  <a:cxn ang="0">
                    <a:pos x="wd2" y="hd2"/>
                  </a:cxn>
                  <a:cxn ang="5400000">
                    <a:pos x="wd2" y="hd2"/>
                  </a:cxn>
                  <a:cxn ang="10800000">
                    <a:pos x="wd2" y="hd2"/>
                  </a:cxn>
                  <a:cxn ang="16200000">
                    <a:pos x="wd2" y="hd2"/>
                  </a:cxn>
                </a:cxnLst>
                <a:rect l="0" t="0" r="r" b="b"/>
                <a:pathLst>
                  <a:path w="20687" h="20687" extrusionOk="0">
                    <a:moveTo>
                      <a:pt x="7008" y="19317"/>
                    </a:moveTo>
                    <a:lnTo>
                      <a:pt x="1369" y="13678"/>
                    </a:lnTo>
                    <a:cubicBezTo>
                      <a:pt x="-457" y="11852"/>
                      <a:pt x="-457" y="8834"/>
                      <a:pt x="1369" y="7008"/>
                    </a:cubicBezTo>
                    <a:lnTo>
                      <a:pt x="7008" y="1369"/>
                    </a:lnTo>
                    <a:cubicBezTo>
                      <a:pt x="8834" y="-457"/>
                      <a:pt x="11852" y="-457"/>
                      <a:pt x="13678" y="1369"/>
                    </a:cubicBezTo>
                    <a:lnTo>
                      <a:pt x="19317" y="7008"/>
                    </a:lnTo>
                    <a:cubicBezTo>
                      <a:pt x="21143" y="8834"/>
                      <a:pt x="21143" y="11852"/>
                      <a:pt x="19317" y="13678"/>
                    </a:cubicBezTo>
                    <a:lnTo>
                      <a:pt x="13678" y="19317"/>
                    </a:lnTo>
                    <a:cubicBezTo>
                      <a:pt x="11852" y="21143"/>
                      <a:pt x="8834" y="21143"/>
                      <a:pt x="7008" y="19317"/>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62" name="Picture 61">
              <a:extLst>
                <a:ext uri="{FF2B5EF4-FFF2-40B4-BE49-F238E27FC236}">
                  <a16:creationId xmlns:a16="http://schemas.microsoft.com/office/drawing/2014/main" id="{860DF4B0-F742-812C-55F9-CB4644519644}"/>
                </a:ext>
              </a:extLst>
            </p:cNvPr>
            <p:cNvPicPr>
              <a:picLocks noChangeAspect="1"/>
            </p:cNvPicPr>
            <p:nvPr/>
          </p:nvPicPr>
          <p:blipFill>
            <a:blip r:embed="rId7"/>
            <a:stretch>
              <a:fillRect/>
            </a:stretch>
          </p:blipFill>
          <p:spPr>
            <a:xfrm>
              <a:off x="2851590" y="3902567"/>
              <a:ext cx="609469" cy="609469"/>
            </a:xfrm>
            <a:prstGeom prst="rect">
              <a:avLst/>
            </a:prstGeom>
          </p:spPr>
        </p:pic>
      </p:grpSp>
      <p:grpSp>
        <p:nvGrpSpPr>
          <p:cNvPr id="66" name="Group 65">
            <a:extLst>
              <a:ext uri="{FF2B5EF4-FFF2-40B4-BE49-F238E27FC236}">
                <a16:creationId xmlns:a16="http://schemas.microsoft.com/office/drawing/2014/main" id="{ACD42084-76A4-1684-2549-F7FC7811D809}"/>
              </a:ext>
            </a:extLst>
          </p:cNvPr>
          <p:cNvGrpSpPr/>
          <p:nvPr/>
        </p:nvGrpSpPr>
        <p:grpSpPr>
          <a:xfrm>
            <a:off x="4969107" y="3430753"/>
            <a:ext cx="2338170" cy="2905148"/>
            <a:chOff x="4969107" y="3430753"/>
            <a:chExt cx="2338170" cy="2905148"/>
          </a:xfrm>
        </p:grpSpPr>
        <p:grpSp>
          <p:nvGrpSpPr>
            <p:cNvPr id="67" name="Group 66">
              <a:extLst>
                <a:ext uri="{FF2B5EF4-FFF2-40B4-BE49-F238E27FC236}">
                  <a16:creationId xmlns:a16="http://schemas.microsoft.com/office/drawing/2014/main" id="{241A9BC0-BB64-AC49-015D-D9440CD9EEEE}"/>
                </a:ext>
              </a:extLst>
            </p:cNvPr>
            <p:cNvGrpSpPr/>
            <p:nvPr/>
          </p:nvGrpSpPr>
          <p:grpSpPr>
            <a:xfrm>
              <a:off x="4969107" y="3430753"/>
              <a:ext cx="2338170" cy="2905148"/>
              <a:chOff x="4969107" y="3633953"/>
              <a:chExt cx="2338170" cy="2905148"/>
            </a:xfrm>
          </p:grpSpPr>
          <p:sp>
            <p:nvSpPr>
              <p:cNvPr id="69" name="TextBox 68">
                <a:extLst>
                  <a:ext uri="{FF2B5EF4-FFF2-40B4-BE49-F238E27FC236}">
                    <a16:creationId xmlns:a16="http://schemas.microsoft.com/office/drawing/2014/main" id="{764E9200-A027-E136-429C-62C990A7B2A2}"/>
                  </a:ext>
                </a:extLst>
              </p:cNvPr>
              <p:cNvSpPr txBox="1"/>
              <p:nvPr/>
            </p:nvSpPr>
            <p:spPr>
              <a:xfrm>
                <a:off x="4969107" y="6138607"/>
                <a:ext cx="2338170"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تعديل الجدول الزمني والميزانية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70" name="Group 69">
                <a:extLst>
                  <a:ext uri="{FF2B5EF4-FFF2-40B4-BE49-F238E27FC236}">
                    <a16:creationId xmlns:a16="http://schemas.microsoft.com/office/drawing/2014/main" id="{0DC2DFCC-53E6-38EA-BA62-57BDC67D0190}"/>
                  </a:ext>
                </a:extLst>
              </p:cNvPr>
              <p:cNvGrpSpPr/>
              <p:nvPr/>
            </p:nvGrpSpPr>
            <p:grpSpPr>
              <a:xfrm>
                <a:off x="5324398" y="3633953"/>
                <a:ext cx="1734639" cy="2453843"/>
                <a:chOff x="5324398" y="3633953"/>
                <a:chExt cx="1734639" cy="2453843"/>
              </a:xfrm>
            </p:grpSpPr>
            <p:sp>
              <p:nvSpPr>
                <p:cNvPr id="71" name="Shape">
                  <a:extLst>
                    <a:ext uri="{FF2B5EF4-FFF2-40B4-BE49-F238E27FC236}">
                      <a16:creationId xmlns:a16="http://schemas.microsoft.com/office/drawing/2014/main" id="{401682C2-A200-A473-C05F-4B832D8396AB}"/>
                    </a:ext>
                  </a:extLst>
                </p:cNvPr>
                <p:cNvSpPr/>
                <p:nvPr/>
              </p:nvSpPr>
              <p:spPr>
                <a:xfrm>
                  <a:off x="5324398" y="3633953"/>
                  <a:ext cx="1734639" cy="2453843"/>
                </a:xfrm>
                <a:custGeom>
                  <a:avLst/>
                  <a:gdLst/>
                  <a:ahLst/>
                  <a:cxnLst>
                    <a:cxn ang="0">
                      <a:pos x="wd2" y="hd2"/>
                    </a:cxn>
                    <a:cxn ang="5400000">
                      <a:pos x="wd2" y="hd2"/>
                    </a:cxn>
                    <a:cxn ang="10800000">
                      <a:pos x="wd2" y="hd2"/>
                    </a:cxn>
                    <a:cxn ang="16200000">
                      <a:pos x="wd2" y="hd2"/>
                    </a:cxn>
                  </a:cxnLst>
                  <a:rect l="0" t="0" r="r" b="b"/>
                  <a:pathLst>
                    <a:path w="21600" h="21553" extrusionOk="0">
                      <a:moveTo>
                        <a:pt x="17938" y="1048"/>
                      </a:moveTo>
                      <a:cubicBezTo>
                        <a:pt x="16346" y="2171"/>
                        <a:pt x="13851" y="2171"/>
                        <a:pt x="12259" y="1048"/>
                      </a:cubicBezTo>
                      <a:lnTo>
                        <a:pt x="11304" y="374"/>
                      </a:lnTo>
                      <a:cubicBezTo>
                        <a:pt x="10986" y="150"/>
                        <a:pt x="10455" y="150"/>
                        <a:pt x="10136" y="374"/>
                      </a:cubicBezTo>
                      <a:lnTo>
                        <a:pt x="9394" y="898"/>
                      </a:lnTo>
                      <a:cubicBezTo>
                        <a:pt x="7801" y="2021"/>
                        <a:pt x="5307" y="2021"/>
                        <a:pt x="3715" y="898"/>
                      </a:cubicBezTo>
                      <a:lnTo>
                        <a:pt x="2441" y="0"/>
                      </a:lnTo>
                      <a:lnTo>
                        <a:pt x="0" y="1722"/>
                      </a:lnTo>
                      <a:lnTo>
                        <a:pt x="1274" y="2620"/>
                      </a:lnTo>
                      <a:cubicBezTo>
                        <a:pt x="2866" y="3743"/>
                        <a:pt x="2866" y="5503"/>
                        <a:pt x="1274" y="6626"/>
                      </a:cubicBezTo>
                      <a:lnTo>
                        <a:pt x="1008" y="6813"/>
                      </a:lnTo>
                      <a:cubicBezTo>
                        <a:pt x="690" y="7038"/>
                        <a:pt x="690" y="7412"/>
                        <a:pt x="1008" y="7637"/>
                      </a:cubicBezTo>
                      <a:lnTo>
                        <a:pt x="10083" y="14038"/>
                      </a:lnTo>
                      <a:cubicBezTo>
                        <a:pt x="10190" y="14113"/>
                        <a:pt x="10296" y="14150"/>
                        <a:pt x="10402" y="14188"/>
                      </a:cubicBezTo>
                      <a:lnTo>
                        <a:pt x="10402" y="19691"/>
                      </a:lnTo>
                      <a:cubicBezTo>
                        <a:pt x="10349" y="19728"/>
                        <a:pt x="10296" y="19728"/>
                        <a:pt x="10243" y="19766"/>
                      </a:cubicBezTo>
                      <a:lnTo>
                        <a:pt x="9500" y="20290"/>
                      </a:lnTo>
                      <a:cubicBezTo>
                        <a:pt x="9234" y="20477"/>
                        <a:pt x="9234" y="20739"/>
                        <a:pt x="9500" y="20889"/>
                      </a:cubicBezTo>
                      <a:lnTo>
                        <a:pt x="10243" y="21413"/>
                      </a:lnTo>
                      <a:cubicBezTo>
                        <a:pt x="10508" y="21600"/>
                        <a:pt x="10880" y="21600"/>
                        <a:pt x="11092" y="21413"/>
                      </a:cubicBezTo>
                      <a:lnTo>
                        <a:pt x="11835" y="20889"/>
                      </a:lnTo>
                      <a:cubicBezTo>
                        <a:pt x="12100" y="20702"/>
                        <a:pt x="12100" y="20440"/>
                        <a:pt x="11835" y="20290"/>
                      </a:cubicBezTo>
                      <a:lnTo>
                        <a:pt x="11092" y="19766"/>
                      </a:lnTo>
                      <a:cubicBezTo>
                        <a:pt x="11039" y="19728"/>
                        <a:pt x="10986" y="19691"/>
                        <a:pt x="10933" y="19691"/>
                      </a:cubicBezTo>
                      <a:lnTo>
                        <a:pt x="10933" y="14188"/>
                      </a:lnTo>
                      <a:cubicBezTo>
                        <a:pt x="11039" y="14150"/>
                        <a:pt x="11145" y="14113"/>
                        <a:pt x="11251" y="14038"/>
                      </a:cubicBezTo>
                      <a:lnTo>
                        <a:pt x="20326" y="7637"/>
                      </a:lnTo>
                      <a:cubicBezTo>
                        <a:pt x="20645" y="7412"/>
                        <a:pt x="20645" y="7038"/>
                        <a:pt x="20326" y="6813"/>
                      </a:cubicBezTo>
                      <a:lnTo>
                        <a:pt x="20326" y="6813"/>
                      </a:lnTo>
                      <a:cubicBezTo>
                        <a:pt x="18734" y="5690"/>
                        <a:pt x="18734" y="3931"/>
                        <a:pt x="20326" y="2808"/>
                      </a:cubicBezTo>
                      <a:lnTo>
                        <a:pt x="21600" y="1909"/>
                      </a:lnTo>
                      <a:lnTo>
                        <a:pt x="19159" y="187"/>
                      </a:lnTo>
                      <a:lnTo>
                        <a:pt x="17938" y="1048"/>
                      </a:lnTo>
                      <a:close/>
                    </a:path>
                  </a:pathLst>
                </a:custGeom>
                <a:solidFill>
                  <a:srgbClr val="FFC000"/>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72" name="Shape">
                  <a:extLst>
                    <a:ext uri="{FF2B5EF4-FFF2-40B4-BE49-F238E27FC236}">
                      <a16:creationId xmlns:a16="http://schemas.microsoft.com/office/drawing/2014/main" id="{6E75FEA4-A9B7-45D7-7502-D76A45D9F289}"/>
                    </a:ext>
                  </a:extLst>
                </p:cNvPr>
                <p:cNvSpPr/>
                <p:nvPr/>
              </p:nvSpPr>
              <p:spPr>
                <a:xfrm>
                  <a:off x="5622736" y="3889676"/>
                  <a:ext cx="1110259" cy="1110245"/>
                </a:xfrm>
                <a:custGeom>
                  <a:avLst/>
                  <a:gdLst/>
                  <a:ahLst/>
                  <a:cxnLst>
                    <a:cxn ang="0">
                      <a:pos x="wd2" y="hd2"/>
                    </a:cxn>
                    <a:cxn ang="5400000">
                      <a:pos x="wd2" y="hd2"/>
                    </a:cxn>
                    <a:cxn ang="10800000">
                      <a:pos x="wd2" y="hd2"/>
                    </a:cxn>
                    <a:cxn ang="16200000">
                      <a:pos x="wd2" y="hd2"/>
                    </a:cxn>
                  </a:cxnLst>
                  <a:rect l="0" t="0" r="r" b="b"/>
                  <a:pathLst>
                    <a:path w="20687" h="20687" extrusionOk="0">
                      <a:moveTo>
                        <a:pt x="7008" y="19317"/>
                      </a:moveTo>
                      <a:lnTo>
                        <a:pt x="1369" y="13678"/>
                      </a:lnTo>
                      <a:cubicBezTo>
                        <a:pt x="-457" y="11852"/>
                        <a:pt x="-457" y="8834"/>
                        <a:pt x="1369" y="7008"/>
                      </a:cubicBezTo>
                      <a:lnTo>
                        <a:pt x="7008" y="1369"/>
                      </a:lnTo>
                      <a:cubicBezTo>
                        <a:pt x="8834" y="-457"/>
                        <a:pt x="11852" y="-457"/>
                        <a:pt x="13678" y="1369"/>
                      </a:cubicBezTo>
                      <a:lnTo>
                        <a:pt x="19317" y="7008"/>
                      </a:lnTo>
                      <a:cubicBezTo>
                        <a:pt x="21143" y="8834"/>
                        <a:pt x="21143" y="11852"/>
                        <a:pt x="19317" y="13678"/>
                      </a:cubicBezTo>
                      <a:lnTo>
                        <a:pt x="13678" y="19317"/>
                      </a:lnTo>
                      <a:cubicBezTo>
                        <a:pt x="11852" y="21143"/>
                        <a:pt x="8834" y="21143"/>
                        <a:pt x="7008" y="19317"/>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grpSp>
        <p:pic>
          <p:nvPicPr>
            <p:cNvPr id="68" name="Picture 67">
              <a:extLst>
                <a:ext uri="{FF2B5EF4-FFF2-40B4-BE49-F238E27FC236}">
                  <a16:creationId xmlns:a16="http://schemas.microsoft.com/office/drawing/2014/main" id="{8488399B-AA11-A14E-3B7F-F53F6EB2DCFB}"/>
                </a:ext>
              </a:extLst>
            </p:cNvPr>
            <p:cNvPicPr>
              <a:picLocks noChangeAspect="1"/>
            </p:cNvPicPr>
            <p:nvPr/>
          </p:nvPicPr>
          <p:blipFill>
            <a:blip r:embed="rId8"/>
            <a:stretch>
              <a:fillRect/>
            </a:stretch>
          </p:blipFill>
          <p:spPr>
            <a:xfrm>
              <a:off x="5892987" y="3912769"/>
              <a:ext cx="649409" cy="649409"/>
            </a:xfrm>
            <a:prstGeom prst="rect">
              <a:avLst/>
            </a:prstGeom>
          </p:spPr>
        </p:pic>
      </p:grpSp>
      <p:grpSp>
        <p:nvGrpSpPr>
          <p:cNvPr id="73" name="Group 72">
            <a:extLst>
              <a:ext uri="{FF2B5EF4-FFF2-40B4-BE49-F238E27FC236}">
                <a16:creationId xmlns:a16="http://schemas.microsoft.com/office/drawing/2014/main" id="{5E9B2701-DCEF-3D58-FCC2-6706EFF4EBEC}"/>
              </a:ext>
            </a:extLst>
          </p:cNvPr>
          <p:cNvGrpSpPr/>
          <p:nvPr/>
        </p:nvGrpSpPr>
        <p:grpSpPr>
          <a:xfrm>
            <a:off x="3418398" y="1981684"/>
            <a:ext cx="2338170" cy="3158102"/>
            <a:chOff x="3418398" y="1981684"/>
            <a:chExt cx="2338170" cy="3158102"/>
          </a:xfrm>
        </p:grpSpPr>
        <p:grpSp>
          <p:nvGrpSpPr>
            <p:cNvPr id="74" name="Group 73">
              <a:extLst>
                <a:ext uri="{FF2B5EF4-FFF2-40B4-BE49-F238E27FC236}">
                  <a16:creationId xmlns:a16="http://schemas.microsoft.com/office/drawing/2014/main" id="{6AED2C6E-FF35-0503-001C-40BC7CFFA933}"/>
                </a:ext>
              </a:extLst>
            </p:cNvPr>
            <p:cNvGrpSpPr/>
            <p:nvPr/>
          </p:nvGrpSpPr>
          <p:grpSpPr>
            <a:xfrm>
              <a:off x="3418398" y="1981684"/>
              <a:ext cx="2338170" cy="3158102"/>
              <a:chOff x="3418398" y="2184884"/>
              <a:chExt cx="2338170" cy="3158102"/>
            </a:xfrm>
          </p:grpSpPr>
          <p:sp>
            <p:nvSpPr>
              <p:cNvPr id="76" name="TextBox 75">
                <a:extLst>
                  <a:ext uri="{FF2B5EF4-FFF2-40B4-BE49-F238E27FC236}">
                    <a16:creationId xmlns:a16="http://schemas.microsoft.com/office/drawing/2014/main" id="{DA95254E-F4DC-89B8-D897-6167C7D7F7CF}"/>
                  </a:ext>
                </a:extLst>
              </p:cNvPr>
              <p:cNvSpPr txBox="1"/>
              <p:nvPr/>
            </p:nvSpPr>
            <p:spPr>
              <a:xfrm>
                <a:off x="3418398" y="4639075"/>
                <a:ext cx="2338170" cy="70391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إعادة تعريف مؤشرات الأداء  </a:t>
                </a:r>
                <a:r>
                  <a:rPr lang="en-US" b="1" dirty="0">
                    <a:latin typeface="Times New Roman" panose="02020603050405020304" pitchFamily="18" charset="0"/>
                    <a:ea typeface="Calibri" panose="020F0502020204030204" pitchFamily="34" charset="0"/>
                    <a:cs typeface="Adobe Arabic" panose="02040503050201020203" pitchFamily="18" charset="-78"/>
                  </a:rPr>
                  <a:t>(KPIs)</a:t>
                </a:r>
              </a:p>
            </p:txBody>
          </p:sp>
          <p:sp>
            <p:nvSpPr>
              <p:cNvPr id="77" name="Shape">
                <a:extLst>
                  <a:ext uri="{FF2B5EF4-FFF2-40B4-BE49-F238E27FC236}">
                    <a16:creationId xmlns:a16="http://schemas.microsoft.com/office/drawing/2014/main" id="{B3F1EC0B-C642-5B91-C7A4-751AE8C6DDCE}"/>
                  </a:ext>
                </a:extLst>
              </p:cNvPr>
              <p:cNvSpPr/>
              <p:nvPr/>
            </p:nvSpPr>
            <p:spPr>
              <a:xfrm>
                <a:off x="3832709" y="2184884"/>
                <a:ext cx="1662182" cy="2434660"/>
              </a:xfrm>
              <a:custGeom>
                <a:avLst/>
                <a:gdLst/>
                <a:ahLst/>
                <a:cxnLst>
                  <a:cxn ang="0">
                    <a:pos x="wd2" y="hd2"/>
                  </a:cxn>
                  <a:cxn ang="5400000">
                    <a:pos x="wd2" y="hd2"/>
                  </a:cxn>
                  <a:cxn ang="10800000">
                    <a:pos x="wd2" y="hd2"/>
                  </a:cxn>
                  <a:cxn ang="16200000">
                    <a:pos x="wd2" y="hd2"/>
                  </a:cxn>
                </a:cxnLst>
                <a:rect l="0" t="0" r="r" b="b"/>
                <a:pathLst>
                  <a:path w="21600" h="21497" extrusionOk="0">
                    <a:moveTo>
                      <a:pt x="20548" y="11647"/>
                    </a:moveTo>
                    <a:cubicBezTo>
                      <a:pt x="18886" y="10518"/>
                      <a:pt x="18886" y="8750"/>
                      <a:pt x="20548" y="7621"/>
                    </a:cubicBezTo>
                    <a:lnTo>
                      <a:pt x="20825" y="7432"/>
                    </a:lnTo>
                    <a:cubicBezTo>
                      <a:pt x="21157" y="7207"/>
                      <a:pt x="21157" y="6830"/>
                      <a:pt x="20825" y="6605"/>
                    </a:cubicBezTo>
                    <a:lnTo>
                      <a:pt x="11354" y="170"/>
                    </a:lnTo>
                    <a:cubicBezTo>
                      <a:pt x="11022" y="-56"/>
                      <a:pt x="10468" y="-56"/>
                      <a:pt x="10135" y="170"/>
                    </a:cubicBezTo>
                    <a:lnTo>
                      <a:pt x="665" y="6605"/>
                    </a:lnTo>
                    <a:cubicBezTo>
                      <a:pt x="332" y="6830"/>
                      <a:pt x="332" y="7207"/>
                      <a:pt x="665" y="7432"/>
                    </a:cubicBezTo>
                    <a:lnTo>
                      <a:pt x="1163" y="7771"/>
                    </a:lnTo>
                    <a:cubicBezTo>
                      <a:pt x="2825" y="8900"/>
                      <a:pt x="2825" y="10669"/>
                      <a:pt x="1163" y="11798"/>
                    </a:cubicBezTo>
                    <a:lnTo>
                      <a:pt x="0" y="12588"/>
                    </a:lnTo>
                    <a:lnTo>
                      <a:pt x="2548" y="14319"/>
                    </a:lnTo>
                    <a:lnTo>
                      <a:pt x="3711" y="13529"/>
                    </a:lnTo>
                    <a:cubicBezTo>
                      <a:pt x="5372" y="12400"/>
                      <a:pt x="7975" y="12400"/>
                      <a:pt x="9637" y="13529"/>
                    </a:cubicBezTo>
                    <a:lnTo>
                      <a:pt x="10135" y="13867"/>
                    </a:lnTo>
                    <a:cubicBezTo>
                      <a:pt x="10246" y="13943"/>
                      <a:pt x="10357" y="13980"/>
                      <a:pt x="10468" y="14018"/>
                    </a:cubicBezTo>
                    <a:lnTo>
                      <a:pt x="10468" y="19625"/>
                    </a:lnTo>
                    <a:cubicBezTo>
                      <a:pt x="10412" y="19662"/>
                      <a:pt x="10357" y="19662"/>
                      <a:pt x="10302" y="19700"/>
                    </a:cubicBezTo>
                    <a:lnTo>
                      <a:pt x="9526" y="20227"/>
                    </a:lnTo>
                    <a:cubicBezTo>
                      <a:pt x="9249" y="20415"/>
                      <a:pt x="9249" y="20679"/>
                      <a:pt x="9526" y="20829"/>
                    </a:cubicBezTo>
                    <a:lnTo>
                      <a:pt x="10302" y="21356"/>
                    </a:lnTo>
                    <a:cubicBezTo>
                      <a:pt x="10578" y="21544"/>
                      <a:pt x="10966" y="21544"/>
                      <a:pt x="11188" y="21356"/>
                    </a:cubicBezTo>
                    <a:lnTo>
                      <a:pt x="11963" y="20829"/>
                    </a:lnTo>
                    <a:cubicBezTo>
                      <a:pt x="12240" y="20641"/>
                      <a:pt x="12240" y="20377"/>
                      <a:pt x="11963" y="20227"/>
                    </a:cubicBezTo>
                    <a:lnTo>
                      <a:pt x="11188" y="19700"/>
                    </a:lnTo>
                    <a:cubicBezTo>
                      <a:pt x="11132" y="19662"/>
                      <a:pt x="11077" y="19625"/>
                      <a:pt x="11022" y="19625"/>
                    </a:cubicBezTo>
                    <a:lnTo>
                      <a:pt x="11022" y="14018"/>
                    </a:lnTo>
                    <a:cubicBezTo>
                      <a:pt x="11132" y="13980"/>
                      <a:pt x="11243" y="13943"/>
                      <a:pt x="11354" y="13867"/>
                    </a:cubicBezTo>
                    <a:lnTo>
                      <a:pt x="12129" y="13340"/>
                    </a:lnTo>
                    <a:cubicBezTo>
                      <a:pt x="13791" y="12212"/>
                      <a:pt x="16394" y="12212"/>
                      <a:pt x="18055" y="13340"/>
                    </a:cubicBezTo>
                    <a:lnTo>
                      <a:pt x="19052" y="14018"/>
                    </a:lnTo>
                    <a:lnTo>
                      <a:pt x="21600" y="12287"/>
                    </a:lnTo>
                    <a:lnTo>
                      <a:pt x="20548" y="11647"/>
                    </a:lnTo>
                    <a:close/>
                  </a:path>
                </a:pathLst>
              </a:custGeom>
              <a:solidFill>
                <a:srgbClr val="3D8E92"/>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78" name="Shape">
                <a:extLst>
                  <a:ext uri="{FF2B5EF4-FFF2-40B4-BE49-F238E27FC236}">
                    <a16:creationId xmlns:a16="http://schemas.microsoft.com/office/drawing/2014/main" id="{AA37626D-FDC4-4DE3-A1EE-E71FFFA4E31F}"/>
                  </a:ext>
                </a:extLst>
              </p:cNvPr>
              <p:cNvSpPr/>
              <p:nvPr/>
            </p:nvSpPr>
            <p:spPr>
              <a:xfrm>
                <a:off x="4088424" y="2440603"/>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83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75" name="Picture 74">
              <a:extLst>
                <a:ext uri="{FF2B5EF4-FFF2-40B4-BE49-F238E27FC236}">
                  <a16:creationId xmlns:a16="http://schemas.microsoft.com/office/drawing/2014/main" id="{194B2D76-5369-D45D-28E8-05EB9FB568A4}"/>
                </a:ext>
              </a:extLst>
            </p:cNvPr>
            <p:cNvPicPr>
              <a:picLocks noChangeAspect="1"/>
            </p:cNvPicPr>
            <p:nvPr/>
          </p:nvPicPr>
          <p:blipFill>
            <a:blip r:embed="rId9">
              <a:biLevel thresh="50000"/>
            </a:blip>
            <a:stretch>
              <a:fillRect/>
            </a:stretch>
          </p:blipFill>
          <p:spPr>
            <a:xfrm>
              <a:off x="4382230" y="2450665"/>
              <a:ext cx="671109" cy="671109"/>
            </a:xfrm>
            <a:prstGeom prst="rect">
              <a:avLst/>
            </a:prstGeom>
          </p:spPr>
        </p:pic>
      </p:grpSp>
    </p:spTree>
    <p:extLst>
      <p:ext uri="{BB962C8B-B14F-4D97-AF65-F5344CB8AC3E}">
        <p14:creationId xmlns:p14="http://schemas.microsoft.com/office/powerpoint/2010/main" val="1360318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1000"/>
                                        <p:tgtEl>
                                          <p:spTgt spid="47"/>
                                        </p:tgtEl>
                                      </p:cBhvr>
                                    </p:animEffect>
                                    <p:anim calcmode="lin" valueType="num">
                                      <p:cBhvr>
                                        <p:cTn id="15" dur="1000" fill="hold"/>
                                        <p:tgtEl>
                                          <p:spTgt spid="47"/>
                                        </p:tgtEl>
                                        <p:attrNameLst>
                                          <p:attrName>ppt_x</p:attrName>
                                        </p:attrNameLst>
                                      </p:cBhvr>
                                      <p:tavLst>
                                        <p:tav tm="0">
                                          <p:val>
                                            <p:strVal val="#ppt_x"/>
                                          </p:val>
                                        </p:tav>
                                        <p:tav tm="100000">
                                          <p:val>
                                            <p:strVal val="#ppt_x"/>
                                          </p:val>
                                        </p:tav>
                                      </p:tavLst>
                                    </p:anim>
                                    <p:anim calcmode="lin" valueType="num">
                                      <p:cBhvr>
                                        <p:cTn id="1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1000"/>
                                        <p:tgtEl>
                                          <p:spTgt spid="54"/>
                                        </p:tgtEl>
                                      </p:cBhvr>
                                    </p:animEffect>
                                    <p:anim calcmode="lin" valueType="num">
                                      <p:cBhvr>
                                        <p:cTn id="22" dur="1000" fill="hold"/>
                                        <p:tgtEl>
                                          <p:spTgt spid="54"/>
                                        </p:tgtEl>
                                        <p:attrNameLst>
                                          <p:attrName>ppt_x</p:attrName>
                                        </p:attrNameLst>
                                      </p:cBhvr>
                                      <p:tavLst>
                                        <p:tav tm="0">
                                          <p:val>
                                            <p:strVal val="#ppt_x"/>
                                          </p:val>
                                        </p:tav>
                                        <p:tav tm="100000">
                                          <p:val>
                                            <p:strVal val="#ppt_x"/>
                                          </p:val>
                                        </p:tav>
                                      </p:tavLst>
                                    </p:anim>
                                    <p:anim calcmode="lin" valueType="num">
                                      <p:cBhvr>
                                        <p:cTn id="2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1000"/>
                                        <p:tgtEl>
                                          <p:spTgt spid="66"/>
                                        </p:tgtEl>
                                      </p:cBhvr>
                                    </p:animEffect>
                                    <p:anim calcmode="lin" valueType="num">
                                      <p:cBhvr>
                                        <p:cTn id="29" dur="1000" fill="hold"/>
                                        <p:tgtEl>
                                          <p:spTgt spid="66"/>
                                        </p:tgtEl>
                                        <p:attrNameLst>
                                          <p:attrName>ppt_x</p:attrName>
                                        </p:attrNameLst>
                                      </p:cBhvr>
                                      <p:tavLst>
                                        <p:tav tm="0">
                                          <p:val>
                                            <p:strVal val="#ppt_x"/>
                                          </p:val>
                                        </p:tav>
                                        <p:tav tm="100000">
                                          <p:val>
                                            <p:strVal val="#ppt_x"/>
                                          </p:val>
                                        </p:tav>
                                      </p:tavLst>
                                    </p:anim>
                                    <p:anim calcmode="lin" valueType="num">
                                      <p:cBhvr>
                                        <p:cTn id="30"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1000"/>
                                        <p:tgtEl>
                                          <p:spTgt spid="73"/>
                                        </p:tgtEl>
                                      </p:cBhvr>
                                    </p:animEffect>
                                    <p:anim calcmode="lin" valueType="num">
                                      <p:cBhvr>
                                        <p:cTn id="36" dur="1000" fill="hold"/>
                                        <p:tgtEl>
                                          <p:spTgt spid="73"/>
                                        </p:tgtEl>
                                        <p:attrNameLst>
                                          <p:attrName>ppt_x</p:attrName>
                                        </p:attrNameLst>
                                      </p:cBhvr>
                                      <p:tavLst>
                                        <p:tav tm="0">
                                          <p:val>
                                            <p:strVal val="#ppt_x"/>
                                          </p:val>
                                        </p:tav>
                                        <p:tav tm="100000">
                                          <p:val>
                                            <p:strVal val="#ppt_x"/>
                                          </p:val>
                                        </p:tav>
                                      </p:tavLst>
                                    </p:anim>
                                    <p:anim calcmode="lin" valueType="num">
                                      <p:cBhvr>
                                        <p:cTn id="37"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1000"/>
                                        <p:tgtEl>
                                          <p:spTgt spid="60"/>
                                        </p:tgtEl>
                                      </p:cBhvr>
                                    </p:animEffect>
                                    <p:anim calcmode="lin" valueType="num">
                                      <p:cBhvr>
                                        <p:cTn id="43" dur="1000" fill="hold"/>
                                        <p:tgtEl>
                                          <p:spTgt spid="60"/>
                                        </p:tgtEl>
                                        <p:attrNameLst>
                                          <p:attrName>ppt_x</p:attrName>
                                        </p:attrNameLst>
                                      </p:cBhvr>
                                      <p:tavLst>
                                        <p:tav tm="0">
                                          <p:val>
                                            <p:strVal val="#ppt_x"/>
                                          </p:val>
                                        </p:tav>
                                        <p:tav tm="100000">
                                          <p:val>
                                            <p:strVal val="#ppt_x"/>
                                          </p:val>
                                        </p:tav>
                                      </p:tavLst>
                                    </p:anim>
                                    <p:anim calcmode="lin" valueType="num">
                                      <p:cBhvr>
                                        <p:cTn id="44"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1000"/>
                                        <p:tgtEl>
                                          <p:spTgt spid="41"/>
                                        </p:tgtEl>
                                      </p:cBhvr>
                                    </p:animEffect>
                                    <p:anim calcmode="lin" valueType="num">
                                      <p:cBhvr>
                                        <p:cTn id="50" dur="1000" fill="hold"/>
                                        <p:tgtEl>
                                          <p:spTgt spid="41"/>
                                        </p:tgtEl>
                                        <p:attrNameLst>
                                          <p:attrName>ppt_x</p:attrName>
                                        </p:attrNameLst>
                                      </p:cBhvr>
                                      <p:tavLst>
                                        <p:tav tm="0">
                                          <p:val>
                                            <p:strVal val="#ppt_x"/>
                                          </p:val>
                                        </p:tav>
                                        <p:tav tm="100000">
                                          <p:val>
                                            <p:strVal val="#ppt_x"/>
                                          </p:val>
                                        </p:tav>
                                      </p:tavLst>
                                    </p:anim>
                                    <p:anim calcmode="lin" valueType="num">
                                      <p:cBhvr>
                                        <p:cTn id="5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الثالث</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428902" y="1827472"/>
            <a:ext cx="7132440" cy="640175"/>
          </a:xfrm>
          <a:prstGeom prst="rect">
            <a:avLst/>
          </a:prstGeom>
          <a:noFill/>
        </p:spPr>
        <p:txBody>
          <a:bodyPr wrap="square" rtlCol="0">
            <a:spAutoFit/>
          </a:bodyPr>
          <a:lstStyle/>
          <a:p>
            <a:pPr algn="ctr">
              <a:lnSpc>
                <a:spcPct val="115000"/>
              </a:lnSpc>
              <a:spcAft>
                <a:spcPts val="800"/>
              </a:spcAft>
            </a:pPr>
            <a:r>
              <a:rPr lang="ar-SY" sz="3200" b="1" dirty="0">
                <a:latin typeface="Adobe Arabic" panose="02040503050201020203" pitchFamily="18" charset="-78"/>
                <a:ea typeface="GE Dinar Two Medium" panose="020A0503020102020204" pitchFamily="18" charset="-78"/>
                <a:cs typeface="+mj-cs"/>
              </a:rPr>
              <a:t>طرق التغيير والتحسين المستمر</a:t>
            </a:r>
            <a:endParaRPr lang="en-US" sz="3200" b="1" dirty="0">
              <a:latin typeface="Adobe Arabic" panose="02040503050201020203" pitchFamily="18" charset="-78"/>
              <a:ea typeface="GE Dinar Two Medium" panose="020A0503020102020204" pitchFamily="18" charset="-78"/>
              <a:cs typeface="+mj-cs"/>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أهمية التحسين المستمر في تحسين الأداء</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أدوات التحسين المستمر</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التحسين من خلال التغذية الراجعة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1841861" y="5714999"/>
            <a:ext cx="9458575" cy="689660"/>
            <a:chOff x="3095590" y="3429000"/>
            <a:chExt cx="8204844"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3095590" y="3429000"/>
              <a:ext cx="7132440" cy="519611"/>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كيفية إدارة التغيير بطريقة تقود إلى تحسين النتائج</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3300735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4110404" y="3285721"/>
            <a:ext cx="786042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ما هو كايزن؟</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spTree>
    <p:extLst>
      <p:ext uri="{BB962C8B-B14F-4D97-AF65-F5344CB8AC3E}">
        <p14:creationId xmlns:p14="http://schemas.microsoft.com/office/powerpoint/2010/main" val="34087723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التحسين المستمر في تحسين الأداء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E06B13D6-4E80-9A52-825E-CA8B32069F00}"/>
              </a:ext>
            </a:extLst>
          </p:cNvPr>
          <p:cNvGrpSpPr/>
          <p:nvPr/>
        </p:nvGrpSpPr>
        <p:grpSpPr>
          <a:xfrm>
            <a:off x="6324600" y="2137478"/>
            <a:ext cx="4055337" cy="2076913"/>
            <a:chOff x="6106690" y="1841805"/>
            <a:chExt cx="4055337" cy="2076913"/>
          </a:xfrm>
        </p:grpSpPr>
        <p:grpSp>
          <p:nvGrpSpPr>
            <p:cNvPr id="17" name="Группа 2">
              <a:extLst>
                <a:ext uri="{FF2B5EF4-FFF2-40B4-BE49-F238E27FC236}">
                  <a16:creationId xmlns:a16="http://schemas.microsoft.com/office/drawing/2014/main" id="{CE97E095-C100-C768-E200-CF68F42A4B9F}"/>
                </a:ext>
              </a:extLst>
            </p:cNvPr>
            <p:cNvGrpSpPr/>
            <p:nvPr/>
          </p:nvGrpSpPr>
          <p:grpSpPr>
            <a:xfrm>
              <a:off x="6106690" y="1841805"/>
              <a:ext cx="2189962" cy="2076913"/>
              <a:chOff x="6127750" y="844550"/>
              <a:chExt cx="2398712" cy="2274887"/>
            </a:xfrm>
          </p:grpSpPr>
          <p:sp>
            <p:nvSpPr>
              <p:cNvPr id="20" name="Google Shape;1007;p35">
                <a:extLst>
                  <a:ext uri="{FF2B5EF4-FFF2-40B4-BE49-F238E27FC236}">
                    <a16:creationId xmlns:a16="http://schemas.microsoft.com/office/drawing/2014/main" id="{5DCEE2EB-A598-884C-41AC-61CF6B8064D8}"/>
                  </a:ext>
                </a:extLst>
              </p:cNvPr>
              <p:cNvSpPr/>
              <p:nvPr/>
            </p:nvSpPr>
            <p:spPr>
              <a:xfrm>
                <a:off x="6127750" y="844550"/>
                <a:ext cx="2398712" cy="2274887"/>
              </a:xfrm>
              <a:custGeom>
                <a:avLst/>
                <a:gdLst/>
                <a:ahLst/>
                <a:cxnLst/>
                <a:rect l="l" t="t" r="r" b="b"/>
                <a:pathLst>
                  <a:path w="562" h="533" extrusionOk="0">
                    <a:moveTo>
                      <a:pt x="562" y="300"/>
                    </a:moveTo>
                    <a:cubicBezTo>
                      <a:pt x="562" y="525"/>
                      <a:pt x="562" y="525"/>
                      <a:pt x="562" y="525"/>
                    </a:cubicBezTo>
                    <a:cubicBezTo>
                      <a:pt x="562" y="529"/>
                      <a:pt x="557" y="533"/>
                      <a:pt x="552" y="530"/>
                    </a:cubicBezTo>
                    <a:cubicBezTo>
                      <a:pt x="3" y="238"/>
                      <a:pt x="3" y="238"/>
                      <a:pt x="3" y="238"/>
                    </a:cubicBezTo>
                    <a:cubicBezTo>
                      <a:pt x="1" y="237"/>
                      <a:pt x="0" y="235"/>
                      <a:pt x="0" y="233"/>
                    </a:cubicBezTo>
                    <a:cubicBezTo>
                      <a:pt x="0" y="8"/>
                      <a:pt x="0" y="8"/>
                      <a:pt x="0" y="8"/>
                    </a:cubicBezTo>
                    <a:cubicBezTo>
                      <a:pt x="0" y="3"/>
                      <a:pt x="5" y="0"/>
                      <a:pt x="10" y="2"/>
                    </a:cubicBezTo>
                    <a:cubicBezTo>
                      <a:pt x="559" y="294"/>
                      <a:pt x="559" y="294"/>
                      <a:pt x="559" y="294"/>
                    </a:cubicBezTo>
                    <a:cubicBezTo>
                      <a:pt x="561" y="295"/>
                      <a:pt x="562" y="297"/>
                      <a:pt x="562" y="300"/>
                    </a:cubicBezTo>
                    <a:close/>
                  </a:path>
                </a:pathLst>
              </a:custGeom>
              <a:solidFill>
                <a:srgbClr val="FFCC66"/>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21" name="Google Shape;1015;p35">
                <a:extLst>
                  <a:ext uri="{FF2B5EF4-FFF2-40B4-BE49-F238E27FC236}">
                    <a16:creationId xmlns:a16="http://schemas.microsoft.com/office/drawing/2014/main" id="{F9580D0C-5D27-6C10-5F37-C92E7A5741E3}"/>
                  </a:ext>
                </a:extLst>
              </p:cNvPr>
              <p:cNvSpPr/>
              <p:nvPr/>
            </p:nvSpPr>
            <p:spPr>
              <a:xfrm>
                <a:off x="6127750" y="844550"/>
                <a:ext cx="393700" cy="1216025"/>
              </a:xfrm>
              <a:custGeom>
                <a:avLst/>
                <a:gdLst/>
                <a:ahLst/>
                <a:cxnLst/>
                <a:rect l="l" t="t" r="r" b="b"/>
                <a:pathLst>
                  <a:path w="92" h="285" extrusionOk="0">
                    <a:moveTo>
                      <a:pt x="10" y="2"/>
                    </a:moveTo>
                    <a:cubicBezTo>
                      <a:pt x="5" y="0"/>
                      <a:pt x="0" y="3"/>
                      <a:pt x="0" y="8"/>
                    </a:cubicBezTo>
                    <a:cubicBezTo>
                      <a:pt x="0" y="233"/>
                      <a:pt x="0" y="233"/>
                      <a:pt x="0" y="233"/>
                    </a:cubicBezTo>
                    <a:cubicBezTo>
                      <a:pt x="0" y="235"/>
                      <a:pt x="1" y="237"/>
                      <a:pt x="3" y="238"/>
                    </a:cubicBezTo>
                    <a:cubicBezTo>
                      <a:pt x="92" y="285"/>
                      <a:pt x="92" y="285"/>
                      <a:pt x="92" y="285"/>
                    </a:cubicBezTo>
                    <a:cubicBezTo>
                      <a:pt x="92" y="46"/>
                      <a:pt x="92" y="46"/>
                      <a:pt x="92" y="46"/>
                    </a:cubicBezTo>
                    <a:lnTo>
                      <a:pt x="10" y="2"/>
                    </a:lnTo>
                    <a:close/>
                  </a:path>
                </a:pathLst>
              </a:custGeom>
              <a:solidFill>
                <a:srgbClr val="DAA600"/>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18" name="Google Shape;1026;p35">
              <a:extLst>
                <a:ext uri="{FF2B5EF4-FFF2-40B4-BE49-F238E27FC236}">
                  <a16:creationId xmlns:a16="http://schemas.microsoft.com/office/drawing/2014/main" id="{59D2E226-64AD-0B04-D6FB-1A38F86F8292}"/>
                </a:ext>
              </a:extLst>
            </p:cNvPr>
            <p:cNvSpPr txBox="1"/>
            <p:nvPr/>
          </p:nvSpPr>
          <p:spPr>
            <a:xfrm>
              <a:off x="7402274" y="2953454"/>
              <a:ext cx="958018"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04</a:t>
              </a:r>
              <a:endParaRPr dirty="0"/>
            </a:p>
          </p:txBody>
        </p:sp>
        <p:sp>
          <p:nvSpPr>
            <p:cNvPr id="19" name="TextBox 18">
              <a:extLst>
                <a:ext uri="{FF2B5EF4-FFF2-40B4-BE49-F238E27FC236}">
                  <a16:creationId xmlns:a16="http://schemas.microsoft.com/office/drawing/2014/main" id="{F8432971-B2E1-9697-1C24-7DA1DED5D951}"/>
                </a:ext>
              </a:extLst>
            </p:cNvPr>
            <p:cNvSpPr txBox="1"/>
            <p:nvPr/>
          </p:nvSpPr>
          <p:spPr>
            <a:xfrm>
              <a:off x="7972065" y="3109163"/>
              <a:ext cx="218996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رضا العملاء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2" name="Group 21">
            <a:extLst>
              <a:ext uri="{FF2B5EF4-FFF2-40B4-BE49-F238E27FC236}">
                <a16:creationId xmlns:a16="http://schemas.microsoft.com/office/drawing/2014/main" id="{7B5E0A4B-C771-C3C8-BCE9-027EBD4FF23B}"/>
              </a:ext>
            </a:extLst>
          </p:cNvPr>
          <p:cNvGrpSpPr/>
          <p:nvPr/>
        </p:nvGrpSpPr>
        <p:grpSpPr>
          <a:xfrm>
            <a:off x="6324600" y="3127381"/>
            <a:ext cx="4097039" cy="2007994"/>
            <a:chOff x="6106690" y="2831708"/>
            <a:chExt cx="4097039" cy="2007994"/>
          </a:xfrm>
        </p:grpSpPr>
        <p:grpSp>
          <p:nvGrpSpPr>
            <p:cNvPr id="23" name="Группа 3">
              <a:extLst>
                <a:ext uri="{FF2B5EF4-FFF2-40B4-BE49-F238E27FC236}">
                  <a16:creationId xmlns:a16="http://schemas.microsoft.com/office/drawing/2014/main" id="{811150CE-5F3B-3353-2316-6D982892E2F1}"/>
                </a:ext>
              </a:extLst>
            </p:cNvPr>
            <p:cNvGrpSpPr/>
            <p:nvPr/>
          </p:nvGrpSpPr>
          <p:grpSpPr>
            <a:xfrm>
              <a:off x="6106690" y="2831708"/>
              <a:ext cx="1987054" cy="1968213"/>
              <a:chOff x="6127750" y="1928812"/>
              <a:chExt cx="2176462" cy="2155825"/>
            </a:xfrm>
            <a:solidFill>
              <a:srgbClr val="FFC000"/>
            </a:solidFill>
          </p:grpSpPr>
          <p:sp>
            <p:nvSpPr>
              <p:cNvPr id="26" name="Google Shape;1006;p35">
                <a:extLst>
                  <a:ext uri="{FF2B5EF4-FFF2-40B4-BE49-F238E27FC236}">
                    <a16:creationId xmlns:a16="http://schemas.microsoft.com/office/drawing/2014/main" id="{57CA6396-CFF1-9799-1A95-6E38581F3804}"/>
                  </a:ext>
                </a:extLst>
              </p:cNvPr>
              <p:cNvSpPr/>
              <p:nvPr/>
            </p:nvSpPr>
            <p:spPr>
              <a:xfrm>
                <a:off x="6127750" y="1928812"/>
                <a:ext cx="2176462" cy="2155825"/>
              </a:xfrm>
              <a:custGeom>
                <a:avLst/>
                <a:gdLst/>
                <a:ahLst/>
                <a:cxnLst/>
                <a:rect l="l" t="t" r="r" b="b"/>
                <a:pathLst>
                  <a:path w="510" h="505" extrusionOk="0">
                    <a:moveTo>
                      <a:pt x="0" y="233"/>
                    </a:moveTo>
                    <a:cubicBezTo>
                      <a:pt x="0" y="8"/>
                      <a:pt x="0" y="8"/>
                      <a:pt x="0" y="8"/>
                    </a:cubicBezTo>
                    <a:cubicBezTo>
                      <a:pt x="0" y="3"/>
                      <a:pt x="5" y="0"/>
                      <a:pt x="10" y="2"/>
                    </a:cubicBezTo>
                    <a:cubicBezTo>
                      <a:pt x="506" y="266"/>
                      <a:pt x="506" y="266"/>
                      <a:pt x="506" y="266"/>
                    </a:cubicBezTo>
                    <a:cubicBezTo>
                      <a:pt x="508" y="267"/>
                      <a:pt x="510" y="269"/>
                      <a:pt x="510" y="272"/>
                    </a:cubicBezTo>
                    <a:cubicBezTo>
                      <a:pt x="510" y="497"/>
                      <a:pt x="510" y="497"/>
                      <a:pt x="510" y="497"/>
                    </a:cubicBezTo>
                    <a:cubicBezTo>
                      <a:pt x="510" y="502"/>
                      <a:pt x="504" y="505"/>
                      <a:pt x="500" y="503"/>
                    </a:cubicBezTo>
                    <a:cubicBezTo>
                      <a:pt x="3" y="238"/>
                      <a:pt x="3" y="238"/>
                      <a:pt x="3" y="238"/>
                    </a:cubicBezTo>
                    <a:cubicBezTo>
                      <a:pt x="1" y="237"/>
                      <a:pt x="0" y="235"/>
                      <a:pt x="0" y="233"/>
                    </a:cubicBezTo>
                    <a:close/>
                  </a:path>
                </a:pathLst>
              </a:custGeom>
              <a:solidFill>
                <a:schemeClr val="bg1">
                  <a:lumMod val="75000"/>
                </a:schemeClr>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27" name="Google Shape;1014;p35">
                <a:extLst>
                  <a:ext uri="{FF2B5EF4-FFF2-40B4-BE49-F238E27FC236}">
                    <a16:creationId xmlns:a16="http://schemas.microsoft.com/office/drawing/2014/main" id="{96B8F329-6FC7-3631-A286-FF60624C389C}"/>
                  </a:ext>
                </a:extLst>
              </p:cNvPr>
              <p:cNvSpPr/>
              <p:nvPr/>
            </p:nvSpPr>
            <p:spPr>
              <a:xfrm>
                <a:off x="6127750" y="1928812"/>
                <a:ext cx="393700" cy="1217612"/>
              </a:xfrm>
              <a:custGeom>
                <a:avLst/>
                <a:gdLst/>
                <a:ahLst/>
                <a:cxnLst/>
                <a:rect l="l" t="t" r="r" b="b"/>
                <a:pathLst>
                  <a:path w="92" h="285" extrusionOk="0">
                    <a:moveTo>
                      <a:pt x="0" y="8"/>
                    </a:moveTo>
                    <a:cubicBezTo>
                      <a:pt x="0" y="233"/>
                      <a:pt x="0" y="233"/>
                      <a:pt x="0" y="233"/>
                    </a:cubicBezTo>
                    <a:cubicBezTo>
                      <a:pt x="0" y="235"/>
                      <a:pt x="1" y="237"/>
                      <a:pt x="3" y="238"/>
                    </a:cubicBezTo>
                    <a:cubicBezTo>
                      <a:pt x="92" y="285"/>
                      <a:pt x="92" y="285"/>
                      <a:pt x="92" y="285"/>
                    </a:cubicBezTo>
                    <a:cubicBezTo>
                      <a:pt x="92" y="46"/>
                      <a:pt x="92" y="46"/>
                      <a:pt x="92" y="46"/>
                    </a:cubicBezTo>
                    <a:cubicBezTo>
                      <a:pt x="10" y="2"/>
                      <a:pt x="10" y="2"/>
                      <a:pt x="10" y="2"/>
                    </a:cubicBezTo>
                    <a:cubicBezTo>
                      <a:pt x="5" y="0"/>
                      <a:pt x="0" y="3"/>
                      <a:pt x="0" y="8"/>
                    </a:cubicBezTo>
                    <a:close/>
                  </a:path>
                </a:pathLst>
              </a:custGeom>
              <a:solidFill>
                <a:schemeClr val="bg1">
                  <a:lumMod val="65000"/>
                </a:schemeClr>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24" name="Google Shape;1027;p35">
              <a:extLst>
                <a:ext uri="{FF2B5EF4-FFF2-40B4-BE49-F238E27FC236}">
                  <a16:creationId xmlns:a16="http://schemas.microsoft.com/office/drawing/2014/main" id="{56B36B0B-7305-C7D9-B174-570E5A4FD034}"/>
                </a:ext>
              </a:extLst>
            </p:cNvPr>
            <p:cNvSpPr txBox="1"/>
            <p:nvPr/>
          </p:nvSpPr>
          <p:spPr>
            <a:xfrm>
              <a:off x="7236522" y="3857846"/>
              <a:ext cx="923233"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03</a:t>
              </a:r>
              <a:endParaRPr dirty="0"/>
            </a:p>
          </p:txBody>
        </p:sp>
        <p:sp>
          <p:nvSpPr>
            <p:cNvPr id="25" name="TextBox 24">
              <a:extLst>
                <a:ext uri="{FF2B5EF4-FFF2-40B4-BE49-F238E27FC236}">
                  <a16:creationId xmlns:a16="http://schemas.microsoft.com/office/drawing/2014/main" id="{DAAA72B1-9634-A5C8-EA8C-4B43B89C9B2D}"/>
                </a:ext>
              </a:extLst>
            </p:cNvPr>
            <p:cNvSpPr txBox="1"/>
            <p:nvPr/>
          </p:nvSpPr>
          <p:spPr>
            <a:xfrm>
              <a:off x="8159755" y="4120659"/>
              <a:ext cx="2043974"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تحسين جودة المنتجات والخدمات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E83EB099-3CD5-5337-6A5F-75C687B45F29}"/>
              </a:ext>
            </a:extLst>
          </p:cNvPr>
          <p:cNvGrpSpPr/>
          <p:nvPr/>
        </p:nvGrpSpPr>
        <p:grpSpPr>
          <a:xfrm>
            <a:off x="6324600" y="4117286"/>
            <a:ext cx="3732361" cy="1859511"/>
            <a:chOff x="6106690" y="3821613"/>
            <a:chExt cx="3732361" cy="1859511"/>
          </a:xfrm>
        </p:grpSpPr>
        <p:grpSp>
          <p:nvGrpSpPr>
            <p:cNvPr id="29" name="Группа 6">
              <a:extLst>
                <a:ext uri="{FF2B5EF4-FFF2-40B4-BE49-F238E27FC236}">
                  <a16:creationId xmlns:a16="http://schemas.microsoft.com/office/drawing/2014/main" id="{AD579DA9-4D8A-7F1A-FBC6-EF41FD82B4F2}"/>
                </a:ext>
              </a:extLst>
            </p:cNvPr>
            <p:cNvGrpSpPr/>
            <p:nvPr/>
          </p:nvGrpSpPr>
          <p:grpSpPr>
            <a:xfrm>
              <a:off x="6106690" y="3821613"/>
              <a:ext cx="1781247" cy="1859511"/>
              <a:chOff x="6127750" y="3013075"/>
              <a:chExt cx="1951037" cy="2036762"/>
            </a:xfrm>
            <a:solidFill>
              <a:srgbClr val="9FCFD1"/>
            </a:solidFill>
          </p:grpSpPr>
          <p:sp>
            <p:nvSpPr>
              <p:cNvPr id="32" name="Google Shape;1005;p35">
                <a:extLst>
                  <a:ext uri="{FF2B5EF4-FFF2-40B4-BE49-F238E27FC236}">
                    <a16:creationId xmlns:a16="http://schemas.microsoft.com/office/drawing/2014/main" id="{E3A2350C-7A1B-B152-AA30-949F8CA6B3C9}"/>
                  </a:ext>
                </a:extLst>
              </p:cNvPr>
              <p:cNvSpPr/>
              <p:nvPr/>
            </p:nvSpPr>
            <p:spPr>
              <a:xfrm>
                <a:off x="6127750" y="3013075"/>
                <a:ext cx="1951037" cy="2036762"/>
              </a:xfrm>
              <a:custGeom>
                <a:avLst/>
                <a:gdLst/>
                <a:ahLst/>
                <a:cxnLst/>
                <a:rect l="l" t="t" r="r" b="b"/>
                <a:pathLst>
                  <a:path w="457" h="477" extrusionOk="0">
                    <a:moveTo>
                      <a:pt x="457" y="244"/>
                    </a:moveTo>
                    <a:cubicBezTo>
                      <a:pt x="457" y="469"/>
                      <a:pt x="457" y="469"/>
                      <a:pt x="457" y="469"/>
                    </a:cubicBezTo>
                    <a:cubicBezTo>
                      <a:pt x="457" y="474"/>
                      <a:pt x="452" y="477"/>
                      <a:pt x="448" y="475"/>
                    </a:cubicBezTo>
                    <a:cubicBezTo>
                      <a:pt x="3" y="238"/>
                      <a:pt x="3" y="238"/>
                      <a:pt x="3" y="238"/>
                    </a:cubicBezTo>
                    <a:cubicBezTo>
                      <a:pt x="1" y="237"/>
                      <a:pt x="0" y="235"/>
                      <a:pt x="0" y="233"/>
                    </a:cubicBezTo>
                    <a:cubicBezTo>
                      <a:pt x="0" y="8"/>
                      <a:pt x="0" y="8"/>
                      <a:pt x="0" y="8"/>
                    </a:cubicBezTo>
                    <a:cubicBezTo>
                      <a:pt x="0" y="3"/>
                      <a:pt x="5" y="0"/>
                      <a:pt x="10" y="2"/>
                    </a:cubicBezTo>
                    <a:cubicBezTo>
                      <a:pt x="454" y="238"/>
                      <a:pt x="454" y="238"/>
                      <a:pt x="454" y="238"/>
                    </a:cubicBezTo>
                    <a:cubicBezTo>
                      <a:pt x="456" y="239"/>
                      <a:pt x="457" y="242"/>
                      <a:pt x="457" y="244"/>
                    </a:cubicBezTo>
                    <a:close/>
                  </a:path>
                </a:pathLst>
              </a:custGeom>
              <a:solidFill>
                <a:srgbClr val="6CB4B8"/>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3" name="Google Shape;1013;p35">
                <a:extLst>
                  <a:ext uri="{FF2B5EF4-FFF2-40B4-BE49-F238E27FC236}">
                    <a16:creationId xmlns:a16="http://schemas.microsoft.com/office/drawing/2014/main" id="{A1696301-2F39-0843-0D4B-D3AF06230E43}"/>
                  </a:ext>
                </a:extLst>
              </p:cNvPr>
              <p:cNvSpPr/>
              <p:nvPr/>
            </p:nvSpPr>
            <p:spPr>
              <a:xfrm>
                <a:off x="6127750" y="3013075"/>
                <a:ext cx="393700" cy="1217612"/>
              </a:xfrm>
              <a:custGeom>
                <a:avLst/>
                <a:gdLst/>
                <a:ahLst/>
                <a:cxnLst/>
                <a:rect l="l" t="t" r="r" b="b"/>
                <a:pathLst>
                  <a:path w="92" h="285" extrusionOk="0">
                    <a:moveTo>
                      <a:pt x="0" y="8"/>
                    </a:moveTo>
                    <a:cubicBezTo>
                      <a:pt x="0" y="233"/>
                      <a:pt x="0" y="233"/>
                      <a:pt x="0" y="233"/>
                    </a:cubicBezTo>
                    <a:cubicBezTo>
                      <a:pt x="0" y="235"/>
                      <a:pt x="1" y="237"/>
                      <a:pt x="3" y="238"/>
                    </a:cubicBezTo>
                    <a:cubicBezTo>
                      <a:pt x="92" y="285"/>
                      <a:pt x="92" y="285"/>
                      <a:pt x="92" y="285"/>
                    </a:cubicBezTo>
                    <a:cubicBezTo>
                      <a:pt x="92" y="46"/>
                      <a:pt x="92" y="46"/>
                      <a:pt x="92" y="46"/>
                    </a:cubicBezTo>
                    <a:cubicBezTo>
                      <a:pt x="10" y="2"/>
                      <a:pt x="10" y="2"/>
                      <a:pt x="10" y="2"/>
                    </a:cubicBezTo>
                    <a:cubicBezTo>
                      <a:pt x="5" y="0"/>
                      <a:pt x="0" y="3"/>
                      <a:pt x="0" y="8"/>
                    </a:cubicBezTo>
                    <a:close/>
                  </a:path>
                </a:pathLst>
              </a:custGeom>
              <a:solidFill>
                <a:srgbClr val="3D8E92"/>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30" name="Google Shape;1029;p35">
              <a:extLst>
                <a:ext uri="{FF2B5EF4-FFF2-40B4-BE49-F238E27FC236}">
                  <a16:creationId xmlns:a16="http://schemas.microsoft.com/office/drawing/2014/main" id="{4B19B409-1E4B-B6DA-AE60-1814A2401D73}"/>
                </a:ext>
              </a:extLst>
            </p:cNvPr>
            <p:cNvSpPr txBox="1"/>
            <p:nvPr/>
          </p:nvSpPr>
          <p:spPr>
            <a:xfrm>
              <a:off x="7067344" y="4743397"/>
              <a:ext cx="946423"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02</a:t>
              </a:r>
              <a:endParaRPr dirty="0"/>
            </a:p>
          </p:txBody>
        </p:sp>
        <p:sp>
          <p:nvSpPr>
            <p:cNvPr id="31" name="TextBox 30">
              <a:extLst>
                <a:ext uri="{FF2B5EF4-FFF2-40B4-BE49-F238E27FC236}">
                  <a16:creationId xmlns:a16="http://schemas.microsoft.com/office/drawing/2014/main" id="{7C80EA71-DB46-246F-E7F5-083B7D0E16F3}"/>
                </a:ext>
              </a:extLst>
            </p:cNvPr>
            <p:cNvSpPr txBox="1"/>
            <p:nvPr/>
          </p:nvSpPr>
          <p:spPr>
            <a:xfrm>
              <a:off x="7649089" y="5046773"/>
              <a:ext cx="218996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الابتكار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4" name="Group 33">
            <a:extLst>
              <a:ext uri="{FF2B5EF4-FFF2-40B4-BE49-F238E27FC236}">
                <a16:creationId xmlns:a16="http://schemas.microsoft.com/office/drawing/2014/main" id="{DDC39212-20EE-8BFB-173B-2E699303B0FE}"/>
              </a:ext>
            </a:extLst>
          </p:cNvPr>
          <p:cNvGrpSpPr/>
          <p:nvPr/>
        </p:nvGrpSpPr>
        <p:grpSpPr>
          <a:xfrm>
            <a:off x="6324600" y="5107189"/>
            <a:ext cx="3485546" cy="1750811"/>
            <a:chOff x="6106690" y="4811516"/>
            <a:chExt cx="3485546" cy="1750811"/>
          </a:xfrm>
        </p:grpSpPr>
        <p:grpSp>
          <p:nvGrpSpPr>
            <p:cNvPr id="35" name="Группа 7">
              <a:extLst>
                <a:ext uri="{FF2B5EF4-FFF2-40B4-BE49-F238E27FC236}">
                  <a16:creationId xmlns:a16="http://schemas.microsoft.com/office/drawing/2014/main" id="{6331E263-C82B-187F-A863-3547DAFDDD1C}"/>
                </a:ext>
              </a:extLst>
            </p:cNvPr>
            <p:cNvGrpSpPr/>
            <p:nvPr/>
          </p:nvGrpSpPr>
          <p:grpSpPr>
            <a:xfrm>
              <a:off x="6106690" y="4811516"/>
              <a:ext cx="1578338" cy="1750811"/>
              <a:chOff x="6127750" y="4097337"/>
              <a:chExt cx="1728787" cy="1917700"/>
            </a:xfrm>
          </p:grpSpPr>
          <p:sp>
            <p:nvSpPr>
              <p:cNvPr id="38" name="Google Shape;1004;p35">
                <a:extLst>
                  <a:ext uri="{FF2B5EF4-FFF2-40B4-BE49-F238E27FC236}">
                    <a16:creationId xmlns:a16="http://schemas.microsoft.com/office/drawing/2014/main" id="{5B25E7FD-F539-D136-3D2F-8150D71E7A89}"/>
                  </a:ext>
                </a:extLst>
              </p:cNvPr>
              <p:cNvSpPr/>
              <p:nvPr/>
            </p:nvSpPr>
            <p:spPr>
              <a:xfrm>
                <a:off x="6127750" y="4097337"/>
                <a:ext cx="1728787" cy="1917700"/>
              </a:xfrm>
              <a:custGeom>
                <a:avLst/>
                <a:gdLst/>
                <a:ahLst/>
                <a:cxnLst/>
                <a:rect l="l" t="t" r="r" b="b"/>
                <a:pathLst>
                  <a:path w="405" h="449" extrusionOk="0">
                    <a:moveTo>
                      <a:pt x="405" y="216"/>
                    </a:moveTo>
                    <a:cubicBezTo>
                      <a:pt x="405" y="441"/>
                      <a:pt x="405" y="441"/>
                      <a:pt x="405" y="441"/>
                    </a:cubicBezTo>
                    <a:cubicBezTo>
                      <a:pt x="405" y="446"/>
                      <a:pt x="400" y="449"/>
                      <a:pt x="396" y="447"/>
                    </a:cubicBezTo>
                    <a:cubicBezTo>
                      <a:pt x="3" y="238"/>
                      <a:pt x="3" y="238"/>
                      <a:pt x="3" y="238"/>
                    </a:cubicBezTo>
                    <a:cubicBezTo>
                      <a:pt x="1" y="237"/>
                      <a:pt x="0" y="235"/>
                      <a:pt x="0" y="233"/>
                    </a:cubicBezTo>
                    <a:cubicBezTo>
                      <a:pt x="0" y="8"/>
                      <a:pt x="0" y="8"/>
                      <a:pt x="0" y="8"/>
                    </a:cubicBezTo>
                    <a:cubicBezTo>
                      <a:pt x="0" y="3"/>
                      <a:pt x="5" y="0"/>
                      <a:pt x="10" y="2"/>
                    </a:cubicBezTo>
                    <a:cubicBezTo>
                      <a:pt x="402" y="211"/>
                      <a:pt x="402" y="211"/>
                      <a:pt x="402" y="211"/>
                    </a:cubicBezTo>
                    <a:cubicBezTo>
                      <a:pt x="404" y="212"/>
                      <a:pt x="405" y="214"/>
                      <a:pt x="405" y="216"/>
                    </a:cubicBezTo>
                    <a:close/>
                  </a:path>
                </a:pathLst>
              </a:custGeom>
              <a:solidFill>
                <a:srgbClr val="3D8E92"/>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39" name="Google Shape;1012;p35">
                <a:extLst>
                  <a:ext uri="{FF2B5EF4-FFF2-40B4-BE49-F238E27FC236}">
                    <a16:creationId xmlns:a16="http://schemas.microsoft.com/office/drawing/2014/main" id="{BA64150F-3366-5D10-E97C-94A3242A0B46}"/>
                  </a:ext>
                </a:extLst>
              </p:cNvPr>
              <p:cNvSpPr/>
              <p:nvPr/>
            </p:nvSpPr>
            <p:spPr>
              <a:xfrm>
                <a:off x="6127750" y="4097337"/>
                <a:ext cx="393700" cy="1217612"/>
              </a:xfrm>
              <a:custGeom>
                <a:avLst/>
                <a:gdLst/>
                <a:ahLst/>
                <a:cxnLst/>
                <a:rect l="l" t="t" r="r" b="b"/>
                <a:pathLst>
                  <a:path w="92" h="285" extrusionOk="0">
                    <a:moveTo>
                      <a:pt x="0" y="8"/>
                    </a:moveTo>
                    <a:cubicBezTo>
                      <a:pt x="0" y="233"/>
                      <a:pt x="0" y="233"/>
                      <a:pt x="0" y="233"/>
                    </a:cubicBezTo>
                    <a:cubicBezTo>
                      <a:pt x="0" y="235"/>
                      <a:pt x="1" y="237"/>
                      <a:pt x="3" y="238"/>
                    </a:cubicBezTo>
                    <a:cubicBezTo>
                      <a:pt x="92" y="285"/>
                      <a:pt x="92" y="285"/>
                      <a:pt x="92" y="285"/>
                    </a:cubicBezTo>
                    <a:cubicBezTo>
                      <a:pt x="92" y="46"/>
                      <a:pt x="92" y="46"/>
                      <a:pt x="92" y="46"/>
                    </a:cubicBezTo>
                    <a:cubicBezTo>
                      <a:pt x="10" y="2"/>
                      <a:pt x="10" y="2"/>
                      <a:pt x="10" y="2"/>
                    </a:cubicBezTo>
                    <a:cubicBezTo>
                      <a:pt x="5" y="0"/>
                      <a:pt x="0" y="3"/>
                      <a:pt x="0" y="8"/>
                    </a:cubicBezTo>
                    <a:close/>
                  </a:path>
                </a:pathLst>
              </a:custGeom>
              <a:solidFill>
                <a:srgbClr val="337679"/>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36" name="Google Shape;1031;p35">
              <a:extLst>
                <a:ext uri="{FF2B5EF4-FFF2-40B4-BE49-F238E27FC236}">
                  <a16:creationId xmlns:a16="http://schemas.microsoft.com/office/drawing/2014/main" id="{3856E621-3845-6BE6-8BDB-9C935C5B2AD7}"/>
                </a:ext>
              </a:extLst>
            </p:cNvPr>
            <p:cNvSpPr txBox="1"/>
            <p:nvPr/>
          </p:nvSpPr>
          <p:spPr>
            <a:xfrm>
              <a:off x="6880378" y="5643441"/>
              <a:ext cx="927582"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01</a:t>
              </a:r>
              <a:endParaRPr dirty="0"/>
            </a:p>
          </p:txBody>
        </p:sp>
        <p:sp>
          <p:nvSpPr>
            <p:cNvPr id="37" name="TextBox 36">
              <a:extLst>
                <a:ext uri="{FF2B5EF4-FFF2-40B4-BE49-F238E27FC236}">
                  <a16:creationId xmlns:a16="http://schemas.microsoft.com/office/drawing/2014/main" id="{8CA2B806-4CDF-FDED-6D02-26B028E23605}"/>
                </a:ext>
              </a:extLst>
            </p:cNvPr>
            <p:cNvSpPr txBox="1"/>
            <p:nvPr/>
          </p:nvSpPr>
          <p:spPr>
            <a:xfrm>
              <a:off x="7402274" y="5977756"/>
              <a:ext cx="218996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الكفاءة والإنتاجية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id="{485DDF82-6E1C-6309-C45C-7490E4F0AA5C}"/>
              </a:ext>
            </a:extLst>
          </p:cNvPr>
          <p:cNvGrpSpPr/>
          <p:nvPr/>
        </p:nvGrpSpPr>
        <p:grpSpPr>
          <a:xfrm>
            <a:off x="2652980" y="5107189"/>
            <a:ext cx="3620893" cy="1750811"/>
            <a:chOff x="2435070" y="4811516"/>
            <a:chExt cx="3620893" cy="1750811"/>
          </a:xfrm>
        </p:grpSpPr>
        <p:grpSp>
          <p:nvGrpSpPr>
            <p:cNvPr id="41" name="Группа 8">
              <a:extLst>
                <a:ext uri="{FF2B5EF4-FFF2-40B4-BE49-F238E27FC236}">
                  <a16:creationId xmlns:a16="http://schemas.microsoft.com/office/drawing/2014/main" id="{9C430D2B-BF3F-2D48-B12F-7C38A20114C5}"/>
                </a:ext>
              </a:extLst>
            </p:cNvPr>
            <p:cNvGrpSpPr/>
            <p:nvPr/>
          </p:nvGrpSpPr>
          <p:grpSpPr>
            <a:xfrm>
              <a:off x="4479074" y="4811516"/>
              <a:ext cx="1576889" cy="1750811"/>
              <a:chOff x="4344987" y="4097337"/>
              <a:chExt cx="1727200" cy="1917700"/>
            </a:xfrm>
            <a:solidFill>
              <a:srgbClr val="9F9F9F"/>
            </a:solidFill>
          </p:grpSpPr>
          <p:sp>
            <p:nvSpPr>
              <p:cNvPr id="44" name="Google Shape;1000;p35">
                <a:extLst>
                  <a:ext uri="{FF2B5EF4-FFF2-40B4-BE49-F238E27FC236}">
                    <a16:creationId xmlns:a16="http://schemas.microsoft.com/office/drawing/2014/main" id="{B0353DE8-0AD4-72E2-E207-76D42F1354C3}"/>
                  </a:ext>
                </a:extLst>
              </p:cNvPr>
              <p:cNvSpPr/>
              <p:nvPr/>
            </p:nvSpPr>
            <p:spPr>
              <a:xfrm>
                <a:off x="4344987" y="4097337"/>
                <a:ext cx="1727200" cy="1917700"/>
              </a:xfrm>
              <a:custGeom>
                <a:avLst/>
                <a:gdLst/>
                <a:ahLst/>
                <a:cxnLst/>
                <a:rect l="l" t="t" r="r" b="b"/>
                <a:pathLst>
                  <a:path w="405" h="449" extrusionOk="0">
                    <a:moveTo>
                      <a:pt x="0" y="216"/>
                    </a:moveTo>
                    <a:cubicBezTo>
                      <a:pt x="0" y="441"/>
                      <a:pt x="0" y="441"/>
                      <a:pt x="0" y="441"/>
                    </a:cubicBezTo>
                    <a:cubicBezTo>
                      <a:pt x="0" y="446"/>
                      <a:pt x="5" y="449"/>
                      <a:pt x="9" y="447"/>
                    </a:cubicBezTo>
                    <a:cubicBezTo>
                      <a:pt x="402" y="238"/>
                      <a:pt x="402" y="238"/>
                      <a:pt x="402" y="238"/>
                    </a:cubicBezTo>
                    <a:cubicBezTo>
                      <a:pt x="404" y="237"/>
                      <a:pt x="405" y="235"/>
                      <a:pt x="405" y="233"/>
                    </a:cubicBezTo>
                    <a:cubicBezTo>
                      <a:pt x="405" y="8"/>
                      <a:pt x="405" y="8"/>
                      <a:pt x="405" y="8"/>
                    </a:cubicBezTo>
                    <a:cubicBezTo>
                      <a:pt x="405" y="3"/>
                      <a:pt x="400" y="0"/>
                      <a:pt x="396" y="2"/>
                    </a:cubicBezTo>
                    <a:cubicBezTo>
                      <a:pt x="3" y="211"/>
                      <a:pt x="3" y="211"/>
                      <a:pt x="3" y="211"/>
                    </a:cubicBezTo>
                    <a:cubicBezTo>
                      <a:pt x="1" y="212"/>
                      <a:pt x="0" y="214"/>
                      <a:pt x="0" y="216"/>
                    </a:cubicBezTo>
                    <a:close/>
                  </a:path>
                </a:pathLst>
              </a:custGeom>
              <a:solidFill>
                <a:srgbClr val="3D8E92"/>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45" name="Google Shape;1008;p35">
                <a:extLst>
                  <a:ext uri="{FF2B5EF4-FFF2-40B4-BE49-F238E27FC236}">
                    <a16:creationId xmlns:a16="http://schemas.microsoft.com/office/drawing/2014/main" id="{CD44FE7D-F304-8D11-DCDA-BDE1B108AFAE}"/>
                  </a:ext>
                </a:extLst>
              </p:cNvPr>
              <p:cNvSpPr/>
              <p:nvPr/>
            </p:nvSpPr>
            <p:spPr>
              <a:xfrm>
                <a:off x="5680075" y="4097337"/>
                <a:ext cx="392112" cy="1217612"/>
              </a:xfrm>
              <a:custGeom>
                <a:avLst/>
                <a:gdLst/>
                <a:ahLst/>
                <a:cxnLst/>
                <a:rect l="l" t="t" r="r" b="b"/>
                <a:pathLst>
                  <a:path w="92" h="285" extrusionOk="0">
                    <a:moveTo>
                      <a:pt x="89" y="238"/>
                    </a:moveTo>
                    <a:cubicBezTo>
                      <a:pt x="91" y="237"/>
                      <a:pt x="92" y="235"/>
                      <a:pt x="92" y="233"/>
                    </a:cubicBezTo>
                    <a:cubicBezTo>
                      <a:pt x="92" y="8"/>
                      <a:pt x="92" y="8"/>
                      <a:pt x="92" y="8"/>
                    </a:cubicBezTo>
                    <a:cubicBezTo>
                      <a:pt x="92" y="3"/>
                      <a:pt x="87" y="0"/>
                      <a:pt x="83" y="2"/>
                    </a:cubicBezTo>
                    <a:cubicBezTo>
                      <a:pt x="0" y="46"/>
                      <a:pt x="0" y="46"/>
                      <a:pt x="0" y="46"/>
                    </a:cubicBezTo>
                    <a:cubicBezTo>
                      <a:pt x="0" y="285"/>
                      <a:pt x="0" y="285"/>
                      <a:pt x="0" y="285"/>
                    </a:cubicBezTo>
                    <a:lnTo>
                      <a:pt x="89" y="238"/>
                    </a:lnTo>
                    <a:close/>
                  </a:path>
                </a:pathLst>
              </a:custGeom>
              <a:solidFill>
                <a:srgbClr val="337679"/>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42" name="Google Shape;1030;p35">
              <a:extLst>
                <a:ext uri="{FF2B5EF4-FFF2-40B4-BE49-F238E27FC236}">
                  <a16:creationId xmlns:a16="http://schemas.microsoft.com/office/drawing/2014/main" id="{DDC76044-ADF1-F119-60CE-D38C6D7FED96}"/>
                </a:ext>
              </a:extLst>
            </p:cNvPr>
            <p:cNvSpPr txBox="1"/>
            <p:nvPr/>
          </p:nvSpPr>
          <p:spPr>
            <a:xfrm>
              <a:off x="4568933" y="5588366"/>
              <a:ext cx="923233"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05</a:t>
              </a:r>
              <a:endParaRPr dirty="0"/>
            </a:p>
          </p:txBody>
        </p:sp>
        <p:sp>
          <p:nvSpPr>
            <p:cNvPr id="43" name="TextBox 42">
              <a:extLst>
                <a:ext uri="{FF2B5EF4-FFF2-40B4-BE49-F238E27FC236}">
                  <a16:creationId xmlns:a16="http://schemas.microsoft.com/office/drawing/2014/main" id="{98D7D6F9-CF63-65A3-DE6D-600E397C690F}"/>
                </a:ext>
              </a:extLst>
            </p:cNvPr>
            <p:cNvSpPr txBox="1"/>
            <p:nvPr/>
          </p:nvSpPr>
          <p:spPr>
            <a:xfrm>
              <a:off x="2435070" y="5884383"/>
              <a:ext cx="218996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تقليل التكاليف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6" name="Group 45">
            <a:extLst>
              <a:ext uri="{FF2B5EF4-FFF2-40B4-BE49-F238E27FC236}">
                <a16:creationId xmlns:a16="http://schemas.microsoft.com/office/drawing/2014/main" id="{4817D242-2142-F1F2-BC49-C42B4A79057E}"/>
              </a:ext>
            </a:extLst>
          </p:cNvPr>
          <p:cNvGrpSpPr/>
          <p:nvPr/>
        </p:nvGrpSpPr>
        <p:grpSpPr>
          <a:xfrm>
            <a:off x="2398954" y="4117286"/>
            <a:ext cx="3874919" cy="1859511"/>
            <a:chOff x="2181044" y="3821613"/>
            <a:chExt cx="3874919" cy="1859511"/>
          </a:xfrm>
        </p:grpSpPr>
        <p:grpSp>
          <p:nvGrpSpPr>
            <p:cNvPr id="47" name="Группа 5">
              <a:extLst>
                <a:ext uri="{FF2B5EF4-FFF2-40B4-BE49-F238E27FC236}">
                  <a16:creationId xmlns:a16="http://schemas.microsoft.com/office/drawing/2014/main" id="{D1E61C19-4C53-6C4B-E71B-1A65DDFABA03}"/>
                </a:ext>
              </a:extLst>
            </p:cNvPr>
            <p:cNvGrpSpPr/>
            <p:nvPr/>
          </p:nvGrpSpPr>
          <p:grpSpPr>
            <a:xfrm>
              <a:off x="4276165" y="3821613"/>
              <a:ext cx="1779798" cy="1859511"/>
              <a:chOff x="4122737" y="3013075"/>
              <a:chExt cx="1949450" cy="2036762"/>
            </a:xfrm>
          </p:grpSpPr>
          <p:sp>
            <p:nvSpPr>
              <p:cNvPr id="50" name="Google Shape;1001;p35">
                <a:extLst>
                  <a:ext uri="{FF2B5EF4-FFF2-40B4-BE49-F238E27FC236}">
                    <a16:creationId xmlns:a16="http://schemas.microsoft.com/office/drawing/2014/main" id="{8CC3352A-E592-EE21-5F52-E5D5EFF5C4F6}"/>
                  </a:ext>
                </a:extLst>
              </p:cNvPr>
              <p:cNvSpPr/>
              <p:nvPr/>
            </p:nvSpPr>
            <p:spPr>
              <a:xfrm>
                <a:off x="4122737" y="3013075"/>
                <a:ext cx="1949450" cy="2036762"/>
              </a:xfrm>
              <a:custGeom>
                <a:avLst/>
                <a:gdLst/>
                <a:ahLst/>
                <a:cxnLst/>
                <a:rect l="l" t="t" r="r" b="b"/>
                <a:pathLst>
                  <a:path w="457" h="477" extrusionOk="0">
                    <a:moveTo>
                      <a:pt x="0" y="244"/>
                    </a:moveTo>
                    <a:cubicBezTo>
                      <a:pt x="0" y="469"/>
                      <a:pt x="0" y="469"/>
                      <a:pt x="0" y="469"/>
                    </a:cubicBezTo>
                    <a:cubicBezTo>
                      <a:pt x="0" y="474"/>
                      <a:pt x="5" y="477"/>
                      <a:pt x="9" y="475"/>
                    </a:cubicBezTo>
                    <a:cubicBezTo>
                      <a:pt x="454" y="238"/>
                      <a:pt x="454" y="238"/>
                      <a:pt x="454" y="238"/>
                    </a:cubicBezTo>
                    <a:cubicBezTo>
                      <a:pt x="456" y="237"/>
                      <a:pt x="457" y="235"/>
                      <a:pt x="457" y="233"/>
                    </a:cubicBezTo>
                    <a:cubicBezTo>
                      <a:pt x="457" y="8"/>
                      <a:pt x="457" y="8"/>
                      <a:pt x="457" y="8"/>
                    </a:cubicBezTo>
                    <a:cubicBezTo>
                      <a:pt x="457" y="3"/>
                      <a:pt x="452" y="0"/>
                      <a:pt x="448" y="2"/>
                    </a:cubicBezTo>
                    <a:cubicBezTo>
                      <a:pt x="3" y="238"/>
                      <a:pt x="3" y="238"/>
                      <a:pt x="3" y="238"/>
                    </a:cubicBezTo>
                    <a:cubicBezTo>
                      <a:pt x="1" y="239"/>
                      <a:pt x="0" y="242"/>
                      <a:pt x="0" y="244"/>
                    </a:cubicBezTo>
                    <a:close/>
                  </a:path>
                </a:pathLst>
              </a:custGeom>
              <a:solidFill>
                <a:srgbClr val="6CB4B8"/>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51" name="Google Shape;1009;p35">
                <a:extLst>
                  <a:ext uri="{FF2B5EF4-FFF2-40B4-BE49-F238E27FC236}">
                    <a16:creationId xmlns:a16="http://schemas.microsoft.com/office/drawing/2014/main" id="{B20F8BAC-D81B-0FCB-7544-1D0022513D4B}"/>
                  </a:ext>
                </a:extLst>
              </p:cNvPr>
              <p:cNvSpPr/>
              <p:nvPr/>
            </p:nvSpPr>
            <p:spPr>
              <a:xfrm>
                <a:off x="5680075" y="3013075"/>
                <a:ext cx="392112" cy="1217612"/>
              </a:xfrm>
              <a:custGeom>
                <a:avLst/>
                <a:gdLst/>
                <a:ahLst/>
                <a:cxnLst/>
                <a:rect l="l" t="t" r="r" b="b"/>
                <a:pathLst>
                  <a:path w="92" h="285" extrusionOk="0">
                    <a:moveTo>
                      <a:pt x="89" y="238"/>
                    </a:moveTo>
                    <a:cubicBezTo>
                      <a:pt x="91" y="237"/>
                      <a:pt x="92" y="235"/>
                      <a:pt x="92" y="233"/>
                    </a:cubicBezTo>
                    <a:cubicBezTo>
                      <a:pt x="92" y="8"/>
                      <a:pt x="92" y="8"/>
                      <a:pt x="92" y="8"/>
                    </a:cubicBezTo>
                    <a:cubicBezTo>
                      <a:pt x="92" y="3"/>
                      <a:pt x="87" y="0"/>
                      <a:pt x="83" y="2"/>
                    </a:cubicBezTo>
                    <a:cubicBezTo>
                      <a:pt x="0" y="46"/>
                      <a:pt x="0" y="46"/>
                      <a:pt x="0" y="46"/>
                    </a:cubicBezTo>
                    <a:cubicBezTo>
                      <a:pt x="0" y="285"/>
                      <a:pt x="0" y="285"/>
                      <a:pt x="0" y="285"/>
                    </a:cubicBezTo>
                    <a:lnTo>
                      <a:pt x="89" y="238"/>
                    </a:lnTo>
                    <a:close/>
                  </a:path>
                </a:pathLst>
              </a:custGeom>
              <a:solidFill>
                <a:srgbClr val="3D8E92"/>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48" name="Google Shape;1028;p35">
              <a:extLst>
                <a:ext uri="{FF2B5EF4-FFF2-40B4-BE49-F238E27FC236}">
                  <a16:creationId xmlns:a16="http://schemas.microsoft.com/office/drawing/2014/main" id="{6F0D8C08-0D4C-157E-1B11-3BEBF285FBF5}"/>
                </a:ext>
              </a:extLst>
            </p:cNvPr>
            <p:cNvSpPr txBox="1"/>
            <p:nvPr/>
          </p:nvSpPr>
          <p:spPr>
            <a:xfrm>
              <a:off x="4373272" y="4730353"/>
              <a:ext cx="927582"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06</a:t>
              </a:r>
              <a:endParaRPr dirty="0"/>
            </a:p>
          </p:txBody>
        </p:sp>
        <p:sp>
          <p:nvSpPr>
            <p:cNvPr id="49" name="TextBox 48">
              <a:extLst>
                <a:ext uri="{FF2B5EF4-FFF2-40B4-BE49-F238E27FC236}">
                  <a16:creationId xmlns:a16="http://schemas.microsoft.com/office/drawing/2014/main" id="{69A10437-D3F5-0562-12F8-20D63912B594}"/>
                </a:ext>
              </a:extLst>
            </p:cNvPr>
            <p:cNvSpPr txBox="1"/>
            <p:nvPr/>
          </p:nvSpPr>
          <p:spPr>
            <a:xfrm>
              <a:off x="2181044" y="4993035"/>
              <a:ext cx="218996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ثقافة المشاركة والتعاون</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2" name="Group 51">
            <a:extLst>
              <a:ext uri="{FF2B5EF4-FFF2-40B4-BE49-F238E27FC236}">
                <a16:creationId xmlns:a16="http://schemas.microsoft.com/office/drawing/2014/main" id="{431E1818-AF10-F695-EE71-C64C3400303B}"/>
              </a:ext>
            </a:extLst>
          </p:cNvPr>
          <p:cNvGrpSpPr/>
          <p:nvPr/>
        </p:nvGrpSpPr>
        <p:grpSpPr>
          <a:xfrm>
            <a:off x="2057019" y="3127381"/>
            <a:ext cx="4216854" cy="1968213"/>
            <a:chOff x="1839109" y="2831708"/>
            <a:chExt cx="4216854" cy="1968213"/>
          </a:xfrm>
        </p:grpSpPr>
        <p:grpSp>
          <p:nvGrpSpPr>
            <p:cNvPr id="53" name="Группа 4">
              <a:extLst>
                <a:ext uri="{FF2B5EF4-FFF2-40B4-BE49-F238E27FC236}">
                  <a16:creationId xmlns:a16="http://schemas.microsoft.com/office/drawing/2014/main" id="{AE67F5D8-100B-25D8-525A-F2F7DF7DC341}"/>
                </a:ext>
              </a:extLst>
            </p:cNvPr>
            <p:cNvGrpSpPr/>
            <p:nvPr/>
          </p:nvGrpSpPr>
          <p:grpSpPr>
            <a:xfrm>
              <a:off x="4070358" y="2831708"/>
              <a:ext cx="1985605" cy="1968213"/>
              <a:chOff x="3897312" y="1928812"/>
              <a:chExt cx="2174875" cy="2155825"/>
            </a:xfrm>
            <a:solidFill>
              <a:srgbClr val="9FCFD1"/>
            </a:solidFill>
          </p:grpSpPr>
          <p:sp>
            <p:nvSpPr>
              <p:cNvPr id="56" name="Google Shape;1002;p35">
                <a:extLst>
                  <a:ext uri="{FF2B5EF4-FFF2-40B4-BE49-F238E27FC236}">
                    <a16:creationId xmlns:a16="http://schemas.microsoft.com/office/drawing/2014/main" id="{ABDC344F-A069-91B2-0F50-700B4C7E2CE2}"/>
                  </a:ext>
                </a:extLst>
              </p:cNvPr>
              <p:cNvSpPr/>
              <p:nvPr/>
            </p:nvSpPr>
            <p:spPr>
              <a:xfrm>
                <a:off x="3897312" y="1928812"/>
                <a:ext cx="2174875" cy="2155825"/>
              </a:xfrm>
              <a:custGeom>
                <a:avLst/>
                <a:gdLst/>
                <a:ahLst/>
                <a:cxnLst/>
                <a:rect l="l" t="t" r="r" b="b"/>
                <a:pathLst>
                  <a:path w="510" h="505" extrusionOk="0">
                    <a:moveTo>
                      <a:pt x="510" y="233"/>
                    </a:moveTo>
                    <a:cubicBezTo>
                      <a:pt x="510" y="8"/>
                      <a:pt x="510" y="8"/>
                      <a:pt x="510" y="8"/>
                    </a:cubicBezTo>
                    <a:cubicBezTo>
                      <a:pt x="510" y="3"/>
                      <a:pt x="505" y="0"/>
                      <a:pt x="501" y="2"/>
                    </a:cubicBezTo>
                    <a:cubicBezTo>
                      <a:pt x="4" y="266"/>
                      <a:pt x="4" y="266"/>
                      <a:pt x="4" y="266"/>
                    </a:cubicBezTo>
                    <a:cubicBezTo>
                      <a:pt x="2" y="267"/>
                      <a:pt x="0" y="269"/>
                      <a:pt x="0" y="272"/>
                    </a:cubicBezTo>
                    <a:cubicBezTo>
                      <a:pt x="0" y="497"/>
                      <a:pt x="0" y="497"/>
                      <a:pt x="0" y="497"/>
                    </a:cubicBezTo>
                    <a:cubicBezTo>
                      <a:pt x="0" y="502"/>
                      <a:pt x="6" y="505"/>
                      <a:pt x="10" y="503"/>
                    </a:cubicBezTo>
                    <a:cubicBezTo>
                      <a:pt x="507" y="238"/>
                      <a:pt x="507" y="238"/>
                      <a:pt x="507" y="238"/>
                    </a:cubicBezTo>
                    <a:cubicBezTo>
                      <a:pt x="509" y="237"/>
                      <a:pt x="510" y="235"/>
                      <a:pt x="510" y="233"/>
                    </a:cubicBezTo>
                    <a:close/>
                  </a:path>
                </a:pathLst>
              </a:custGeom>
              <a:solidFill>
                <a:schemeClr val="bg1">
                  <a:lumMod val="75000"/>
                </a:schemeClr>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57" name="Google Shape;1010;p35">
                <a:extLst>
                  <a:ext uri="{FF2B5EF4-FFF2-40B4-BE49-F238E27FC236}">
                    <a16:creationId xmlns:a16="http://schemas.microsoft.com/office/drawing/2014/main" id="{AE2FAE11-1003-A1D6-BC29-B9B3A6BCBA47}"/>
                  </a:ext>
                </a:extLst>
              </p:cNvPr>
              <p:cNvSpPr/>
              <p:nvPr/>
            </p:nvSpPr>
            <p:spPr>
              <a:xfrm>
                <a:off x="5680075" y="1928812"/>
                <a:ext cx="392112" cy="1217612"/>
              </a:xfrm>
              <a:custGeom>
                <a:avLst/>
                <a:gdLst/>
                <a:ahLst/>
                <a:cxnLst/>
                <a:rect l="l" t="t" r="r" b="b"/>
                <a:pathLst>
                  <a:path w="92" h="285" extrusionOk="0">
                    <a:moveTo>
                      <a:pt x="89" y="238"/>
                    </a:moveTo>
                    <a:cubicBezTo>
                      <a:pt x="91" y="237"/>
                      <a:pt x="92" y="235"/>
                      <a:pt x="92" y="233"/>
                    </a:cubicBezTo>
                    <a:cubicBezTo>
                      <a:pt x="92" y="8"/>
                      <a:pt x="92" y="8"/>
                      <a:pt x="92" y="8"/>
                    </a:cubicBezTo>
                    <a:cubicBezTo>
                      <a:pt x="92" y="3"/>
                      <a:pt x="87" y="0"/>
                      <a:pt x="83" y="2"/>
                    </a:cubicBezTo>
                    <a:cubicBezTo>
                      <a:pt x="0" y="46"/>
                      <a:pt x="0" y="46"/>
                      <a:pt x="0" y="46"/>
                    </a:cubicBezTo>
                    <a:cubicBezTo>
                      <a:pt x="0" y="285"/>
                      <a:pt x="0" y="285"/>
                      <a:pt x="0" y="285"/>
                    </a:cubicBezTo>
                    <a:lnTo>
                      <a:pt x="89" y="238"/>
                    </a:lnTo>
                    <a:close/>
                  </a:path>
                </a:pathLst>
              </a:custGeom>
              <a:solidFill>
                <a:schemeClr val="bg1">
                  <a:lumMod val="65000"/>
                </a:schemeClr>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54" name="Google Shape;1025;p35">
              <a:extLst>
                <a:ext uri="{FF2B5EF4-FFF2-40B4-BE49-F238E27FC236}">
                  <a16:creationId xmlns:a16="http://schemas.microsoft.com/office/drawing/2014/main" id="{5A504CD1-ED24-4E51-C6E1-5ED9BBF67555}"/>
                </a:ext>
              </a:extLst>
            </p:cNvPr>
            <p:cNvSpPr txBox="1"/>
            <p:nvPr/>
          </p:nvSpPr>
          <p:spPr>
            <a:xfrm>
              <a:off x="4167465" y="3830309"/>
              <a:ext cx="934828"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07</a:t>
              </a:r>
              <a:endParaRPr dirty="0"/>
            </a:p>
          </p:txBody>
        </p:sp>
        <p:sp>
          <p:nvSpPr>
            <p:cNvPr id="55" name="TextBox 54">
              <a:extLst>
                <a:ext uri="{FF2B5EF4-FFF2-40B4-BE49-F238E27FC236}">
                  <a16:creationId xmlns:a16="http://schemas.microsoft.com/office/drawing/2014/main" id="{ED3E2962-34A2-ACED-EF9E-8EB8E3642AE1}"/>
                </a:ext>
              </a:extLst>
            </p:cNvPr>
            <p:cNvSpPr txBox="1"/>
            <p:nvPr/>
          </p:nvSpPr>
          <p:spPr>
            <a:xfrm>
              <a:off x="1839109" y="4251325"/>
              <a:ext cx="218996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التكيّف مع التغيرات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8" name="Group 57">
            <a:extLst>
              <a:ext uri="{FF2B5EF4-FFF2-40B4-BE49-F238E27FC236}">
                <a16:creationId xmlns:a16="http://schemas.microsoft.com/office/drawing/2014/main" id="{1CCEC488-49DB-309B-B50F-16A9024799D6}"/>
              </a:ext>
            </a:extLst>
          </p:cNvPr>
          <p:cNvGrpSpPr/>
          <p:nvPr/>
        </p:nvGrpSpPr>
        <p:grpSpPr>
          <a:xfrm>
            <a:off x="1939566" y="2137478"/>
            <a:ext cx="4334306" cy="2076913"/>
            <a:chOff x="1721656" y="1841805"/>
            <a:chExt cx="4334306" cy="2076913"/>
          </a:xfrm>
        </p:grpSpPr>
        <p:grpSp>
          <p:nvGrpSpPr>
            <p:cNvPr id="59" name="Группа 1">
              <a:extLst>
                <a:ext uri="{FF2B5EF4-FFF2-40B4-BE49-F238E27FC236}">
                  <a16:creationId xmlns:a16="http://schemas.microsoft.com/office/drawing/2014/main" id="{C7664472-801C-7EF3-ED68-683FCEDC7B90}"/>
                </a:ext>
              </a:extLst>
            </p:cNvPr>
            <p:cNvGrpSpPr/>
            <p:nvPr/>
          </p:nvGrpSpPr>
          <p:grpSpPr>
            <a:xfrm>
              <a:off x="3867449" y="1841805"/>
              <a:ext cx="2188513" cy="2076913"/>
              <a:chOff x="3675062" y="844550"/>
              <a:chExt cx="2397125" cy="2274887"/>
            </a:xfrm>
          </p:grpSpPr>
          <p:sp>
            <p:nvSpPr>
              <p:cNvPr id="62" name="Google Shape;1003;p35">
                <a:extLst>
                  <a:ext uri="{FF2B5EF4-FFF2-40B4-BE49-F238E27FC236}">
                    <a16:creationId xmlns:a16="http://schemas.microsoft.com/office/drawing/2014/main" id="{3F6D800D-7143-E01C-5D48-D5DAF7AF071D}"/>
                  </a:ext>
                </a:extLst>
              </p:cNvPr>
              <p:cNvSpPr/>
              <p:nvPr/>
            </p:nvSpPr>
            <p:spPr>
              <a:xfrm>
                <a:off x="3675062" y="844550"/>
                <a:ext cx="2397125" cy="2274887"/>
              </a:xfrm>
              <a:custGeom>
                <a:avLst/>
                <a:gdLst/>
                <a:ahLst/>
                <a:cxnLst/>
                <a:rect l="l" t="t" r="r" b="b"/>
                <a:pathLst>
                  <a:path w="562" h="533" extrusionOk="0">
                    <a:moveTo>
                      <a:pt x="0" y="300"/>
                    </a:moveTo>
                    <a:cubicBezTo>
                      <a:pt x="0" y="525"/>
                      <a:pt x="0" y="525"/>
                      <a:pt x="0" y="525"/>
                    </a:cubicBezTo>
                    <a:cubicBezTo>
                      <a:pt x="0" y="529"/>
                      <a:pt x="5" y="533"/>
                      <a:pt x="10" y="530"/>
                    </a:cubicBezTo>
                    <a:cubicBezTo>
                      <a:pt x="559" y="238"/>
                      <a:pt x="559" y="238"/>
                      <a:pt x="559" y="238"/>
                    </a:cubicBezTo>
                    <a:cubicBezTo>
                      <a:pt x="561" y="237"/>
                      <a:pt x="562" y="235"/>
                      <a:pt x="562" y="233"/>
                    </a:cubicBezTo>
                    <a:cubicBezTo>
                      <a:pt x="562" y="8"/>
                      <a:pt x="562" y="8"/>
                      <a:pt x="562" y="8"/>
                    </a:cubicBezTo>
                    <a:cubicBezTo>
                      <a:pt x="562" y="3"/>
                      <a:pt x="557" y="0"/>
                      <a:pt x="553" y="2"/>
                    </a:cubicBezTo>
                    <a:cubicBezTo>
                      <a:pt x="4" y="294"/>
                      <a:pt x="4" y="294"/>
                      <a:pt x="4" y="294"/>
                    </a:cubicBezTo>
                    <a:cubicBezTo>
                      <a:pt x="2" y="295"/>
                      <a:pt x="0" y="297"/>
                      <a:pt x="0" y="300"/>
                    </a:cubicBezTo>
                    <a:close/>
                  </a:path>
                </a:pathLst>
              </a:custGeom>
              <a:solidFill>
                <a:srgbClr val="FFCC66"/>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63" name="Google Shape;1011;p35">
                <a:extLst>
                  <a:ext uri="{FF2B5EF4-FFF2-40B4-BE49-F238E27FC236}">
                    <a16:creationId xmlns:a16="http://schemas.microsoft.com/office/drawing/2014/main" id="{202819E1-67B2-9F5B-B874-4B0426F5C629}"/>
                  </a:ext>
                </a:extLst>
              </p:cNvPr>
              <p:cNvSpPr/>
              <p:nvPr/>
            </p:nvSpPr>
            <p:spPr>
              <a:xfrm>
                <a:off x="5680075" y="844550"/>
                <a:ext cx="392112" cy="1216025"/>
              </a:xfrm>
              <a:custGeom>
                <a:avLst/>
                <a:gdLst/>
                <a:ahLst/>
                <a:cxnLst/>
                <a:rect l="l" t="t" r="r" b="b"/>
                <a:pathLst>
                  <a:path w="92" h="285" extrusionOk="0">
                    <a:moveTo>
                      <a:pt x="83" y="2"/>
                    </a:moveTo>
                    <a:cubicBezTo>
                      <a:pt x="0" y="46"/>
                      <a:pt x="0" y="46"/>
                      <a:pt x="0" y="46"/>
                    </a:cubicBezTo>
                    <a:cubicBezTo>
                      <a:pt x="0" y="285"/>
                      <a:pt x="0" y="285"/>
                      <a:pt x="0" y="285"/>
                    </a:cubicBezTo>
                    <a:cubicBezTo>
                      <a:pt x="89" y="238"/>
                      <a:pt x="89" y="238"/>
                      <a:pt x="89" y="238"/>
                    </a:cubicBezTo>
                    <a:cubicBezTo>
                      <a:pt x="91" y="237"/>
                      <a:pt x="92" y="235"/>
                      <a:pt x="92" y="233"/>
                    </a:cubicBezTo>
                    <a:cubicBezTo>
                      <a:pt x="92" y="8"/>
                      <a:pt x="92" y="8"/>
                      <a:pt x="92" y="8"/>
                    </a:cubicBezTo>
                    <a:cubicBezTo>
                      <a:pt x="92" y="3"/>
                      <a:pt x="87" y="0"/>
                      <a:pt x="83" y="2"/>
                    </a:cubicBezTo>
                    <a:close/>
                  </a:path>
                </a:pathLst>
              </a:custGeom>
              <a:solidFill>
                <a:srgbClr val="DAA600"/>
              </a:solidFill>
              <a:ln>
                <a:noFill/>
              </a:ln>
            </p:spPr>
            <p:txBody>
              <a:bodyPr spcFirstLastPara="1" wrap="square" lIns="91425" tIns="45700" rIns="91425" bIns="45700" anchor="t" anchorCtr="0">
                <a:noAutofit/>
              </a:bodyPr>
              <a:lstStyle/>
              <a:p>
                <a:pPr marL="0" marR="0" lvl="0" indent="0" algn="ctr">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grpSp>
        <p:sp>
          <p:nvSpPr>
            <p:cNvPr id="60" name="Google Shape;1024;p35">
              <a:extLst>
                <a:ext uri="{FF2B5EF4-FFF2-40B4-BE49-F238E27FC236}">
                  <a16:creationId xmlns:a16="http://schemas.microsoft.com/office/drawing/2014/main" id="{73DC4807-A8DF-4AAA-8D4F-578E197DD302}"/>
                </a:ext>
              </a:extLst>
            </p:cNvPr>
            <p:cNvSpPr txBox="1"/>
            <p:nvPr/>
          </p:nvSpPr>
          <p:spPr>
            <a:xfrm>
              <a:off x="3964556" y="2972295"/>
              <a:ext cx="830475" cy="731920"/>
            </a:xfrm>
            <a:prstGeom prst="rect">
              <a:avLst/>
            </a:prstGeom>
            <a:noFill/>
            <a:ln>
              <a:noFill/>
            </a:ln>
          </p:spPr>
          <p:txBody>
            <a:bodyPr spcFirstLastPara="1" wrap="square" lIns="0" tIns="0" rIns="0" bIns="0" anchor="t" anchorCtr="0">
              <a:noAutofit/>
            </a:bodyPr>
            <a:lstStyle/>
            <a:p>
              <a:pPr marL="0" marR="0" lvl="0" indent="0" algn="ctr">
                <a:lnSpc>
                  <a:spcPct val="100000"/>
                </a:lnSpc>
                <a:spcBef>
                  <a:spcPts val="0"/>
                </a:spcBef>
                <a:spcAft>
                  <a:spcPts val="0"/>
                </a:spcAft>
                <a:buClr>
                  <a:srgbClr val="FFFFFF"/>
                </a:buClr>
                <a:buSzPts val="4300"/>
                <a:buFont typeface="Montserrat"/>
                <a:buNone/>
              </a:pPr>
              <a:r>
                <a:rPr lang="en-US" sz="4300" b="0" i="0" u="none" dirty="0">
                  <a:solidFill>
                    <a:srgbClr val="FFFFFF"/>
                  </a:solidFill>
                  <a:latin typeface="Montserrat"/>
                  <a:ea typeface="Montserrat"/>
                  <a:cs typeface="Montserrat"/>
                  <a:sym typeface="Montserrat"/>
                </a:rPr>
                <a:t>08</a:t>
              </a:r>
              <a:endParaRPr dirty="0"/>
            </a:p>
          </p:txBody>
        </p:sp>
        <p:sp>
          <p:nvSpPr>
            <p:cNvPr id="61" name="TextBox 60">
              <a:extLst>
                <a:ext uri="{FF2B5EF4-FFF2-40B4-BE49-F238E27FC236}">
                  <a16:creationId xmlns:a16="http://schemas.microsoft.com/office/drawing/2014/main" id="{13D8A53F-0F79-356E-A5A0-30E9E329899C}"/>
                </a:ext>
              </a:extLst>
            </p:cNvPr>
            <p:cNvSpPr txBox="1"/>
            <p:nvPr/>
          </p:nvSpPr>
          <p:spPr>
            <a:xfrm>
              <a:off x="1721656" y="3223839"/>
              <a:ext cx="218996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الرؤية طويلة المدى</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07523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1000"/>
                                        <p:tgtEl>
                                          <p:spTgt spid="40"/>
                                        </p:tgtEl>
                                      </p:cBhvr>
                                    </p:animEffect>
                                    <p:anim calcmode="lin" valueType="num">
                                      <p:cBhvr>
                                        <p:cTn id="36" dur="1000" fill="hold"/>
                                        <p:tgtEl>
                                          <p:spTgt spid="40"/>
                                        </p:tgtEl>
                                        <p:attrNameLst>
                                          <p:attrName>ppt_x</p:attrName>
                                        </p:attrNameLst>
                                      </p:cBhvr>
                                      <p:tavLst>
                                        <p:tav tm="0">
                                          <p:val>
                                            <p:strVal val="#ppt_x"/>
                                          </p:val>
                                        </p:tav>
                                        <p:tav tm="100000">
                                          <p:val>
                                            <p:strVal val="#ppt_x"/>
                                          </p:val>
                                        </p:tav>
                                      </p:tavLst>
                                    </p:anim>
                                    <p:anim calcmode="lin" valueType="num">
                                      <p:cBhvr>
                                        <p:cTn id="3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anim calcmode="lin" valueType="num">
                                      <p:cBhvr>
                                        <p:cTn id="43" dur="1000" fill="hold"/>
                                        <p:tgtEl>
                                          <p:spTgt spid="46"/>
                                        </p:tgtEl>
                                        <p:attrNameLst>
                                          <p:attrName>ppt_x</p:attrName>
                                        </p:attrNameLst>
                                      </p:cBhvr>
                                      <p:tavLst>
                                        <p:tav tm="0">
                                          <p:val>
                                            <p:strVal val="#ppt_x"/>
                                          </p:val>
                                        </p:tav>
                                        <p:tav tm="100000">
                                          <p:val>
                                            <p:strVal val="#ppt_x"/>
                                          </p:val>
                                        </p:tav>
                                      </p:tavLst>
                                    </p:anim>
                                    <p:anim calcmode="lin" valueType="num">
                                      <p:cBhvr>
                                        <p:cTn id="4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1000"/>
                                        <p:tgtEl>
                                          <p:spTgt spid="52"/>
                                        </p:tgtEl>
                                      </p:cBhvr>
                                    </p:animEffect>
                                    <p:anim calcmode="lin" valueType="num">
                                      <p:cBhvr>
                                        <p:cTn id="50" dur="1000" fill="hold"/>
                                        <p:tgtEl>
                                          <p:spTgt spid="52"/>
                                        </p:tgtEl>
                                        <p:attrNameLst>
                                          <p:attrName>ppt_x</p:attrName>
                                        </p:attrNameLst>
                                      </p:cBhvr>
                                      <p:tavLst>
                                        <p:tav tm="0">
                                          <p:val>
                                            <p:strVal val="#ppt_x"/>
                                          </p:val>
                                        </p:tav>
                                        <p:tav tm="100000">
                                          <p:val>
                                            <p:strVal val="#ppt_x"/>
                                          </p:val>
                                        </p:tav>
                                      </p:tavLst>
                                    </p:anim>
                                    <p:anim calcmode="lin" valueType="num">
                                      <p:cBhvr>
                                        <p:cTn id="51"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1000"/>
                                        <p:tgtEl>
                                          <p:spTgt spid="58"/>
                                        </p:tgtEl>
                                      </p:cBhvr>
                                    </p:animEffect>
                                    <p:anim calcmode="lin" valueType="num">
                                      <p:cBhvr>
                                        <p:cTn id="57" dur="1000" fill="hold"/>
                                        <p:tgtEl>
                                          <p:spTgt spid="58"/>
                                        </p:tgtEl>
                                        <p:attrNameLst>
                                          <p:attrName>ppt_x</p:attrName>
                                        </p:attrNameLst>
                                      </p:cBhvr>
                                      <p:tavLst>
                                        <p:tav tm="0">
                                          <p:val>
                                            <p:strVal val="#ppt_x"/>
                                          </p:val>
                                        </p:tav>
                                        <p:tav tm="100000">
                                          <p:val>
                                            <p:strVal val="#ppt_x"/>
                                          </p:val>
                                        </p:tav>
                                      </p:tavLst>
                                    </p:anim>
                                    <p:anim calcmode="lin" valueType="num">
                                      <p:cBhvr>
                                        <p:cTn id="58"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كيف يؤثر التحسين المستمر على الثقافة العامة للمؤسسة؟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878090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يشجع ثقافة التعلم والتطوير الذاتي باستمرار. يتعلم الموظفون التفكير بطرق جديدة لتحسين العمليات والعمليات</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677978" y="3619354"/>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ينشر قيم الجودة والكفاءة. تركز المؤسسة باستمرار على توفير أفضل الخدمات والمنتجات للعملاء</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77978" y="4990396"/>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يعزز روح الفريق. يشارك الموظفون في مبادرات التحسين ويعملون معًا لحل المشاكل</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6460789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16952" y="2227324"/>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ينشر المرونة والقدرة على التكيف. تتكيف المؤسسة باستمرار مع التغيرات البيئية من خلال التحسينات المستمرة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56792" y="3729818"/>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يشجع ثقافة المساءلة. يكون الموظفون مسؤولين عن تحسين أدائهم وعملياتهم باستمرار</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id="{6F7E16AD-7A0B-FFCB-5788-65E91588FC7A}"/>
              </a:ext>
            </a:extLst>
          </p:cNvPr>
          <p:cNvSpPr txBox="1"/>
          <p:nvPr/>
        </p:nvSpPr>
        <p:spPr>
          <a:xfrm>
            <a:off x="4656792" y="5232313"/>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تصبح المؤسسة أكثر ابتكارية ومرنة مع مرور الوقت</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9084969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4098" name="Picture 2" descr="Book ideas logo Royalty Free Vector Image - VectorStock">
            <a:extLst>
              <a:ext uri="{FF2B5EF4-FFF2-40B4-BE49-F238E27FC236}">
                <a16:creationId xmlns:a16="http://schemas.microsoft.com/office/drawing/2014/main" id="{1118E50F-9080-FFD7-752F-6CD4CA1C2AA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975E332A-03C2-AC24-7DBD-F1400A08F1DA}"/>
              </a:ext>
            </a:extLst>
          </p:cNvPr>
          <p:cNvSpPr txBox="1"/>
          <p:nvPr/>
        </p:nvSpPr>
        <p:spPr>
          <a:xfrm>
            <a:off x="1002402" y="3429000"/>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2000" b="1">
                <a:solidFill>
                  <a:srgbClr val="203E6C"/>
                </a:solidFill>
                <a:latin typeface="Times New Roman" panose="02020603050405020304" pitchFamily="18" charset="0"/>
                <a:cs typeface="GE Dinar Two Medium" panose="020A0503020102020204" pitchFamily="18" charset="-78"/>
              </a:defRPr>
            </a:lvl1pPr>
          </a:lstStyle>
          <a:p>
            <a:r>
              <a:rPr lang="ar-SA" sz="3200" dirty="0">
                <a:solidFill>
                  <a:schemeClr val="tx1"/>
                </a:solidFill>
                <a:latin typeface="Adobe Arabic" panose="02040503050201020203" pitchFamily="18" charset="-78"/>
                <a:cs typeface="Adobe Arabic" panose="02040503050201020203" pitchFamily="18" charset="-78"/>
              </a:rPr>
              <a:t>نشاط تعارف المشاركين</a:t>
            </a:r>
            <a:endParaRPr lang="en-US" sz="3200" dirty="0">
              <a:solidFill>
                <a:schemeClr val="tx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1707350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التحسين المستمر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1616529" y="1951995"/>
            <a:ext cx="9503317" cy="1708160"/>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التحسين المستمر هو جزء لا يتجزأ من عمليات التطوير في المؤسسات والشركات، وهناك العديد من الأدوات والنماذج التي يمكن استخدامها لتحقيق التحسين المستمر. من بين هذه الأدوات والنماذج، يُعد نموذج كايزن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(Kaizen)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ودورة ديمنغ</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(PDCA)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الأكثر شهرة وانتشاراً</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14" name="Group 13">
            <a:extLst>
              <a:ext uri="{FF2B5EF4-FFF2-40B4-BE49-F238E27FC236}">
                <a16:creationId xmlns:a16="http://schemas.microsoft.com/office/drawing/2014/main" id="{954C05F2-F508-9293-EBBC-20A2C430D5D1}"/>
              </a:ext>
            </a:extLst>
          </p:cNvPr>
          <p:cNvGrpSpPr/>
          <p:nvPr/>
        </p:nvGrpSpPr>
        <p:grpSpPr>
          <a:xfrm>
            <a:off x="3339803" y="3801007"/>
            <a:ext cx="5506366" cy="2828193"/>
            <a:chOff x="3019877" y="2364664"/>
            <a:chExt cx="5848204" cy="3003769"/>
          </a:xfrm>
        </p:grpSpPr>
        <p:sp>
          <p:nvSpPr>
            <p:cNvPr id="17" name="Freeform: Shape 16">
              <a:extLst>
                <a:ext uri="{FF2B5EF4-FFF2-40B4-BE49-F238E27FC236}">
                  <a16:creationId xmlns:a16="http://schemas.microsoft.com/office/drawing/2014/main" id="{E2592164-0AC2-9938-7739-11CC8C0131D0}"/>
                </a:ext>
              </a:extLst>
            </p:cNvPr>
            <p:cNvSpPr/>
            <p:nvPr/>
          </p:nvSpPr>
          <p:spPr>
            <a:xfrm>
              <a:off x="3019877" y="2364664"/>
              <a:ext cx="5848204" cy="3003769"/>
            </a:xfrm>
            <a:custGeom>
              <a:avLst/>
              <a:gdLst>
                <a:gd name="connsiteX0" fmla="*/ 2576738 w 5016792"/>
                <a:gd name="connsiteY0" fmla="*/ 1288369 h 2576737"/>
                <a:gd name="connsiteX1" fmla="*/ 2199381 w 5016792"/>
                <a:gd name="connsiteY1" fmla="*/ 2199381 h 2576737"/>
                <a:gd name="connsiteX2" fmla="*/ 1288369 w 5016792"/>
                <a:gd name="connsiteY2" fmla="*/ 2576738 h 2576737"/>
                <a:gd name="connsiteX3" fmla="*/ 377357 w 5016792"/>
                <a:gd name="connsiteY3" fmla="*/ 2199381 h 2576737"/>
                <a:gd name="connsiteX4" fmla="*/ 0 w 5016792"/>
                <a:gd name="connsiteY4" fmla="*/ 1288369 h 2576737"/>
                <a:gd name="connsiteX5" fmla="*/ 68186 w 5016792"/>
                <a:gd name="connsiteY5" fmla="*/ 1220183 h 2576737"/>
                <a:gd name="connsiteX6" fmla="*/ 136372 w 5016792"/>
                <a:gd name="connsiteY6" fmla="*/ 1288369 h 2576737"/>
                <a:gd name="connsiteX7" fmla="*/ 473564 w 5016792"/>
                <a:gd name="connsiteY7" fmla="*/ 2102862 h 2576737"/>
                <a:gd name="connsiteX8" fmla="*/ 1288058 w 5016792"/>
                <a:gd name="connsiteY8" fmla="*/ 2440055 h 2576737"/>
                <a:gd name="connsiteX9" fmla="*/ 2102551 w 5016792"/>
                <a:gd name="connsiteY9" fmla="*/ 2102862 h 2576737"/>
                <a:gd name="connsiteX10" fmla="*/ 2439744 w 5016792"/>
                <a:gd name="connsiteY10" fmla="*/ 1288369 h 2576737"/>
                <a:gd name="connsiteX11" fmla="*/ 2817101 w 5016792"/>
                <a:gd name="connsiteY11" fmla="*/ 377357 h 2576737"/>
                <a:gd name="connsiteX12" fmla="*/ 3728424 w 5016792"/>
                <a:gd name="connsiteY12" fmla="*/ 0 h 2576737"/>
                <a:gd name="connsiteX13" fmla="*/ 4639436 w 5016792"/>
                <a:gd name="connsiteY13" fmla="*/ 377357 h 2576737"/>
                <a:gd name="connsiteX14" fmla="*/ 5016793 w 5016792"/>
                <a:gd name="connsiteY14" fmla="*/ 1288369 h 2576737"/>
                <a:gd name="connsiteX15" fmla="*/ 4948295 w 5016792"/>
                <a:gd name="connsiteY15" fmla="*/ 1356555 h 2576737"/>
                <a:gd name="connsiteX16" fmla="*/ 4880110 w 5016792"/>
                <a:gd name="connsiteY16" fmla="*/ 1288369 h 2576737"/>
                <a:gd name="connsiteX17" fmla="*/ 4542917 w 5016792"/>
                <a:gd name="connsiteY17" fmla="*/ 473876 h 2576737"/>
                <a:gd name="connsiteX18" fmla="*/ 3728424 w 5016792"/>
                <a:gd name="connsiteY18" fmla="*/ 136683 h 2576737"/>
                <a:gd name="connsiteX19" fmla="*/ 2913930 w 5016792"/>
                <a:gd name="connsiteY19" fmla="*/ 473876 h 2576737"/>
                <a:gd name="connsiteX20" fmla="*/ 2576738 w 5016792"/>
                <a:gd name="connsiteY20" fmla="*/ 1288369 h 257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16792" h="2576737">
                  <a:moveTo>
                    <a:pt x="2576738" y="1288369"/>
                  </a:moveTo>
                  <a:cubicBezTo>
                    <a:pt x="2576738" y="1644243"/>
                    <a:pt x="2432582" y="1966179"/>
                    <a:pt x="2199381" y="2199381"/>
                  </a:cubicBezTo>
                  <a:cubicBezTo>
                    <a:pt x="1966179" y="2432582"/>
                    <a:pt x="1644243" y="2576738"/>
                    <a:pt x="1288369" y="2576738"/>
                  </a:cubicBezTo>
                  <a:cubicBezTo>
                    <a:pt x="932495" y="2576738"/>
                    <a:pt x="610559" y="2432582"/>
                    <a:pt x="377357" y="2199381"/>
                  </a:cubicBezTo>
                  <a:cubicBezTo>
                    <a:pt x="144155" y="1966179"/>
                    <a:pt x="0" y="1643931"/>
                    <a:pt x="0" y="1288369"/>
                  </a:cubicBezTo>
                  <a:cubicBezTo>
                    <a:pt x="0" y="1250695"/>
                    <a:pt x="30512" y="1220183"/>
                    <a:pt x="68186" y="1220183"/>
                  </a:cubicBezTo>
                  <a:cubicBezTo>
                    <a:pt x="105859" y="1220183"/>
                    <a:pt x="136372" y="1250695"/>
                    <a:pt x="136372" y="1288369"/>
                  </a:cubicBezTo>
                  <a:cubicBezTo>
                    <a:pt x="136372" y="1606258"/>
                    <a:pt x="265271" y="1894257"/>
                    <a:pt x="473564" y="2102862"/>
                  </a:cubicBezTo>
                  <a:cubicBezTo>
                    <a:pt x="681858" y="2311156"/>
                    <a:pt x="969857" y="2440055"/>
                    <a:pt x="1288058" y="2440055"/>
                  </a:cubicBezTo>
                  <a:cubicBezTo>
                    <a:pt x="1606258" y="2440055"/>
                    <a:pt x="1893946" y="2311156"/>
                    <a:pt x="2102551" y="2102862"/>
                  </a:cubicBezTo>
                  <a:cubicBezTo>
                    <a:pt x="2310844" y="1894568"/>
                    <a:pt x="2439744" y="1606569"/>
                    <a:pt x="2439744" y="1288369"/>
                  </a:cubicBezTo>
                  <a:cubicBezTo>
                    <a:pt x="2439744" y="932495"/>
                    <a:pt x="2583899" y="610559"/>
                    <a:pt x="2817101" y="377357"/>
                  </a:cubicBezTo>
                  <a:cubicBezTo>
                    <a:pt x="3050614" y="144155"/>
                    <a:pt x="3372550" y="0"/>
                    <a:pt x="3728424" y="0"/>
                  </a:cubicBezTo>
                  <a:cubicBezTo>
                    <a:pt x="4084297" y="0"/>
                    <a:pt x="4406234" y="144155"/>
                    <a:pt x="4639436" y="377357"/>
                  </a:cubicBezTo>
                  <a:cubicBezTo>
                    <a:pt x="4872637" y="610559"/>
                    <a:pt x="5016793" y="932495"/>
                    <a:pt x="5016793" y="1288369"/>
                  </a:cubicBezTo>
                  <a:cubicBezTo>
                    <a:pt x="5016793" y="1326042"/>
                    <a:pt x="4986280" y="1356555"/>
                    <a:pt x="4948295" y="1356555"/>
                  </a:cubicBezTo>
                  <a:cubicBezTo>
                    <a:pt x="4910311" y="1356555"/>
                    <a:pt x="4880110" y="1326042"/>
                    <a:pt x="4880110" y="1288369"/>
                  </a:cubicBezTo>
                  <a:cubicBezTo>
                    <a:pt x="4880110" y="970480"/>
                    <a:pt x="4751211" y="682481"/>
                    <a:pt x="4542917" y="473876"/>
                  </a:cubicBezTo>
                  <a:cubicBezTo>
                    <a:pt x="4334624" y="265582"/>
                    <a:pt x="4046624" y="136683"/>
                    <a:pt x="3728424" y="136683"/>
                  </a:cubicBezTo>
                  <a:cubicBezTo>
                    <a:pt x="3410223" y="136683"/>
                    <a:pt x="3122536" y="265582"/>
                    <a:pt x="2913930" y="473876"/>
                  </a:cubicBezTo>
                  <a:cubicBezTo>
                    <a:pt x="2705637" y="682169"/>
                    <a:pt x="2576738" y="970169"/>
                    <a:pt x="2576738" y="1288369"/>
                  </a:cubicBezTo>
                  <a:close/>
                </a:path>
              </a:pathLst>
            </a:custGeom>
            <a:solidFill>
              <a:srgbClr val="A5A5A5"/>
            </a:solidFill>
            <a:ln w="31119"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id="{FA333B37-156E-5343-6804-2E468200A613}"/>
                </a:ext>
              </a:extLst>
            </p:cNvPr>
            <p:cNvSpPr/>
            <p:nvPr/>
          </p:nvSpPr>
          <p:spPr>
            <a:xfrm>
              <a:off x="6345021" y="2845373"/>
              <a:ext cx="2042349" cy="2042349"/>
            </a:xfrm>
            <a:custGeom>
              <a:avLst/>
              <a:gdLst>
                <a:gd name="connsiteX0" fmla="*/ 1721939 w 1751998"/>
                <a:gd name="connsiteY0" fmla="*/ 649336 h 1751998"/>
                <a:gd name="connsiteX1" fmla="*/ 649336 w 1751998"/>
                <a:gd name="connsiteY1" fmla="*/ 30060 h 1751998"/>
                <a:gd name="connsiteX2" fmla="*/ 30060 w 1751998"/>
                <a:gd name="connsiteY2" fmla="*/ 1102663 h 1751998"/>
                <a:gd name="connsiteX3" fmla="*/ 1102663 w 1751998"/>
                <a:gd name="connsiteY3" fmla="*/ 1721939 h 1751998"/>
                <a:gd name="connsiteX4" fmla="*/ 1721939 w 1751998"/>
                <a:gd name="connsiteY4" fmla="*/ 649336 h 1751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998" h="1751998">
                  <a:moveTo>
                    <a:pt x="1721939" y="649336"/>
                  </a:moveTo>
                  <a:cubicBezTo>
                    <a:pt x="1596776" y="181999"/>
                    <a:pt x="1116362" y="-95103"/>
                    <a:pt x="649336" y="30060"/>
                  </a:cubicBezTo>
                  <a:cubicBezTo>
                    <a:pt x="181999" y="155223"/>
                    <a:pt x="-95103" y="635637"/>
                    <a:pt x="30060" y="1102663"/>
                  </a:cubicBezTo>
                  <a:cubicBezTo>
                    <a:pt x="155223" y="1570000"/>
                    <a:pt x="635637" y="1847102"/>
                    <a:pt x="1102663" y="1721939"/>
                  </a:cubicBezTo>
                  <a:cubicBezTo>
                    <a:pt x="1570000" y="1596776"/>
                    <a:pt x="1847102" y="1116362"/>
                    <a:pt x="1721939" y="649336"/>
                  </a:cubicBezTo>
                  <a:close/>
                </a:path>
              </a:pathLst>
            </a:custGeom>
            <a:solidFill>
              <a:srgbClr val="3D8E92"/>
            </a:solidFill>
            <a:ln w="31119"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DB8D7970-3DFB-EE22-E8DE-3FE49047FDB6}"/>
                </a:ext>
              </a:extLst>
            </p:cNvPr>
            <p:cNvSpPr/>
            <p:nvPr/>
          </p:nvSpPr>
          <p:spPr>
            <a:xfrm>
              <a:off x="6614874" y="3114863"/>
              <a:ext cx="1503370" cy="1503370"/>
            </a:xfrm>
            <a:custGeom>
              <a:avLst/>
              <a:gdLst>
                <a:gd name="connsiteX0" fmla="*/ 1267211 w 1289643"/>
                <a:gd name="connsiteY0" fmla="*/ 477938 h 1289643"/>
                <a:gd name="connsiteX1" fmla="*/ 477938 w 1289643"/>
                <a:gd name="connsiteY1" fmla="*/ 22120 h 1289643"/>
                <a:gd name="connsiteX2" fmla="*/ 22120 w 1289643"/>
                <a:gd name="connsiteY2" fmla="*/ 811706 h 1289643"/>
                <a:gd name="connsiteX3" fmla="*/ 811706 w 1289643"/>
                <a:gd name="connsiteY3" fmla="*/ 1267523 h 1289643"/>
                <a:gd name="connsiteX4" fmla="*/ 1267523 w 1289643"/>
                <a:gd name="connsiteY4" fmla="*/ 477938 h 1289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9643" h="1289643">
                  <a:moveTo>
                    <a:pt x="1267211" y="477938"/>
                  </a:moveTo>
                  <a:cubicBezTo>
                    <a:pt x="1175051" y="134207"/>
                    <a:pt x="821669" y="-70039"/>
                    <a:pt x="477938" y="22120"/>
                  </a:cubicBezTo>
                  <a:cubicBezTo>
                    <a:pt x="134207" y="114280"/>
                    <a:pt x="-70039" y="467663"/>
                    <a:pt x="22120" y="811706"/>
                  </a:cubicBezTo>
                  <a:cubicBezTo>
                    <a:pt x="114280" y="1155437"/>
                    <a:pt x="467663" y="1359683"/>
                    <a:pt x="811706" y="1267523"/>
                  </a:cubicBezTo>
                  <a:cubicBezTo>
                    <a:pt x="1155437" y="1175363"/>
                    <a:pt x="1359683" y="821980"/>
                    <a:pt x="1267523" y="477938"/>
                  </a:cubicBezTo>
                  <a:close/>
                </a:path>
              </a:pathLst>
            </a:custGeom>
            <a:solidFill>
              <a:srgbClr val="FFFFFF"/>
            </a:solidFill>
            <a:ln w="31119" cap="flat">
              <a:noFill/>
              <a:prstDash val="solid"/>
              <a:miter/>
            </a:ln>
          </p:spPr>
          <p:txBody>
            <a:bodyPr rtlCol="0" anchor="ctr"/>
            <a:lstStyle/>
            <a:p>
              <a:endParaRPr lang="en-US" dirty="0"/>
            </a:p>
          </p:txBody>
        </p:sp>
        <p:sp>
          <p:nvSpPr>
            <p:cNvPr id="20" name="TextBox 19">
              <a:extLst>
                <a:ext uri="{FF2B5EF4-FFF2-40B4-BE49-F238E27FC236}">
                  <a16:creationId xmlns:a16="http://schemas.microsoft.com/office/drawing/2014/main" id="{1CB40F59-AC31-5B1A-C430-31DB7CFFE9B7}"/>
                </a:ext>
              </a:extLst>
            </p:cNvPr>
            <p:cNvSpPr txBox="1"/>
            <p:nvPr/>
          </p:nvSpPr>
          <p:spPr>
            <a:xfrm>
              <a:off x="6729046" y="3447444"/>
              <a:ext cx="1274298"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نموذج كايزن  </a:t>
              </a:r>
              <a:r>
                <a:rPr lang="en-US" b="1" dirty="0">
                  <a:latin typeface="Times New Roman" panose="02020603050405020304" pitchFamily="18" charset="0"/>
                  <a:ea typeface="Calibri" panose="020F0502020204030204" pitchFamily="34" charset="0"/>
                  <a:cs typeface="Adobe Arabic" panose="02040503050201020203" pitchFamily="18" charset="-78"/>
                </a:rPr>
                <a:t>(Kaizen) </a:t>
              </a:r>
            </a:p>
          </p:txBody>
        </p:sp>
      </p:grpSp>
      <p:grpSp>
        <p:nvGrpSpPr>
          <p:cNvPr id="21" name="Group 20">
            <a:extLst>
              <a:ext uri="{FF2B5EF4-FFF2-40B4-BE49-F238E27FC236}">
                <a16:creationId xmlns:a16="http://schemas.microsoft.com/office/drawing/2014/main" id="{4D55704A-5624-B16F-FDE3-A0BF3F1D1002}"/>
              </a:ext>
            </a:extLst>
          </p:cNvPr>
          <p:cNvGrpSpPr/>
          <p:nvPr/>
        </p:nvGrpSpPr>
        <p:grpSpPr>
          <a:xfrm>
            <a:off x="3820710" y="4225694"/>
            <a:ext cx="1922597" cy="1922597"/>
            <a:chOff x="3500784" y="2845571"/>
            <a:chExt cx="2041953" cy="2041953"/>
          </a:xfrm>
        </p:grpSpPr>
        <p:sp>
          <p:nvSpPr>
            <p:cNvPr id="22" name="Freeform: Shape 21">
              <a:extLst>
                <a:ext uri="{FF2B5EF4-FFF2-40B4-BE49-F238E27FC236}">
                  <a16:creationId xmlns:a16="http://schemas.microsoft.com/office/drawing/2014/main" id="{4C5F7031-7680-F367-404E-9C6BB970D1EF}"/>
                </a:ext>
              </a:extLst>
            </p:cNvPr>
            <p:cNvSpPr/>
            <p:nvPr/>
          </p:nvSpPr>
          <p:spPr>
            <a:xfrm>
              <a:off x="3500784" y="2845571"/>
              <a:ext cx="2041953" cy="2041953"/>
            </a:xfrm>
            <a:custGeom>
              <a:avLst/>
              <a:gdLst>
                <a:gd name="connsiteX0" fmla="*/ 875829 w 1751658"/>
                <a:gd name="connsiteY0" fmla="*/ 1751659 h 1751658"/>
                <a:gd name="connsiteX1" fmla="*/ 1751659 w 1751658"/>
                <a:gd name="connsiteY1" fmla="*/ 875829 h 1751658"/>
                <a:gd name="connsiteX2" fmla="*/ 875829 w 1751658"/>
                <a:gd name="connsiteY2" fmla="*/ 0 h 1751658"/>
                <a:gd name="connsiteX3" fmla="*/ 0 w 1751658"/>
                <a:gd name="connsiteY3" fmla="*/ 875829 h 1751658"/>
                <a:gd name="connsiteX4" fmla="*/ 875829 w 1751658"/>
                <a:gd name="connsiteY4" fmla="*/ 1751659 h 175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658" h="1751658">
                  <a:moveTo>
                    <a:pt x="875829" y="1751659"/>
                  </a:moveTo>
                  <a:cubicBezTo>
                    <a:pt x="1358111" y="1751659"/>
                    <a:pt x="1751659" y="1358111"/>
                    <a:pt x="1751659" y="875829"/>
                  </a:cubicBezTo>
                  <a:cubicBezTo>
                    <a:pt x="1751659" y="393547"/>
                    <a:pt x="1358111" y="0"/>
                    <a:pt x="875829" y="0"/>
                  </a:cubicBezTo>
                  <a:cubicBezTo>
                    <a:pt x="393547" y="0"/>
                    <a:pt x="0" y="393236"/>
                    <a:pt x="0" y="875829"/>
                  </a:cubicBezTo>
                  <a:cubicBezTo>
                    <a:pt x="0" y="1358423"/>
                    <a:pt x="393547" y="1751659"/>
                    <a:pt x="875829" y="1751659"/>
                  </a:cubicBezTo>
                  <a:close/>
                </a:path>
              </a:pathLst>
            </a:custGeom>
            <a:solidFill>
              <a:srgbClr val="3D8E92"/>
            </a:solidFill>
            <a:ln w="31119"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578BBFCD-D964-67B8-AD25-DC32940A3085}"/>
                </a:ext>
              </a:extLst>
            </p:cNvPr>
            <p:cNvSpPr/>
            <p:nvPr/>
          </p:nvSpPr>
          <p:spPr>
            <a:xfrm>
              <a:off x="3770456" y="3115243"/>
              <a:ext cx="1502610" cy="1502610"/>
            </a:xfrm>
            <a:custGeom>
              <a:avLst/>
              <a:gdLst>
                <a:gd name="connsiteX0" fmla="*/ 644496 w 1288991"/>
                <a:gd name="connsiteY0" fmla="*/ 1288992 h 1288991"/>
                <a:gd name="connsiteX1" fmla="*/ 1288992 w 1288991"/>
                <a:gd name="connsiteY1" fmla="*/ 644496 h 1288991"/>
                <a:gd name="connsiteX2" fmla="*/ 644496 w 1288991"/>
                <a:gd name="connsiteY2" fmla="*/ 0 h 1288991"/>
                <a:gd name="connsiteX3" fmla="*/ 0 w 1288991"/>
                <a:gd name="connsiteY3" fmla="*/ 644496 h 1288991"/>
                <a:gd name="connsiteX4" fmla="*/ 644496 w 1288991"/>
                <a:gd name="connsiteY4" fmla="*/ 1288992 h 1288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991" h="1288991">
                  <a:moveTo>
                    <a:pt x="644496" y="1288992"/>
                  </a:moveTo>
                  <a:cubicBezTo>
                    <a:pt x="999435" y="1288992"/>
                    <a:pt x="1288992" y="999435"/>
                    <a:pt x="1288992" y="644496"/>
                  </a:cubicBezTo>
                  <a:cubicBezTo>
                    <a:pt x="1288992" y="289556"/>
                    <a:pt x="999435" y="0"/>
                    <a:pt x="644496" y="0"/>
                  </a:cubicBezTo>
                  <a:cubicBezTo>
                    <a:pt x="289556" y="0"/>
                    <a:pt x="0" y="289556"/>
                    <a:pt x="0" y="644496"/>
                  </a:cubicBezTo>
                  <a:cubicBezTo>
                    <a:pt x="0" y="999435"/>
                    <a:pt x="289556" y="1288992"/>
                    <a:pt x="644496" y="1288992"/>
                  </a:cubicBezTo>
                  <a:close/>
                </a:path>
              </a:pathLst>
            </a:custGeom>
            <a:solidFill>
              <a:srgbClr val="FFFFFF"/>
            </a:solidFill>
            <a:ln w="31119" cap="flat">
              <a:noFill/>
              <a:prstDash val="solid"/>
              <a:miter/>
            </a:ln>
          </p:spPr>
          <p:txBody>
            <a:bodyPr rtlCol="0" anchor="ctr"/>
            <a:lstStyle/>
            <a:p>
              <a:endParaRPr lang="en-US" dirty="0"/>
            </a:p>
          </p:txBody>
        </p:sp>
        <p:sp>
          <p:nvSpPr>
            <p:cNvPr id="24" name="TextBox 23">
              <a:extLst>
                <a:ext uri="{FF2B5EF4-FFF2-40B4-BE49-F238E27FC236}">
                  <a16:creationId xmlns:a16="http://schemas.microsoft.com/office/drawing/2014/main" id="{3C143400-7DFE-E847-38E3-B50946A393E6}"/>
                </a:ext>
              </a:extLst>
            </p:cNvPr>
            <p:cNvSpPr txBox="1"/>
            <p:nvPr/>
          </p:nvSpPr>
          <p:spPr>
            <a:xfrm>
              <a:off x="3701715" y="3447444"/>
              <a:ext cx="1640092" cy="703911"/>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دورة ديمنغ  </a:t>
              </a:r>
              <a:r>
                <a:rPr lang="en-US" b="1" dirty="0">
                  <a:latin typeface="Times New Roman" panose="02020603050405020304" pitchFamily="18" charset="0"/>
                  <a:ea typeface="Calibri" panose="020F0502020204030204" pitchFamily="34" charset="0"/>
                  <a:cs typeface="Adobe Arabic" panose="02040503050201020203" pitchFamily="18" charset="-78"/>
                </a:rPr>
                <a:t>(PDCA)</a:t>
              </a:r>
            </a:p>
          </p:txBody>
        </p:sp>
      </p:grpSp>
    </p:spTree>
    <p:extLst>
      <p:ext uri="{BB962C8B-B14F-4D97-AF65-F5344CB8AC3E}">
        <p14:creationId xmlns:p14="http://schemas.microsoft.com/office/powerpoint/2010/main" val="562227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نموذج كايزن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(Kaizen) </a:t>
              </a: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823321" y="2264623"/>
            <a:ext cx="7311675" cy="1810752"/>
          </a:xfrm>
          <a:prstGeom prst="rect">
            <a:avLst/>
          </a:prstGeom>
          <a:noFill/>
        </p:spPr>
        <p:txBody>
          <a:bodyPr wrap="square">
            <a:spAutoFit/>
          </a:bodyPr>
          <a:lstStyle/>
          <a:p>
            <a:pPr algn="r" rtl="1">
              <a:lnSpc>
                <a:spcPct val="150000"/>
              </a:lnSpc>
              <a:spcAft>
                <a:spcPts val="800"/>
              </a:spcAft>
              <a:buSzPct val="170000"/>
            </a:pPr>
            <a:r>
              <a:rPr lang="ar-EG"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مفهوم كايزن</a:t>
            </a:r>
            <a:endPar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a:p>
            <a:pPr marL="342900" indent="-432000" algn="r" rtl="1">
              <a:lnSpc>
                <a:spcPct val="150000"/>
              </a:lnSpc>
              <a:spcAft>
                <a:spcPts val="800"/>
              </a:spcAft>
              <a:buSzPct val="170000"/>
              <a:buBlip>
                <a:blip r:embed="rId2"/>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كايزن" هو مصطلح ياباني يعني "التغيير للأفضل" أو "التحسين المستمر". يركز هذا النموذج على التحسينات الصغيرة والمستمرة التي يتم تنفيذها بشكل يومي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3673118" y="4214271"/>
            <a:ext cx="7517161" cy="1154162"/>
          </a:xfrm>
          <a:prstGeom prst="rect">
            <a:avLst/>
          </a:prstGeom>
          <a:noFill/>
        </p:spPr>
        <p:txBody>
          <a:bodyPr wrap="square">
            <a:spAutoFit/>
          </a:bodyPr>
          <a:lstStyle/>
          <a:p>
            <a:pPr marL="342900" indent="-432000" algn="r" rtl="1">
              <a:lnSpc>
                <a:spcPct val="150000"/>
              </a:lnSpc>
              <a:spcAft>
                <a:spcPts val="800"/>
              </a:spcAft>
              <a:buSzPct val="17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على الرغم من أن التحسينات التي يتم إجراؤها قد تكون بسيطة، إلا أن تراكم هذه التحسينات الصغيرة على مر الزمن يؤدي إلى تغييرات كبيرة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7" name="Picture 16">
            <a:extLst>
              <a:ext uri="{FF2B5EF4-FFF2-40B4-BE49-F238E27FC236}">
                <a16:creationId xmlns:a16="http://schemas.microsoft.com/office/drawing/2014/main" id="{8C82A234-C80D-071A-17B0-5E64EFEA02F8}"/>
              </a:ext>
            </a:extLst>
          </p:cNvPr>
          <p:cNvPicPr>
            <a:picLocks noChangeAspect="1"/>
          </p:cNvPicPr>
          <p:nvPr/>
        </p:nvPicPr>
        <p:blipFill rotWithShape="1">
          <a:blip r:embed="rId3"/>
          <a:srcRect l="7692" t="18033" r="13484" b="30747"/>
          <a:stretch/>
        </p:blipFill>
        <p:spPr>
          <a:xfrm>
            <a:off x="670345" y="5382773"/>
            <a:ext cx="5338916" cy="800219"/>
          </a:xfrm>
          <a:prstGeom prst="rect">
            <a:avLst/>
          </a:prstGeom>
        </p:spPr>
      </p:pic>
    </p:spTree>
    <p:extLst>
      <p:ext uri="{BB962C8B-B14F-4D97-AF65-F5344CB8AC3E}">
        <p14:creationId xmlns:p14="http://schemas.microsoft.com/office/powerpoint/2010/main" val="3514595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مبادئ كايزن</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406426" y="2008871"/>
            <a:ext cx="7860765" cy="600164"/>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التركيز على العمليات: تحسين العمليات يؤدي إلى تحسين النتائج</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8BDC0476-53FE-FDB8-3A5B-7C2A7EB68DCE}"/>
              </a:ext>
            </a:extLst>
          </p:cNvPr>
          <p:cNvSpPr txBox="1"/>
          <p:nvPr/>
        </p:nvSpPr>
        <p:spPr>
          <a:xfrm>
            <a:off x="3185509" y="3994030"/>
            <a:ext cx="8081682" cy="600164"/>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التخلص من الهدر: السعي الدائم للقضاء على الأنشطة غير الضرورية أو التي لا تضيف قيمة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2CEB1B26-7900-F769-B1DF-9DEA6C93011F}"/>
              </a:ext>
            </a:extLst>
          </p:cNvPr>
          <p:cNvSpPr txBox="1"/>
          <p:nvPr/>
        </p:nvSpPr>
        <p:spPr>
          <a:xfrm>
            <a:off x="3406426" y="2724451"/>
            <a:ext cx="7860765" cy="1154162"/>
          </a:xfrm>
          <a:prstGeom prst="rect">
            <a:avLst/>
          </a:prstGeom>
          <a:noFill/>
        </p:spPr>
        <p:txBody>
          <a:bodyPr wrap="square">
            <a:spAutoFit/>
          </a:bodyPr>
          <a:lstStyle/>
          <a:p>
            <a:pPr marL="342900" lvl="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المشاركة الجماعية: يتم تشجيع جميع الموظفين من جميع المستويات على المشاركة في عملية التحسين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0E9E2DF2-888C-696B-2C01-6FF2454EC2FF}"/>
              </a:ext>
            </a:extLst>
          </p:cNvPr>
          <p:cNvSpPr txBox="1"/>
          <p:nvPr/>
        </p:nvSpPr>
        <p:spPr>
          <a:xfrm>
            <a:off x="3185509" y="4709611"/>
            <a:ext cx="8081682" cy="600164"/>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التحسين المستمر: السعي لتحسين جميع الجوانب دائماً وعدم الاكتفاء بالوضع الحالي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8" name="TextBox 17">
            <a:extLst>
              <a:ext uri="{FF2B5EF4-FFF2-40B4-BE49-F238E27FC236}">
                <a16:creationId xmlns:a16="http://schemas.microsoft.com/office/drawing/2014/main" id="{9EE61C9E-2CC4-6BF2-AE8B-1BAA3BFBDEBF}"/>
              </a:ext>
            </a:extLst>
          </p:cNvPr>
          <p:cNvSpPr txBox="1"/>
          <p:nvPr/>
        </p:nvSpPr>
        <p:spPr>
          <a:xfrm>
            <a:off x="3185509" y="5425191"/>
            <a:ext cx="8081682" cy="600164"/>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التعلّم من الأخطاء: تُعتبر الأخطاء فرصاً للتعلّم والتحسين</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20" name="Picture 19">
            <a:extLst>
              <a:ext uri="{FF2B5EF4-FFF2-40B4-BE49-F238E27FC236}">
                <a16:creationId xmlns:a16="http://schemas.microsoft.com/office/drawing/2014/main" id="{5FE569D6-2553-F3D2-75B8-304322F4D5A1}"/>
              </a:ext>
            </a:extLst>
          </p:cNvPr>
          <p:cNvPicPr>
            <a:picLocks noChangeAspect="1"/>
          </p:cNvPicPr>
          <p:nvPr/>
        </p:nvPicPr>
        <p:blipFill rotWithShape="1">
          <a:blip r:embed="rId4"/>
          <a:srcRect r="8444"/>
          <a:stretch/>
        </p:blipFill>
        <p:spPr>
          <a:xfrm>
            <a:off x="286995" y="3573392"/>
            <a:ext cx="3347456" cy="2417701"/>
          </a:xfrm>
          <a:prstGeom prst="rect">
            <a:avLst/>
          </a:prstGeom>
        </p:spPr>
      </p:pic>
    </p:spTree>
    <p:extLst>
      <p:ext uri="{BB962C8B-B14F-4D97-AF65-F5344CB8AC3E}">
        <p14:creationId xmlns:p14="http://schemas.microsoft.com/office/powerpoint/2010/main" val="199572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P spid="17" grpId="0"/>
      <p:bldP spid="1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الخطوات العملية في تطبيق كايزن</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406426" y="2228789"/>
            <a:ext cx="7860765" cy="600164"/>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العملية أو المشكلة التي تحتاج إلى تحسين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8BDC0476-53FE-FDB8-3A5B-7C2A7EB68DCE}"/>
              </a:ext>
            </a:extLst>
          </p:cNvPr>
          <p:cNvSpPr txBox="1"/>
          <p:nvPr/>
        </p:nvSpPr>
        <p:spPr>
          <a:xfrm>
            <a:off x="3185509" y="2912991"/>
            <a:ext cx="8081682" cy="600164"/>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جمع المعلومات عن المشكلة أو العملية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C0E6A26C-10CB-FFB8-4E81-2EC96A4B92CF}"/>
              </a:ext>
            </a:extLst>
          </p:cNvPr>
          <p:cNvSpPr txBox="1"/>
          <p:nvPr/>
        </p:nvSpPr>
        <p:spPr>
          <a:xfrm>
            <a:off x="3185509" y="3597193"/>
            <a:ext cx="8081682" cy="600164"/>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تحليل البيانات لتحديد الأسباب الجذرية للمشكلة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4F8124C9-2B27-9C1C-825D-B141EA13F134}"/>
              </a:ext>
            </a:extLst>
          </p:cNvPr>
          <p:cNvSpPr txBox="1"/>
          <p:nvPr/>
        </p:nvSpPr>
        <p:spPr>
          <a:xfrm>
            <a:off x="3185509" y="4281395"/>
            <a:ext cx="8081682" cy="600164"/>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اقتراح وتنفيذ التحسينات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8" name="TextBox 17">
            <a:extLst>
              <a:ext uri="{FF2B5EF4-FFF2-40B4-BE49-F238E27FC236}">
                <a16:creationId xmlns:a16="http://schemas.microsoft.com/office/drawing/2014/main" id="{DB6DFEFA-5AA6-7C41-CA31-451C28CF1BBC}"/>
              </a:ext>
            </a:extLst>
          </p:cNvPr>
          <p:cNvSpPr txBox="1"/>
          <p:nvPr/>
        </p:nvSpPr>
        <p:spPr>
          <a:xfrm>
            <a:off x="3185509" y="4965598"/>
            <a:ext cx="8081682" cy="600164"/>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متابعة وقياس النتائج لضمان تحقيق التحسين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22" name="Picture 21">
            <a:extLst>
              <a:ext uri="{FF2B5EF4-FFF2-40B4-BE49-F238E27FC236}">
                <a16:creationId xmlns:a16="http://schemas.microsoft.com/office/drawing/2014/main" id="{A3737B8E-D3BF-6AAE-5218-6F7088776C7C}"/>
              </a:ext>
            </a:extLst>
          </p:cNvPr>
          <p:cNvPicPr>
            <a:picLocks noChangeAspect="1"/>
          </p:cNvPicPr>
          <p:nvPr/>
        </p:nvPicPr>
        <p:blipFill>
          <a:blip r:embed="rId4"/>
          <a:stretch>
            <a:fillRect/>
          </a:stretch>
        </p:blipFill>
        <p:spPr>
          <a:xfrm>
            <a:off x="1160742" y="2528871"/>
            <a:ext cx="4491368" cy="2957325"/>
          </a:xfrm>
          <a:prstGeom prst="rect">
            <a:avLst/>
          </a:prstGeom>
        </p:spPr>
      </p:pic>
    </p:spTree>
    <p:extLst>
      <p:ext uri="{BB962C8B-B14F-4D97-AF65-F5344CB8AC3E}">
        <p14:creationId xmlns:p14="http://schemas.microsoft.com/office/powerpoint/2010/main" val="919520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P spid="17" grpId="0"/>
      <p:bldP spid="1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دورة ديمنغ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(PDCA)</a:t>
              </a: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436924" y="2633903"/>
            <a:ext cx="6763644" cy="2918748"/>
          </a:xfrm>
          <a:prstGeom prst="rect">
            <a:avLst/>
          </a:prstGeom>
          <a:noFill/>
        </p:spPr>
        <p:txBody>
          <a:bodyPr wrap="square">
            <a:spAutoFit/>
          </a:bodyPr>
          <a:lstStyle/>
          <a:p>
            <a:pPr algn="r" rtl="1">
              <a:lnSpc>
                <a:spcPct val="150000"/>
              </a:lnSpc>
              <a:spcAft>
                <a:spcPts val="800"/>
              </a:spcAft>
              <a:buSzPct val="170000"/>
            </a:pPr>
            <a:r>
              <a:rPr lang="ar-AE"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مفهوم</a:t>
            </a:r>
            <a:r>
              <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 "PDCA"</a:t>
            </a:r>
          </a:p>
          <a:p>
            <a:pPr marL="342900" lvl="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دورة ديمنغ، المعروفة أيضًا باسم دورة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PDCA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أو دائرة شيوهارت، هي نموذج للتحسين المستمر يعتمد على أربع مراحل: التخطيط، التنفيذ، التحقق، والتصرف. تم تطويره بواسطة "ويليام إدواردز ديمنغ"، ويتم استخدامه على نطاق واسع في تحسين العمليات والإدارة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6" name="Picture 15">
            <a:extLst>
              <a:ext uri="{FF2B5EF4-FFF2-40B4-BE49-F238E27FC236}">
                <a16:creationId xmlns:a16="http://schemas.microsoft.com/office/drawing/2014/main" id="{3793FF23-E2B1-9C4D-A533-3182914378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1998" y="2618465"/>
            <a:ext cx="3360857" cy="2934186"/>
          </a:xfrm>
          <a:prstGeom prst="rect">
            <a:avLst/>
          </a:prstGeom>
        </p:spPr>
      </p:pic>
    </p:spTree>
    <p:extLst>
      <p:ext uri="{BB962C8B-B14F-4D97-AF65-F5344CB8AC3E}">
        <p14:creationId xmlns:p14="http://schemas.microsoft.com/office/powerpoint/2010/main" val="342350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مراحل دورة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PDCA:</a:t>
              </a:r>
            </a:p>
          </p:txBody>
        </p:sp>
      </p:grpSp>
      <p:grpSp>
        <p:nvGrpSpPr>
          <p:cNvPr id="19" name="Group 18">
            <a:extLst>
              <a:ext uri="{FF2B5EF4-FFF2-40B4-BE49-F238E27FC236}">
                <a16:creationId xmlns:a16="http://schemas.microsoft.com/office/drawing/2014/main" id="{C4CA132F-5F74-BE7A-9836-45EB6B5631D0}"/>
              </a:ext>
            </a:extLst>
          </p:cNvPr>
          <p:cNvGrpSpPr/>
          <p:nvPr/>
        </p:nvGrpSpPr>
        <p:grpSpPr>
          <a:xfrm>
            <a:off x="4386481" y="2040392"/>
            <a:ext cx="4766088" cy="4027923"/>
            <a:chOff x="4143701" y="2103702"/>
            <a:chExt cx="4766088" cy="4027923"/>
          </a:xfrm>
        </p:grpSpPr>
        <p:sp>
          <p:nvSpPr>
            <p:cNvPr id="20" name="Block Arc 19">
              <a:extLst>
                <a:ext uri="{FF2B5EF4-FFF2-40B4-BE49-F238E27FC236}">
                  <a16:creationId xmlns:a16="http://schemas.microsoft.com/office/drawing/2014/main" id="{4952CADE-932A-3D3F-2C6E-6EFA17B70571}"/>
                </a:ext>
              </a:extLst>
            </p:cNvPr>
            <p:cNvSpPr/>
            <p:nvPr/>
          </p:nvSpPr>
          <p:spPr>
            <a:xfrm rot="5400000">
              <a:off x="4143701" y="2103702"/>
              <a:ext cx="4027923" cy="4027923"/>
            </a:xfrm>
            <a:prstGeom prst="blockArc">
              <a:avLst>
                <a:gd name="adj1" fmla="val 10800000"/>
                <a:gd name="adj2" fmla="val 16334450"/>
                <a:gd name="adj3" fmla="val 27496"/>
              </a:avLst>
            </a:prstGeom>
            <a:solidFill>
              <a:srgbClr val="A5A5A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21" name="Block Arc 27">
              <a:extLst>
                <a:ext uri="{FF2B5EF4-FFF2-40B4-BE49-F238E27FC236}">
                  <a16:creationId xmlns:a16="http://schemas.microsoft.com/office/drawing/2014/main" id="{49832CB7-4BEB-8804-87C1-19B9AB779245}"/>
                </a:ext>
              </a:extLst>
            </p:cNvPr>
            <p:cNvSpPr/>
            <p:nvPr/>
          </p:nvSpPr>
          <p:spPr>
            <a:xfrm rot="5400000">
              <a:off x="4868715" y="2779757"/>
              <a:ext cx="2670058" cy="2678578"/>
            </a:xfrm>
            <a:prstGeom prst="blockArc">
              <a:avLst>
                <a:gd name="adj1" fmla="val 10764090"/>
                <a:gd name="adj2" fmla="val 16157903"/>
                <a:gd name="adj3" fmla="val 15805"/>
              </a:avLst>
            </a:prstGeom>
            <a:solidFill>
              <a:sysClr val="window" lastClr="FFFFFF">
                <a:lumMod val="85000"/>
                <a:alpha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22" name="TextBox 21">
              <a:extLst>
                <a:ext uri="{FF2B5EF4-FFF2-40B4-BE49-F238E27FC236}">
                  <a16:creationId xmlns:a16="http://schemas.microsoft.com/office/drawing/2014/main" id="{224DD84A-B8CA-3D40-2F03-E2432ADE0DB0}"/>
                </a:ext>
              </a:extLst>
            </p:cNvPr>
            <p:cNvSpPr txBox="1"/>
            <p:nvPr/>
          </p:nvSpPr>
          <p:spPr>
            <a:xfrm>
              <a:off x="7492464" y="2233972"/>
              <a:ext cx="1417325" cy="400494"/>
            </a:xfrm>
            <a:prstGeom prst="rect">
              <a:avLst/>
            </a:prstGeom>
            <a:noFill/>
          </p:spPr>
          <p:txBody>
            <a:bodyPr wrap="square" rtlCol="0">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 </a:t>
              </a:r>
              <a:r>
                <a:rPr lang="en-US" b="1" dirty="0">
                  <a:latin typeface="Times New Roman" panose="02020603050405020304" pitchFamily="18" charset="0"/>
                  <a:ea typeface="Calibri" panose="020F0502020204030204" pitchFamily="34" charset="0"/>
                  <a:cs typeface="Adobe Arabic" panose="02040503050201020203" pitchFamily="18" charset="-78"/>
                </a:rPr>
                <a:t>Do  </a:t>
              </a:r>
              <a:r>
                <a:rPr lang="ar-EG" b="1" dirty="0">
                  <a:latin typeface="Times New Roman" panose="02020603050405020304" pitchFamily="18" charset="0"/>
                  <a:ea typeface="Calibri" panose="020F0502020204030204" pitchFamily="34" charset="0"/>
                  <a:cs typeface="Adobe Arabic" panose="02040503050201020203" pitchFamily="18" charset="-78"/>
                </a:rPr>
                <a:t>التنفيذ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75B12AC2-A8E5-E09F-69B3-A3A50DBCEA05}"/>
                </a:ext>
              </a:extLst>
            </p:cNvPr>
            <p:cNvSpPr txBox="1"/>
            <p:nvPr/>
          </p:nvSpPr>
          <p:spPr>
            <a:xfrm>
              <a:off x="7059828" y="2900500"/>
              <a:ext cx="904310" cy="523220"/>
            </a:xfrm>
            <a:prstGeom prst="rect">
              <a:avLst/>
            </a:prstGeom>
            <a:noFill/>
          </p:spPr>
          <p:txBody>
            <a:bodyPr wrap="square" rtlCol="0">
              <a:spAutoFit/>
            </a:bodyPr>
            <a:lstStyle/>
            <a:p>
              <a:pPr algn="ctr"/>
              <a:r>
                <a:rPr lang="en-US" sz="2800" dirty="0">
                  <a:solidFill>
                    <a:prstClr val="black"/>
                  </a:solidFill>
                  <a:latin typeface="Calibri" panose="020F0502020204030204"/>
                </a:rPr>
                <a:t>02</a:t>
              </a:r>
            </a:p>
          </p:txBody>
        </p:sp>
      </p:grpSp>
      <p:grpSp>
        <p:nvGrpSpPr>
          <p:cNvPr id="24" name="Group 23">
            <a:extLst>
              <a:ext uri="{FF2B5EF4-FFF2-40B4-BE49-F238E27FC236}">
                <a16:creationId xmlns:a16="http://schemas.microsoft.com/office/drawing/2014/main" id="{CFB3D421-B24F-454E-858B-78D56BED0EFC}"/>
              </a:ext>
            </a:extLst>
          </p:cNvPr>
          <p:cNvGrpSpPr/>
          <p:nvPr/>
        </p:nvGrpSpPr>
        <p:grpSpPr>
          <a:xfrm>
            <a:off x="3387981" y="2040392"/>
            <a:ext cx="5026423" cy="4027923"/>
            <a:chOff x="3145201" y="2103702"/>
            <a:chExt cx="5026423" cy="4027923"/>
          </a:xfrm>
        </p:grpSpPr>
        <p:sp>
          <p:nvSpPr>
            <p:cNvPr id="25" name="Block Arc 24">
              <a:extLst>
                <a:ext uri="{FF2B5EF4-FFF2-40B4-BE49-F238E27FC236}">
                  <a16:creationId xmlns:a16="http://schemas.microsoft.com/office/drawing/2014/main" id="{663C6B1E-F727-D7E2-0AA5-29F6BE6226B2}"/>
                </a:ext>
              </a:extLst>
            </p:cNvPr>
            <p:cNvSpPr/>
            <p:nvPr/>
          </p:nvSpPr>
          <p:spPr>
            <a:xfrm>
              <a:off x="4143701" y="2103702"/>
              <a:ext cx="4027923" cy="4027923"/>
            </a:xfrm>
            <a:prstGeom prst="blockArc">
              <a:avLst>
                <a:gd name="adj1" fmla="val 10800000"/>
                <a:gd name="adj2" fmla="val 16334446"/>
                <a:gd name="adj3" fmla="val 27496"/>
              </a:avLst>
            </a:prstGeom>
            <a:solidFill>
              <a:srgbClr val="9FCFD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26" name="Block Arc 25">
              <a:extLst>
                <a:ext uri="{FF2B5EF4-FFF2-40B4-BE49-F238E27FC236}">
                  <a16:creationId xmlns:a16="http://schemas.microsoft.com/office/drawing/2014/main" id="{2377F8BC-F8CC-A570-CE79-8005CE820C78}"/>
                </a:ext>
              </a:extLst>
            </p:cNvPr>
            <p:cNvSpPr/>
            <p:nvPr/>
          </p:nvSpPr>
          <p:spPr>
            <a:xfrm>
              <a:off x="4843955" y="2764434"/>
              <a:ext cx="2670058" cy="2670058"/>
            </a:xfrm>
            <a:prstGeom prst="blockArc">
              <a:avLst>
                <a:gd name="adj1" fmla="val 10764090"/>
                <a:gd name="adj2" fmla="val 16157903"/>
                <a:gd name="adj3" fmla="val 15805"/>
              </a:avLst>
            </a:prstGeom>
            <a:solidFill>
              <a:sysClr val="window" lastClr="FFFFFF">
                <a:lumMod val="85000"/>
                <a:alpha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27" name="TextBox 26">
              <a:extLst>
                <a:ext uri="{FF2B5EF4-FFF2-40B4-BE49-F238E27FC236}">
                  <a16:creationId xmlns:a16="http://schemas.microsoft.com/office/drawing/2014/main" id="{7FA83AF5-2767-5B55-DFFC-AF49C42713C8}"/>
                </a:ext>
              </a:extLst>
            </p:cNvPr>
            <p:cNvSpPr txBox="1"/>
            <p:nvPr/>
          </p:nvSpPr>
          <p:spPr>
            <a:xfrm>
              <a:off x="3145201" y="2130131"/>
              <a:ext cx="1417325" cy="400494"/>
            </a:xfrm>
            <a:prstGeom prst="rect">
              <a:avLst/>
            </a:prstGeom>
            <a:noFill/>
          </p:spPr>
          <p:txBody>
            <a:bodyPr wrap="square" rtlCol="0">
              <a:spAutoFit/>
            </a:bodyPr>
            <a:lstStyle/>
            <a:p>
              <a:pPr algn="ctr">
                <a:lnSpc>
                  <a:spcPct val="115000"/>
                </a:lnSpc>
                <a:spcAft>
                  <a:spcPts val="800"/>
                </a:spcAft>
              </a:pPr>
              <a:r>
                <a:rPr lang="en-US" b="1" dirty="0">
                  <a:latin typeface="Times New Roman" panose="02020603050405020304" pitchFamily="18" charset="0"/>
                  <a:ea typeface="Calibri" panose="020F0502020204030204" pitchFamily="34" charset="0"/>
                  <a:cs typeface="Adobe Arabic" panose="02040503050201020203" pitchFamily="18" charset="-78"/>
                </a:rPr>
                <a:t>Check  </a:t>
              </a:r>
              <a:r>
                <a:rPr lang="ar-EG" b="1" dirty="0">
                  <a:latin typeface="Times New Roman" panose="02020603050405020304" pitchFamily="18" charset="0"/>
                  <a:ea typeface="Calibri" panose="020F0502020204030204" pitchFamily="34" charset="0"/>
                  <a:cs typeface="Adobe Arabic" panose="02040503050201020203" pitchFamily="18" charset="-78"/>
                </a:rPr>
                <a:t>التحقق</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8" name="TextBox 27">
              <a:extLst>
                <a:ext uri="{FF2B5EF4-FFF2-40B4-BE49-F238E27FC236}">
                  <a16:creationId xmlns:a16="http://schemas.microsoft.com/office/drawing/2014/main" id="{BA7A1B16-6E20-73CB-F2B0-D70F40C08684}"/>
                </a:ext>
              </a:extLst>
            </p:cNvPr>
            <p:cNvSpPr txBox="1"/>
            <p:nvPr/>
          </p:nvSpPr>
          <p:spPr>
            <a:xfrm>
              <a:off x="4434830" y="2793741"/>
              <a:ext cx="904310" cy="523220"/>
            </a:xfrm>
            <a:prstGeom prst="rect">
              <a:avLst/>
            </a:prstGeom>
            <a:noFill/>
          </p:spPr>
          <p:txBody>
            <a:bodyPr wrap="square" rtlCol="0">
              <a:spAutoFit/>
            </a:bodyPr>
            <a:lstStyle/>
            <a:p>
              <a:pPr algn="ctr"/>
              <a:r>
                <a:rPr lang="en-US" sz="2800" dirty="0">
                  <a:solidFill>
                    <a:prstClr val="black"/>
                  </a:solidFill>
                  <a:latin typeface="Calibri" panose="020F0502020204030204"/>
                </a:rPr>
                <a:t>03</a:t>
              </a:r>
            </a:p>
          </p:txBody>
        </p:sp>
      </p:grpSp>
      <p:grpSp>
        <p:nvGrpSpPr>
          <p:cNvPr id="29" name="Group 28">
            <a:extLst>
              <a:ext uri="{FF2B5EF4-FFF2-40B4-BE49-F238E27FC236}">
                <a16:creationId xmlns:a16="http://schemas.microsoft.com/office/drawing/2014/main" id="{36B4854F-8D8F-7CC7-AD09-5389723037EA}"/>
              </a:ext>
            </a:extLst>
          </p:cNvPr>
          <p:cNvGrpSpPr/>
          <p:nvPr/>
        </p:nvGrpSpPr>
        <p:grpSpPr>
          <a:xfrm>
            <a:off x="3339803" y="4037044"/>
            <a:ext cx="3634179" cy="2021745"/>
            <a:chOff x="3097023" y="4100354"/>
            <a:chExt cx="3634179" cy="2021745"/>
          </a:xfrm>
        </p:grpSpPr>
        <p:sp>
          <p:nvSpPr>
            <p:cNvPr id="30" name="Block Arc 14">
              <a:extLst>
                <a:ext uri="{FF2B5EF4-FFF2-40B4-BE49-F238E27FC236}">
                  <a16:creationId xmlns:a16="http://schemas.microsoft.com/office/drawing/2014/main" id="{97C0DAE3-D69D-1441-9275-7A1E589BFC54}"/>
                </a:ext>
              </a:extLst>
            </p:cNvPr>
            <p:cNvSpPr/>
            <p:nvPr/>
          </p:nvSpPr>
          <p:spPr>
            <a:xfrm rot="10800000" flipH="1">
              <a:off x="4140300" y="4100354"/>
              <a:ext cx="2577233" cy="1994890"/>
            </a:xfrm>
            <a:custGeom>
              <a:avLst/>
              <a:gdLst>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2036902 w 2544314"/>
                <a:gd name="connsiteY6" fmla="*/ 8748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1989277 w 2544314"/>
                <a:gd name="connsiteY6" fmla="*/ 7605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1989277 w 2544314"/>
                <a:gd name="connsiteY6" fmla="*/ 7605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1989277 w 2544314"/>
                <a:gd name="connsiteY6" fmla="*/ 7605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139486 w 2544314"/>
                <a:gd name="connsiteY3" fmla="*/ 635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11188 w 2553584"/>
                <a:gd name="connsiteY0" fmla="*/ 2013962 h 2013962"/>
                <a:gd name="connsiteX1" fmla="*/ 9270 w 2553584"/>
                <a:gd name="connsiteY1" fmla="*/ 2013962 h 2013962"/>
                <a:gd name="connsiteX2" fmla="*/ 613555 w 2553584"/>
                <a:gd name="connsiteY2" fmla="*/ 575611 h 2013962"/>
                <a:gd name="connsiteX3" fmla="*/ 1101131 w 2553584"/>
                <a:gd name="connsiteY3" fmla="*/ 35004 h 2013962"/>
                <a:gd name="connsiteX4" fmla="*/ 2553584 w 2553584"/>
                <a:gd name="connsiteY4" fmla="*/ 0 h 2013962"/>
                <a:gd name="connsiteX5" fmla="*/ 1998547 w 2553584"/>
                <a:gd name="connsiteY5" fmla="*/ 760549 h 2013962"/>
                <a:gd name="connsiteX6" fmla="*/ 1384845 w 2553584"/>
                <a:gd name="connsiteY6" fmla="*/ 1362590 h 2013962"/>
                <a:gd name="connsiteX7" fmla="*/ 1111188 w 2553584"/>
                <a:gd name="connsiteY7" fmla="*/ 2013962 h 2013962"/>
                <a:gd name="connsiteX0" fmla="*/ 1112586 w 2554982"/>
                <a:gd name="connsiteY0" fmla="*/ 2013962 h 2013962"/>
                <a:gd name="connsiteX1" fmla="*/ 10668 w 2554982"/>
                <a:gd name="connsiteY1" fmla="*/ 2013962 h 2013962"/>
                <a:gd name="connsiteX2" fmla="*/ 614953 w 2554982"/>
                <a:gd name="connsiteY2" fmla="*/ 575611 h 2013962"/>
                <a:gd name="connsiteX3" fmla="*/ 1102529 w 2554982"/>
                <a:gd name="connsiteY3" fmla="*/ 35004 h 2013962"/>
                <a:gd name="connsiteX4" fmla="*/ 2554982 w 2554982"/>
                <a:gd name="connsiteY4" fmla="*/ 0 h 2013962"/>
                <a:gd name="connsiteX5" fmla="*/ 1999945 w 2554982"/>
                <a:gd name="connsiteY5" fmla="*/ 760549 h 2013962"/>
                <a:gd name="connsiteX6" fmla="*/ 1386243 w 2554982"/>
                <a:gd name="connsiteY6" fmla="*/ 1362590 h 2013962"/>
                <a:gd name="connsiteX7" fmla="*/ 1112586 w 2554982"/>
                <a:gd name="connsiteY7" fmla="*/ 2013962 h 2013962"/>
                <a:gd name="connsiteX0" fmla="*/ 1113358 w 2555754"/>
                <a:gd name="connsiteY0" fmla="*/ 2013962 h 2013962"/>
                <a:gd name="connsiteX1" fmla="*/ 11440 w 2555754"/>
                <a:gd name="connsiteY1" fmla="*/ 2013962 h 2013962"/>
                <a:gd name="connsiteX2" fmla="*/ 615725 w 2555754"/>
                <a:gd name="connsiteY2" fmla="*/ 575611 h 2013962"/>
                <a:gd name="connsiteX3" fmla="*/ 1103301 w 2555754"/>
                <a:gd name="connsiteY3" fmla="*/ 35004 h 2013962"/>
                <a:gd name="connsiteX4" fmla="*/ 2555754 w 2555754"/>
                <a:gd name="connsiteY4" fmla="*/ 0 h 2013962"/>
                <a:gd name="connsiteX5" fmla="*/ 2000717 w 2555754"/>
                <a:gd name="connsiteY5" fmla="*/ 760549 h 2013962"/>
                <a:gd name="connsiteX6" fmla="*/ 1387015 w 2555754"/>
                <a:gd name="connsiteY6" fmla="*/ 1362590 h 2013962"/>
                <a:gd name="connsiteX7" fmla="*/ 1113358 w 2555754"/>
                <a:gd name="connsiteY7" fmla="*/ 2013962 h 2013962"/>
                <a:gd name="connsiteX0" fmla="*/ 1120440 w 2562836"/>
                <a:gd name="connsiteY0" fmla="*/ 2013962 h 2013962"/>
                <a:gd name="connsiteX1" fmla="*/ 18522 w 2562836"/>
                <a:gd name="connsiteY1" fmla="*/ 2013962 h 2013962"/>
                <a:gd name="connsiteX2" fmla="*/ 622807 w 2562836"/>
                <a:gd name="connsiteY2" fmla="*/ 575611 h 2013962"/>
                <a:gd name="connsiteX3" fmla="*/ 1110383 w 2562836"/>
                <a:gd name="connsiteY3" fmla="*/ 35004 h 2013962"/>
                <a:gd name="connsiteX4" fmla="*/ 2562836 w 2562836"/>
                <a:gd name="connsiteY4" fmla="*/ 0 h 2013962"/>
                <a:gd name="connsiteX5" fmla="*/ 2007799 w 2562836"/>
                <a:gd name="connsiteY5" fmla="*/ 760549 h 2013962"/>
                <a:gd name="connsiteX6" fmla="*/ 1394097 w 2562836"/>
                <a:gd name="connsiteY6" fmla="*/ 1362590 h 2013962"/>
                <a:gd name="connsiteX7" fmla="*/ 1120440 w 2562836"/>
                <a:gd name="connsiteY7" fmla="*/ 2013962 h 2013962"/>
                <a:gd name="connsiteX0" fmla="*/ 1116147 w 2558543"/>
                <a:gd name="connsiteY0" fmla="*/ 2013962 h 2013962"/>
                <a:gd name="connsiteX1" fmla="*/ 14229 w 2558543"/>
                <a:gd name="connsiteY1" fmla="*/ 2013962 h 2013962"/>
                <a:gd name="connsiteX2" fmla="*/ 618514 w 2558543"/>
                <a:gd name="connsiteY2" fmla="*/ 575611 h 2013962"/>
                <a:gd name="connsiteX3" fmla="*/ 1106090 w 2558543"/>
                <a:gd name="connsiteY3" fmla="*/ 35004 h 2013962"/>
                <a:gd name="connsiteX4" fmla="*/ 2558543 w 2558543"/>
                <a:gd name="connsiteY4" fmla="*/ 0 h 2013962"/>
                <a:gd name="connsiteX5" fmla="*/ 2003506 w 2558543"/>
                <a:gd name="connsiteY5" fmla="*/ 760549 h 2013962"/>
                <a:gd name="connsiteX6" fmla="*/ 1389804 w 2558543"/>
                <a:gd name="connsiteY6" fmla="*/ 1362590 h 2013962"/>
                <a:gd name="connsiteX7" fmla="*/ 1116147 w 2558543"/>
                <a:gd name="connsiteY7" fmla="*/ 2013962 h 2013962"/>
                <a:gd name="connsiteX0" fmla="*/ 1116147 w 2558543"/>
                <a:gd name="connsiteY0" fmla="*/ 2013962 h 2013962"/>
                <a:gd name="connsiteX1" fmla="*/ 14229 w 2558543"/>
                <a:gd name="connsiteY1" fmla="*/ 2013962 h 2013962"/>
                <a:gd name="connsiteX2" fmla="*/ 618514 w 2558543"/>
                <a:gd name="connsiteY2" fmla="*/ 575611 h 2013962"/>
                <a:gd name="connsiteX3" fmla="*/ 1106090 w 2558543"/>
                <a:gd name="connsiteY3" fmla="*/ 35004 h 2013962"/>
                <a:gd name="connsiteX4" fmla="*/ 2558543 w 2558543"/>
                <a:gd name="connsiteY4" fmla="*/ 0 h 2013962"/>
                <a:gd name="connsiteX5" fmla="*/ 2003506 w 2558543"/>
                <a:gd name="connsiteY5" fmla="*/ 760549 h 2013962"/>
                <a:gd name="connsiteX6" fmla="*/ 1389804 w 2558543"/>
                <a:gd name="connsiteY6" fmla="*/ 1362590 h 2013962"/>
                <a:gd name="connsiteX7" fmla="*/ 1116147 w 2558543"/>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12891 w 2555287"/>
                <a:gd name="connsiteY0" fmla="*/ 2013962 h 2013962"/>
                <a:gd name="connsiteX1" fmla="*/ 0 w 2555287"/>
                <a:gd name="connsiteY1" fmla="*/ 2006647 h 2013962"/>
                <a:gd name="connsiteX2" fmla="*/ 615258 w 2555287"/>
                <a:gd name="connsiteY2" fmla="*/ 575611 h 2013962"/>
                <a:gd name="connsiteX3" fmla="*/ 1102834 w 2555287"/>
                <a:gd name="connsiteY3" fmla="*/ 35004 h 2013962"/>
                <a:gd name="connsiteX4" fmla="*/ 2555287 w 2555287"/>
                <a:gd name="connsiteY4" fmla="*/ 0 h 2013962"/>
                <a:gd name="connsiteX5" fmla="*/ 2000250 w 2555287"/>
                <a:gd name="connsiteY5" fmla="*/ 760549 h 2013962"/>
                <a:gd name="connsiteX6" fmla="*/ 1386548 w 2555287"/>
                <a:gd name="connsiteY6" fmla="*/ 1362590 h 2013962"/>
                <a:gd name="connsiteX7" fmla="*/ 1112891 w 2555287"/>
                <a:gd name="connsiteY7" fmla="*/ 2013962 h 2013962"/>
                <a:gd name="connsiteX0" fmla="*/ 1112909 w 2555305"/>
                <a:gd name="connsiteY0" fmla="*/ 2013962 h 2013962"/>
                <a:gd name="connsiteX1" fmla="*/ 18 w 2555305"/>
                <a:gd name="connsiteY1" fmla="*/ 2006647 h 2013962"/>
                <a:gd name="connsiteX2" fmla="*/ 615276 w 2555305"/>
                <a:gd name="connsiteY2" fmla="*/ 575611 h 2013962"/>
                <a:gd name="connsiteX3" fmla="*/ 1102852 w 2555305"/>
                <a:gd name="connsiteY3" fmla="*/ 35004 h 2013962"/>
                <a:gd name="connsiteX4" fmla="*/ 2555305 w 2555305"/>
                <a:gd name="connsiteY4" fmla="*/ 0 h 2013962"/>
                <a:gd name="connsiteX5" fmla="*/ 2000268 w 2555305"/>
                <a:gd name="connsiteY5" fmla="*/ 760549 h 2013962"/>
                <a:gd name="connsiteX6" fmla="*/ 1386566 w 2555305"/>
                <a:gd name="connsiteY6" fmla="*/ 1362590 h 2013962"/>
                <a:gd name="connsiteX7" fmla="*/ 1112909 w 2555305"/>
                <a:gd name="connsiteY7" fmla="*/ 2013962 h 2013962"/>
                <a:gd name="connsiteX0" fmla="*/ 1112909 w 2577251"/>
                <a:gd name="connsiteY0" fmla="*/ 1991807 h 1991807"/>
                <a:gd name="connsiteX1" fmla="*/ 18 w 2577251"/>
                <a:gd name="connsiteY1" fmla="*/ 1984492 h 1991807"/>
                <a:gd name="connsiteX2" fmla="*/ 615276 w 2577251"/>
                <a:gd name="connsiteY2" fmla="*/ 553456 h 1991807"/>
                <a:gd name="connsiteX3" fmla="*/ 1102852 w 2577251"/>
                <a:gd name="connsiteY3" fmla="*/ 12849 h 1991807"/>
                <a:gd name="connsiteX4" fmla="*/ 2577251 w 2577251"/>
                <a:gd name="connsiteY4" fmla="*/ 3449 h 1991807"/>
                <a:gd name="connsiteX5" fmla="*/ 2000268 w 2577251"/>
                <a:gd name="connsiteY5" fmla="*/ 738394 h 1991807"/>
                <a:gd name="connsiteX6" fmla="*/ 1386566 w 2577251"/>
                <a:gd name="connsiteY6" fmla="*/ 1340435 h 1991807"/>
                <a:gd name="connsiteX7" fmla="*/ 1112909 w 2577251"/>
                <a:gd name="connsiteY7" fmla="*/ 1991807 h 1991807"/>
                <a:gd name="connsiteX0" fmla="*/ 1112909 w 2577251"/>
                <a:gd name="connsiteY0" fmla="*/ 1991807 h 1995465"/>
                <a:gd name="connsiteX1" fmla="*/ 18 w 2577251"/>
                <a:gd name="connsiteY1" fmla="*/ 1995465 h 1995465"/>
                <a:gd name="connsiteX2" fmla="*/ 615276 w 2577251"/>
                <a:gd name="connsiteY2" fmla="*/ 553456 h 1995465"/>
                <a:gd name="connsiteX3" fmla="*/ 1102852 w 2577251"/>
                <a:gd name="connsiteY3" fmla="*/ 12849 h 1995465"/>
                <a:gd name="connsiteX4" fmla="*/ 2577251 w 2577251"/>
                <a:gd name="connsiteY4" fmla="*/ 3449 h 1995465"/>
                <a:gd name="connsiteX5" fmla="*/ 2000268 w 2577251"/>
                <a:gd name="connsiteY5" fmla="*/ 738394 h 1995465"/>
                <a:gd name="connsiteX6" fmla="*/ 1386566 w 2577251"/>
                <a:gd name="connsiteY6" fmla="*/ 1340435 h 1995465"/>
                <a:gd name="connsiteX7" fmla="*/ 1112909 w 2577251"/>
                <a:gd name="connsiteY7" fmla="*/ 1991807 h 1995465"/>
                <a:gd name="connsiteX0" fmla="*/ 1112913 w 2577255"/>
                <a:gd name="connsiteY0" fmla="*/ 1991807 h 1995465"/>
                <a:gd name="connsiteX1" fmla="*/ 22 w 2577255"/>
                <a:gd name="connsiteY1" fmla="*/ 1995465 h 1995465"/>
                <a:gd name="connsiteX2" fmla="*/ 615280 w 2577255"/>
                <a:gd name="connsiteY2" fmla="*/ 553456 h 1995465"/>
                <a:gd name="connsiteX3" fmla="*/ 1102856 w 2577255"/>
                <a:gd name="connsiteY3" fmla="*/ 12849 h 1995465"/>
                <a:gd name="connsiteX4" fmla="*/ 2577255 w 2577255"/>
                <a:gd name="connsiteY4" fmla="*/ 3449 h 1995465"/>
                <a:gd name="connsiteX5" fmla="*/ 2000272 w 2577255"/>
                <a:gd name="connsiteY5" fmla="*/ 738394 h 1995465"/>
                <a:gd name="connsiteX6" fmla="*/ 1386570 w 2577255"/>
                <a:gd name="connsiteY6" fmla="*/ 1340435 h 1995465"/>
                <a:gd name="connsiteX7" fmla="*/ 1112913 w 2577255"/>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102834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102834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102834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102834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102834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421811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421811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1991807 h 1995465"/>
                <a:gd name="connsiteX1" fmla="*/ 0 w 2577233"/>
                <a:gd name="connsiteY1" fmla="*/ 1995465 h 1995465"/>
                <a:gd name="connsiteX2" fmla="*/ 615258 w 2577233"/>
                <a:gd name="connsiteY2" fmla="*/ 553456 h 1995465"/>
                <a:gd name="connsiteX3" fmla="*/ 1464341 w 2577233"/>
                <a:gd name="connsiteY3" fmla="*/ 12849 h 1995465"/>
                <a:gd name="connsiteX4" fmla="*/ 2577233 w 2577233"/>
                <a:gd name="connsiteY4" fmla="*/ 3449 h 1995465"/>
                <a:gd name="connsiteX5" fmla="*/ 2000250 w 2577233"/>
                <a:gd name="connsiteY5" fmla="*/ 738394 h 1995465"/>
                <a:gd name="connsiteX6" fmla="*/ 1386548 w 2577233"/>
                <a:gd name="connsiteY6" fmla="*/ 1340435 h 1995465"/>
                <a:gd name="connsiteX7" fmla="*/ 1112891 w 2577233"/>
                <a:gd name="connsiteY7" fmla="*/ 1991807 h 1995465"/>
                <a:gd name="connsiteX0" fmla="*/ 1112891 w 2577233"/>
                <a:gd name="connsiteY0" fmla="*/ 2001249 h 2004907"/>
                <a:gd name="connsiteX1" fmla="*/ 0 w 2577233"/>
                <a:gd name="connsiteY1" fmla="*/ 2004907 h 2004907"/>
                <a:gd name="connsiteX2" fmla="*/ 615258 w 2577233"/>
                <a:gd name="connsiteY2" fmla="*/ 562898 h 2004907"/>
                <a:gd name="connsiteX3" fmla="*/ 1464341 w 2577233"/>
                <a:gd name="connsiteY3" fmla="*/ 10017 h 2004907"/>
                <a:gd name="connsiteX4" fmla="*/ 2577233 w 2577233"/>
                <a:gd name="connsiteY4" fmla="*/ 12891 h 2004907"/>
                <a:gd name="connsiteX5" fmla="*/ 2000250 w 2577233"/>
                <a:gd name="connsiteY5" fmla="*/ 747836 h 2004907"/>
                <a:gd name="connsiteX6" fmla="*/ 1386548 w 2577233"/>
                <a:gd name="connsiteY6" fmla="*/ 1349877 h 2004907"/>
                <a:gd name="connsiteX7" fmla="*/ 1112891 w 2577233"/>
                <a:gd name="connsiteY7" fmla="*/ 2001249 h 2004907"/>
                <a:gd name="connsiteX0" fmla="*/ 1112891 w 2577233"/>
                <a:gd name="connsiteY0" fmla="*/ 2001249 h 2004907"/>
                <a:gd name="connsiteX1" fmla="*/ 0 w 2577233"/>
                <a:gd name="connsiteY1" fmla="*/ 2004907 h 2004907"/>
                <a:gd name="connsiteX2" fmla="*/ 615258 w 2577233"/>
                <a:gd name="connsiteY2" fmla="*/ 562898 h 2004907"/>
                <a:gd name="connsiteX3" fmla="*/ 1464341 w 2577233"/>
                <a:gd name="connsiteY3" fmla="*/ 10017 h 2004907"/>
                <a:gd name="connsiteX4" fmla="*/ 2577233 w 2577233"/>
                <a:gd name="connsiteY4" fmla="*/ 12891 h 2004907"/>
                <a:gd name="connsiteX5" fmla="*/ 2000250 w 2577233"/>
                <a:gd name="connsiteY5" fmla="*/ 747836 h 2004907"/>
                <a:gd name="connsiteX6" fmla="*/ 1386548 w 2577233"/>
                <a:gd name="connsiteY6" fmla="*/ 1349877 h 2004907"/>
                <a:gd name="connsiteX7" fmla="*/ 1112891 w 2577233"/>
                <a:gd name="connsiteY7" fmla="*/ 2001249 h 2004907"/>
                <a:gd name="connsiteX0" fmla="*/ 1112891 w 2577233"/>
                <a:gd name="connsiteY0" fmla="*/ 1991232 h 1994890"/>
                <a:gd name="connsiteX1" fmla="*/ 0 w 2577233"/>
                <a:gd name="connsiteY1" fmla="*/ 1994890 h 1994890"/>
                <a:gd name="connsiteX2" fmla="*/ 615258 w 2577233"/>
                <a:gd name="connsiteY2" fmla="*/ 552881 h 1994890"/>
                <a:gd name="connsiteX3" fmla="*/ 1464341 w 2577233"/>
                <a:gd name="connsiteY3" fmla="*/ 0 h 1994890"/>
                <a:gd name="connsiteX4" fmla="*/ 2577233 w 2577233"/>
                <a:gd name="connsiteY4" fmla="*/ 2874 h 1994890"/>
                <a:gd name="connsiteX5" fmla="*/ 2000250 w 2577233"/>
                <a:gd name="connsiteY5" fmla="*/ 737819 h 1994890"/>
                <a:gd name="connsiteX6" fmla="*/ 1386548 w 2577233"/>
                <a:gd name="connsiteY6" fmla="*/ 1339860 h 1994890"/>
                <a:gd name="connsiteX7" fmla="*/ 1112891 w 2577233"/>
                <a:gd name="connsiteY7" fmla="*/ 1991232 h 199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7233" h="1994890">
                  <a:moveTo>
                    <a:pt x="1112891" y="1991232"/>
                  </a:moveTo>
                  <a:lnTo>
                    <a:pt x="0" y="1994890"/>
                  </a:lnTo>
                  <a:cubicBezTo>
                    <a:pt x="45077" y="1462557"/>
                    <a:pt x="214969" y="958493"/>
                    <a:pt x="615258" y="552881"/>
                  </a:cubicBezTo>
                  <a:cubicBezTo>
                    <a:pt x="882960" y="261155"/>
                    <a:pt x="1265715" y="83579"/>
                    <a:pt x="1464341" y="0"/>
                  </a:cubicBezTo>
                  <a:cubicBezTo>
                    <a:pt x="1982032" y="6210"/>
                    <a:pt x="2147057" y="11367"/>
                    <a:pt x="2577233" y="2874"/>
                  </a:cubicBezTo>
                  <a:cubicBezTo>
                    <a:pt x="2382696" y="332590"/>
                    <a:pt x="2243097" y="495276"/>
                    <a:pt x="2000250" y="737819"/>
                  </a:cubicBezTo>
                  <a:cubicBezTo>
                    <a:pt x="1779857" y="957602"/>
                    <a:pt x="1563016" y="1130958"/>
                    <a:pt x="1386548" y="1339860"/>
                  </a:cubicBezTo>
                  <a:cubicBezTo>
                    <a:pt x="1210080" y="1548762"/>
                    <a:pt x="1112891" y="1746160"/>
                    <a:pt x="1112891" y="1991232"/>
                  </a:cubicBezTo>
                  <a:close/>
                </a:path>
              </a:pathLst>
            </a:cu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31" name="Freeform 3">
              <a:extLst>
                <a:ext uri="{FF2B5EF4-FFF2-40B4-BE49-F238E27FC236}">
                  <a16:creationId xmlns:a16="http://schemas.microsoft.com/office/drawing/2014/main" id="{2FA096E8-B131-69F4-66F6-5F009CB0CF00}"/>
                </a:ext>
              </a:extLst>
            </p:cNvPr>
            <p:cNvSpPr/>
            <p:nvPr/>
          </p:nvSpPr>
          <p:spPr>
            <a:xfrm flipH="1">
              <a:off x="4851895" y="4119937"/>
              <a:ext cx="1879307" cy="2002162"/>
            </a:xfrm>
            <a:custGeom>
              <a:avLst/>
              <a:gdLst>
                <a:gd name="connsiteX0" fmla="*/ 1434487 w 1859394"/>
                <a:gd name="connsiteY0" fmla="*/ 0 h 2002162"/>
                <a:gd name="connsiteX1" fmla="*/ 1859394 w 1859394"/>
                <a:gd name="connsiteY1" fmla="*/ 3399 h 2002162"/>
                <a:gd name="connsiteX2" fmla="*/ 462299 w 1859394"/>
                <a:gd name="connsiteY2" fmla="*/ 2002162 h 2002162"/>
                <a:gd name="connsiteX3" fmla="*/ 0 w 1859394"/>
                <a:gd name="connsiteY3" fmla="*/ 2002162 h 2002162"/>
                <a:gd name="connsiteX4" fmla="*/ 1434487 w 1859394"/>
                <a:gd name="connsiteY4" fmla="*/ 0 h 2002162"/>
                <a:gd name="connsiteX0" fmla="*/ 1434487 w 1859394"/>
                <a:gd name="connsiteY0" fmla="*/ 0 h 2002162"/>
                <a:gd name="connsiteX1" fmla="*/ 1859394 w 1859394"/>
                <a:gd name="connsiteY1" fmla="*/ 3399 h 2002162"/>
                <a:gd name="connsiteX2" fmla="*/ 462299 w 1859394"/>
                <a:gd name="connsiteY2" fmla="*/ 2002162 h 2002162"/>
                <a:gd name="connsiteX3" fmla="*/ 0 w 1859394"/>
                <a:gd name="connsiteY3" fmla="*/ 2002162 h 2002162"/>
                <a:gd name="connsiteX4" fmla="*/ 1434487 w 1859394"/>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303"/>
                <a:gd name="connsiteY0" fmla="*/ 0 h 2002162"/>
                <a:gd name="connsiteX1" fmla="*/ 1879273 w 1879303"/>
                <a:gd name="connsiteY1" fmla="*/ 3399 h 2002162"/>
                <a:gd name="connsiteX2" fmla="*/ 463890 w 1879303"/>
                <a:gd name="connsiteY2" fmla="*/ 1998505 h 2002162"/>
                <a:gd name="connsiteX3" fmla="*/ 0 w 1879303"/>
                <a:gd name="connsiteY3" fmla="*/ 2002162 h 2002162"/>
                <a:gd name="connsiteX4" fmla="*/ 1454366 w 1879303"/>
                <a:gd name="connsiteY4" fmla="*/ 0 h 2002162"/>
                <a:gd name="connsiteX0" fmla="*/ 1454366 w 1879307"/>
                <a:gd name="connsiteY0" fmla="*/ 0 h 2002162"/>
                <a:gd name="connsiteX1" fmla="*/ 1879273 w 1879307"/>
                <a:gd name="connsiteY1" fmla="*/ 3399 h 2002162"/>
                <a:gd name="connsiteX2" fmla="*/ 463890 w 1879307"/>
                <a:gd name="connsiteY2" fmla="*/ 1998505 h 2002162"/>
                <a:gd name="connsiteX3" fmla="*/ 0 w 1879307"/>
                <a:gd name="connsiteY3" fmla="*/ 2002162 h 2002162"/>
                <a:gd name="connsiteX4" fmla="*/ 1454366 w 1879307"/>
                <a:gd name="connsiteY4" fmla="*/ 0 h 2002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9307" h="2002162">
                  <a:moveTo>
                    <a:pt x="1454366" y="0"/>
                  </a:moveTo>
                  <a:lnTo>
                    <a:pt x="1879273" y="3399"/>
                  </a:lnTo>
                  <a:cubicBezTo>
                    <a:pt x="1885406" y="881793"/>
                    <a:pt x="1061262" y="984778"/>
                    <a:pt x="463890" y="1998505"/>
                  </a:cubicBezTo>
                  <a:lnTo>
                    <a:pt x="0" y="2002162"/>
                  </a:lnTo>
                  <a:cubicBezTo>
                    <a:pt x="577713" y="951204"/>
                    <a:pt x="1420682" y="821165"/>
                    <a:pt x="1454366" y="0"/>
                  </a:cubicBezTo>
                  <a:close/>
                </a:path>
              </a:pathLst>
            </a:custGeom>
            <a:solidFill>
              <a:sysClr val="window" lastClr="FFFFFF">
                <a:lumMod val="85000"/>
                <a:alpha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sp>
          <p:nvSpPr>
            <p:cNvPr id="32" name="TextBox 31">
              <a:extLst>
                <a:ext uri="{FF2B5EF4-FFF2-40B4-BE49-F238E27FC236}">
                  <a16:creationId xmlns:a16="http://schemas.microsoft.com/office/drawing/2014/main" id="{F4A43259-6AE1-70E2-0E5D-D109E893FC40}"/>
                </a:ext>
              </a:extLst>
            </p:cNvPr>
            <p:cNvSpPr txBox="1"/>
            <p:nvPr/>
          </p:nvSpPr>
          <p:spPr>
            <a:xfrm>
              <a:off x="3097023" y="5076939"/>
              <a:ext cx="1417325" cy="400494"/>
            </a:xfrm>
            <a:prstGeom prst="rect">
              <a:avLst/>
            </a:prstGeom>
            <a:noFill/>
          </p:spPr>
          <p:txBody>
            <a:bodyPr wrap="square" rtlCol="0">
              <a:spAutoFit/>
            </a:bodyPr>
            <a:lstStyle/>
            <a:p>
              <a:pPr algn="ctr">
                <a:lnSpc>
                  <a:spcPct val="115000"/>
                </a:lnSpc>
                <a:spcAft>
                  <a:spcPts val="800"/>
                </a:spcAft>
              </a:pPr>
              <a:r>
                <a:rPr lang="en-US" b="1" dirty="0">
                  <a:latin typeface="Times New Roman" panose="02020603050405020304" pitchFamily="18" charset="0"/>
                  <a:ea typeface="Calibri" panose="020F0502020204030204" pitchFamily="34" charset="0"/>
                  <a:cs typeface="Adobe Arabic" panose="02040503050201020203" pitchFamily="18" charset="-78"/>
                </a:rPr>
                <a:t> Act  </a:t>
              </a:r>
              <a:r>
                <a:rPr lang="ar-EG" b="1" dirty="0">
                  <a:latin typeface="Times New Roman" panose="02020603050405020304" pitchFamily="18" charset="0"/>
                  <a:ea typeface="Calibri" panose="020F0502020204030204" pitchFamily="34" charset="0"/>
                  <a:cs typeface="Adobe Arabic" panose="02040503050201020203" pitchFamily="18" charset="-78"/>
                </a:rPr>
                <a:t>التصرف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3" name="TextBox 32">
              <a:extLst>
                <a:ext uri="{FF2B5EF4-FFF2-40B4-BE49-F238E27FC236}">
                  <a16:creationId xmlns:a16="http://schemas.microsoft.com/office/drawing/2014/main" id="{464DAC99-228F-E299-D796-8E6A5B313E1A}"/>
                </a:ext>
              </a:extLst>
            </p:cNvPr>
            <p:cNvSpPr txBox="1"/>
            <p:nvPr/>
          </p:nvSpPr>
          <p:spPr>
            <a:xfrm>
              <a:off x="4459418" y="4903220"/>
              <a:ext cx="904310" cy="523220"/>
            </a:xfrm>
            <a:prstGeom prst="rect">
              <a:avLst/>
            </a:prstGeom>
            <a:noFill/>
          </p:spPr>
          <p:txBody>
            <a:bodyPr wrap="square" rtlCol="0">
              <a:spAutoFit/>
            </a:bodyPr>
            <a:lstStyle/>
            <a:p>
              <a:pPr algn="ctr"/>
              <a:r>
                <a:rPr lang="en-US" sz="2800" dirty="0">
                  <a:solidFill>
                    <a:prstClr val="white"/>
                  </a:solidFill>
                  <a:latin typeface="Calibri" panose="020F0502020204030204"/>
                </a:rPr>
                <a:t>04</a:t>
              </a:r>
            </a:p>
          </p:txBody>
        </p:sp>
      </p:grpSp>
      <p:grpSp>
        <p:nvGrpSpPr>
          <p:cNvPr id="34" name="Group 33">
            <a:extLst>
              <a:ext uri="{FF2B5EF4-FFF2-40B4-BE49-F238E27FC236}">
                <a16:creationId xmlns:a16="http://schemas.microsoft.com/office/drawing/2014/main" id="{54EFCC05-CF63-C323-5F05-3211EE6AAA07}"/>
              </a:ext>
            </a:extLst>
          </p:cNvPr>
          <p:cNvGrpSpPr/>
          <p:nvPr/>
        </p:nvGrpSpPr>
        <p:grpSpPr>
          <a:xfrm>
            <a:off x="5418892" y="3056634"/>
            <a:ext cx="3749018" cy="2990977"/>
            <a:chOff x="5176112" y="3119944"/>
            <a:chExt cx="3749018" cy="2990977"/>
          </a:xfrm>
        </p:grpSpPr>
        <p:grpSp>
          <p:nvGrpSpPr>
            <p:cNvPr id="35" name="Group 34">
              <a:extLst>
                <a:ext uri="{FF2B5EF4-FFF2-40B4-BE49-F238E27FC236}">
                  <a16:creationId xmlns:a16="http://schemas.microsoft.com/office/drawing/2014/main" id="{1AF9B008-F769-4553-E31B-3850396117FD}"/>
                </a:ext>
              </a:extLst>
            </p:cNvPr>
            <p:cNvGrpSpPr/>
            <p:nvPr/>
          </p:nvGrpSpPr>
          <p:grpSpPr>
            <a:xfrm>
              <a:off x="5609935" y="4108759"/>
              <a:ext cx="3315195" cy="2002162"/>
              <a:chOff x="5609935" y="4108759"/>
              <a:chExt cx="3315195" cy="2002162"/>
            </a:xfrm>
          </p:grpSpPr>
          <p:sp>
            <p:nvSpPr>
              <p:cNvPr id="37" name="Block Arc 14">
                <a:extLst>
                  <a:ext uri="{FF2B5EF4-FFF2-40B4-BE49-F238E27FC236}">
                    <a16:creationId xmlns:a16="http://schemas.microsoft.com/office/drawing/2014/main" id="{CCB3DE77-A02E-62DF-10AD-6E988F91AF15}"/>
                  </a:ext>
                </a:extLst>
              </p:cNvPr>
              <p:cNvSpPr/>
              <p:nvPr/>
            </p:nvSpPr>
            <p:spPr>
              <a:xfrm rot="10800000">
                <a:off x="5609935" y="4108989"/>
                <a:ext cx="2561689" cy="2001811"/>
              </a:xfrm>
              <a:custGeom>
                <a:avLst/>
                <a:gdLst>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2036902 w 2544314"/>
                  <a:gd name="connsiteY6" fmla="*/ 8748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1989277 w 2544314"/>
                  <a:gd name="connsiteY6" fmla="*/ 7605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1989277 w 2544314"/>
                  <a:gd name="connsiteY6" fmla="*/ 7605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1483610 w 2544314"/>
                  <a:gd name="connsiteY4" fmla="*/ 0 h 2013962"/>
                  <a:gd name="connsiteX5" fmla="*/ 2544314 w 2544314"/>
                  <a:gd name="connsiteY5" fmla="*/ 0 h 2013962"/>
                  <a:gd name="connsiteX6" fmla="*/ 1989277 w 2544314"/>
                  <a:gd name="connsiteY6" fmla="*/ 760549 h 2013962"/>
                  <a:gd name="connsiteX7" fmla="*/ 1375575 w 2544314"/>
                  <a:gd name="connsiteY7" fmla="*/ 1362590 h 2013962"/>
                  <a:gd name="connsiteX8" fmla="*/ 1101918 w 2544314"/>
                  <a:gd name="connsiteY8"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520486 w 2544314"/>
                  <a:gd name="connsiteY3" fmla="*/ 635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482386 w 2544314"/>
                  <a:gd name="connsiteY3" fmla="*/ 254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139486 w 2544314"/>
                  <a:gd name="connsiteY3" fmla="*/ 63579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11188 w 2553584"/>
                  <a:gd name="connsiteY0" fmla="*/ 2013962 h 2013962"/>
                  <a:gd name="connsiteX1" fmla="*/ 9270 w 2553584"/>
                  <a:gd name="connsiteY1" fmla="*/ 2013962 h 2013962"/>
                  <a:gd name="connsiteX2" fmla="*/ 613555 w 2553584"/>
                  <a:gd name="connsiteY2" fmla="*/ 575611 h 2013962"/>
                  <a:gd name="connsiteX3" fmla="*/ 1101131 w 2553584"/>
                  <a:gd name="connsiteY3" fmla="*/ 35004 h 2013962"/>
                  <a:gd name="connsiteX4" fmla="*/ 2553584 w 2553584"/>
                  <a:gd name="connsiteY4" fmla="*/ 0 h 2013962"/>
                  <a:gd name="connsiteX5" fmla="*/ 1998547 w 2553584"/>
                  <a:gd name="connsiteY5" fmla="*/ 760549 h 2013962"/>
                  <a:gd name="connsiteX6" fmla="*/ 1384845 w 2553584"/>
                  <a:gd name="connsiteY6" fmla="*/ 1362590 h 2013962"/>
                  <a:gd name="connsiteX7" fmla="*/ 1111188 w 2553584"/>
                  <a:gd name="connsiteY7" fmla="*/ 2013962 h 2013962"/>
                  <a:gd name="connsiteX0" fmla="*/ 1112586 w 2554982"/>
                  <a:gd name="connsiteY0" fmla="*/ 2013962 h 2013962"/>
                  <a:gd name="connsiteX1" fmla="*/ 10668 w 2554982"/>
                  <a:gd name="connsiteY1" fmla="*/ 2013962 h 2013962"/>
                  <a:gd name="connsiteX2" fmla="*/ 614953 w 2554982"/>
                  <a:gd name="connsiteY2" fmla="*/ 575611 h 2013962"/>
                  <a:gd name="connsiteX3" fmla="*/ 1102529 w 2554982"/>
                  <a:gd name="connsiteY3" fmla="*/ 35004 h 2013962"/>
                  <a:gd name="connsiteX4" fmla="*/ 2554982 w 2554982"/>
                  <a:gd name="connsiteY4" fmla="*/ 0 h 2013962"/>
                  <a:gd name="connsiteX5" fmla="*/ 1999945 w 2554982"/>
                  <a:gd name="connsiteY5" fmla="*/ 760549 h 2013962"/>
                  <a:gd name="connsiteX6" fmla="*/ 1386243 w 2554982"/>
                  <a:gd name="connsiteY6" fmla="*/ 1362590 h 2013962"/>
                  <a:gd name="connsiteX7" fmla="*/ 1112586 w 2554982"/>
                  <a:gd name="connsiteY7" fmla="*/ 2013962 h 2013962"/>
                  <a:gd name="connsiteX0" fmla="*/ 1113358 w 2555754"/>
                  <a:gd name="connsiteY0" fmla="*/ 2013962 h 2013962"/>
                  <a:gd name="connsiteX1" fmla="*/ 11440 w 2555754"/>
                  <a:gd name="connsiteY1" fmla="*/ 2013962 h 2013962"/>
                  <a:gd name="connsiteX2" fmla="*/ 615725 w 2555754"/>
                  <a:gd name="connsiteY2" fmla="*/ 575611 h 2013962"/>
                  <a:gd name="connsiteX3" fmla="*/ 1103301 w 2555754"/>
                  <a:gd name="connsiteY3" fmla="*/ 35004 h 2013962"/>
                  <a:gd name="connsiteX4" fmla="*/ 2555754 w 2555754"/>
                  <a:gd name="connsiteY4" fmla="*/ 0 h 2013962"/>
                  <a:gd name="connsiteX5" fmla="*/ 2000717 w 2555754"/>
                  <a:gd name="connsiteY5" fmla="*/ 760549 h 2013962"/>
                  <a:gd name="connsiteX6" fmla="*/ 1387015 w 2555754"/>
                  <a:gd name="connsiteY6" fmla="*/ 1362590 h 2013962"/>
                  <a:gd name="connsiteX7" fmla="*/ 1113358 w 2555754"/>
                  <a:gd name="connsiteY7" fmla="*/ 2013962 h 2013962"/>
                  <a:gd name="connsiteX0" fmla="*/ 1120440 w 2562836"/>
                  <a:gd name="connsiteY0" fmla="*/ 2013962 h 2013962"/>
                  <a:gd name="connsiteX1" fmla="*/ 18522 w 2562836"/>
                  <a:gd name="connsiteY1" fmla="*/ 2013962 h 2013962"/>
                  <a:gd name="connsiteX2" fmla="*/ 622807 w 2562836"/>
                  <a:gd name="connsiteY2" fmla="*/ 575611 h 2013962"/>
                  <a:gd name="connsiteX3" fmla="*/ 1110383 w 2562836"/>
                  <a:gd name="connsiteY3" fmla="*/ 35004 h 2013962"/>
                  <a:gd name="connsiteX4" fmla="*/ 2562836 w 2562836"/>
                  <a:gd name="connsiteY4" fmla="*/ 0 h 2013962"/>
                  <a:gd name="connsiteX5" fmla="*/ 2007799 w 2562836"/>
                  <a:gd name="connsiteY5" fmla="*/ 760549 h 2013962"/>
                  <a:gd name="connsiteX6" fmla="*/ 1394097 w 2562836"/>
                  <a:gd name="connsiteY6" fmla="*/ 1362590 h 2013962"/>
                  <a:gd name="connsiteX7" fmla="*/ 1120440 w 2562836"/>
                  <a:gd name="connsiteY7" fmla="*/ 2013962 h 2013962"/>
                  <a:gd name="connsiteX0" fmla="*/ 1116147 w 2558543"/>
                  <a:gd name="connsiteY0" fmla="*/ 2013962 h 2013962"/>
                  <a:gd name="connsiteX1" fmla="*/ 14229 w 2558543"/>
                  <a:gd name="connsiteY1" fmla="*/ 2013962 h 2013962"/>
                  <a:gd name="connsiteX2" fmla="*/ 618514 w 2558543"/>
                  <a:gd name="connsiteY2" fmla="*/ 575611 h 2013962"/>
                  <a:gd name="connsiteX3" fmla="*/ 1106090 w 2558543"/>
                  <a:gd name="connsiteY3" fmla="*/ 35004 h 2013962"/>
                  <a:gd name="connsiteX4" fmla="*/ 2558543 w 2558543"/>
                  <a:gd name="connsiteY4" fmla="*/ 0 h 2013962"/>
                  <a:gd name="connsiteX5" fmla="*/ 2003506 w 2558543"/>
                  <a:gd name="connsiteY5" fmla="*/ 760549 h 2013962"/>
                  <a:gd name="connsiteX6" fmla="*/ 1389804 w 2558543"/>
                  <a:gd name="connsiteY6" fmla="*/ 1362590 h 2013962"/>
                  <a:gd name="connsiteX7" fmla="*/ 1116147 w 2558543"/>
                  <a:gd name="connsiteY7" fmla="*/ 2013962 h 2013962"/>
                  <a:gd name="connsiteX0" fmla="*/ 1116147 w 2558543"/>
                  <a:gd name="connsiteY0" fmla="*/ 2013962 h 2013962"/>
                  <a:gd name="connsiteX1" fmla="*/ 14229 w 2558543"/>
                  <a:gd name="connsiteY1" fmla="*/ 2013962 h 2013962"/>
                  <a:gd name="connsiteX2" fmla="*/ 618514 w 2558543"/>
                  <a:gd name="connsiteY2" fmla="*/ 575611 h 2013962"/>
                  <a:gd name="connsiteX3" fmla="*/ 1106090 w 2558543"/>
                  <a:gd name="connsiteY3" fmla="*/ 35004 h 2013962"/>
                  <a:gd name="connsiteX4" fmla="*/ 2558543 w 2558543"/>
                  <a:gd name="connsiteY4" fmla="*/ 0 h 2013962"/>
                  <a:gd name="connsiteX5" fmla="*/ 2003506 w 2558543"/>
                  <a:gd name="connsiteY5" fmla="*/ 760549 h 2013962"/>
                  <a:gd name="connsiteX6" fmla="*/ 1389804 w 2558543"/>
                  <a:gd name="connsiteY6" fmla="*/ 1362590 h 2013962"/>
                  <a:gd name="connsiteX7" fmla="*/ 1116147 w 2558543"/>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15495 w 2557891"/>
                  <a:gd name="connsiteY0" fmla="*/ 2013962 h 2013962"/>
                  <a:gd name="connsiteX1" fmla="*/ 13577 w 2557891"/>
                  <a:gd name="connsiteY1" fmla="*/ 2013962 h 2013962"/>
                  <a:gd name="connsiteX2" fmla="*/ 617862 w 2557891"/>
                  <a:gd name="connsiteY2" fmla="*/ 575611 h 2013962"/>
                  <a:gd name="connsiteX3" fmla="*/ 1105438 w 2557891"/>
                  <a:gd name="connsiteY3" fmla="*/ 35004 h 2013962"/>
                  <a:gd name="connsiteX4" fmla="*/ 2557891 w 2557891"/>
                  <a:gd name="connsiteY4" fmla="*/ 0 h 2013962"/>
                  <a:gd name="connsiteX5" fmla="*/ 2002854 w 2557891"/>
                  <a:gd name="connsiteY5" fmla="*/ 760549 h 2013962"/>
                  <a:gd name="connsiteX6" fmla="*/ 1389152 w 2557891"/>
                  <a:gd name="connsiteY6" fmla="*/ 1362590 h 2013962"/>
                  <a:gd name="connsiteX7" fmla="*/ 1115495 w 2557891"/>
                  <a:gd name="connsiteY7" fmla="*/ 2013962 h 2013962"/>
                  <a:gd name="connsiteX0" fmla="*/ 1101918 w 2544314"/>
                  <a:gd name="connsiteY0" fmla="*/ 2013962 h 2013962"/>
                  <a:gd name="connsiteX1" fmla="*/ 0 w 2544314"/>
                  <a:gd name="connsiteY1" fmla="*/ 2013962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1918 w 2544314"/>
                  <a:gd name="connsiteY0" fmla="*/ 2013962 h 2013962"/>
                  <a:gd name="connsiteX1" fmla="*/ 0 w 2544314"/>
                  <a:gd name="connsiteY1" fmla="*/ 2002989 h 2013962"/>
                  <a:gd name="connsiteX2" fmla="*/ 604285 w 2544314"/>
                  <a:gd name="connsiteY2" fmla="*/ 575611 h 2013962"/>
                  <a:gd name="connsiteX3" fmla="*/ 1091861 w 2544314"/>
                  <a:gd name="connsiteY3" fmla="*/ 35004 h 2013962"/>
                  <a:gd name="connsiteX4" fmla="*/ 2544314 w 2544314"/>
                  <a:gd name="connsiteY4" fmla="*/ 0 h 2013962"/>
                  <a:gd name="connsiteX5" fmla="*/ 1989277 w 2544314"/>
                  <a:gd name="connsiteY5" fmla="*/ 760549 h 2013962"/>
                  <a:gd name="connsiteX6" fmla="*/ 1375575 w 2544314"/>
                  <a:gd name="connsiteY6" fmla="*/ 1362590 h 2013962"/>
                  <a:gd name="connsiteX7" fmla="*/ 1101918 w 2544314"/>
                  <a:gd name="connsiteY7" fmla="*/ 2013962 h 2013962"/>
                  <a:gd name="connsiteX0" fmla="*/ 1102036 w 2544432"/>
                  <a:gd name="connsiteY0" fmla="*/ 2013962 h 2013962"/>
                  <a:gd name="connsiteX1" fmla="*/ 118 w 2544432"/>
                  <a:gd name="connsiteY1" fmla="*/ 2002989 h 2013962"/>
                  <a:gd name="connsiteX2" fmla="*/ 604403 w 2544432"/>
                  <a:gd name="connsiteY2" fmla="*/ 575611 h 2013962"/>
                  <a:gd name="connsiteX3" fmla="*/ 1091979 w 2544432"/>
                  <a:gd name="connsiteY3" fmla="*/ 35004 h 2013962"/>
                  <a:gd name="connsiteX4" fmla="*/ 2544432 w 2544432"/>
                  <a:gd name="connsiteY4" fmla="*/ 0 h 2013962"/>
                  <a:gd name="connsiteX5" fmla="*/ 1989395 w 2544432"/>
                  <a:gd name="connsiteY5" fmla="*/ 760549 h 2013962"/>
                  <a:gd name="connsiteX6" fmla="*/ 1375693 w 2544432"/>
                  <a:gd name="connsiteY6" fmla="*/ 1362590 h 2013962"/>
                  <a:gd name="connsiteX7" fmla="*/ 1102036 w 2544432"/>
                  <a:gd name="connsiteY7" fmla="*/ 2013962 h 2013962"/>
                  <a:gd name="connsiteX0" fmla="*/ 1102036 w 2555404"/>
                  <a:gd name="connsiteY0" fmla="*/ 1995674 h 1995674"/>
                  <a:gd name="connsiteX1" fmla="*/ 118 w 2555404"/>
                  <a:gd name="connsiteY1" fmla="*/ 1984701 h 1995674"/>
                  <a:gd name="connsiteX2" fmla="*/ 604403 w 2555404"/>
                  <a:gd name="connsiteY2" fmla="*/ 557323 h 1995674"/>
                  <a:gd name="connsiteX3" fmla="*/ 1091979 w 2555404"/>
                  <a:gd name="connsiteY3" fmla="*/ 16716 h 1995674"/>
                  <a:gd name="connsiteX4" fmla="*/ 2555404 w 2555404"/>
                  <a:gd name="connsiteY4" fmla="*/ 0 h 1995674"/>
                  <a:gd name="connsiteX5" fmla="*/ 1989395 w 2555404"/>
                  <a:gd name="connsiteY5" fmla="*/ 742261 h 1995674"/>
                  <a:gd name="connsiteX6" fmla="*/ 1375693 w 2555404"/>
                  <a:gd name="connsiteY6" fmla="*/ 1344302 h 1995674"/>
                  <a:gd name="connsiteX7" fmla="*/ 1102036 w 2555404"/>
                  <a:gd name="connsiteY7" fmla="*/ 1995674 h 1995674"/>
                  <a:gd name="connsiteX0" fmla="*/ 1102036 w 2555404"/>
                  <a:gd name="connsiteY0" fmla="*/ 1995674 h 1995674"/>
                  <a:gd name="connsiteX1" fmla="*/ 118 w 2555404"/>
                  <a:gd name="connsiteY1" fmla="*/ 1984701 h 1995674"/>
                  <a:gd name="connsiteX2" fmla="*/ 604403 w 2555404"/>
                  <a:gd name="connsiteY2" fmla="*/ 557323 h 1995674"/>
                  <a:gd name="connsiteX3" fmla="*/ 1091979 w 2555404"/>
                  <a:gd name="connsiteY3" fmla="*/ 16716 h 1995674"/>
                  <a:gd name="connsiteX4" fmla="*/ 2555404 w 2555404"/>
                  <a:gd name="connsiteY4" fmla="*/ 0 h 1995674"/>
                  <a:gd name="connsiteX5" fmla="*/ 1989395 w 2555404"/>
                  <a:gd name="connsiteY5" fmla="*/ 742261 h 1995674"/>
                  <a:gd name="connsiteX6" fmla="*/ 1375693 w 2555404"/>
                  <a:gd name="connsiteY6" fmla="*/ 1344302 h 1995674"/>
                  <a:gd name="connsiteX7" fmla="*/ 1102036 w 2555404"/>
                  <a:gd name="connsiteY7" fmla="*/ 1995674 h 1995674"/>
                  <a:gd name="connsiteX0" fmla="*/ 1102026 w 2555394"/>
                  <a:gd name="connsiteY0" fmla="*/ 1995674 h 1995674"/>
                  <a:gd name="connsiteX1" fmla="*/ 108 w 2555394"/>
                  <a:gd name="connsiteY1" fmla="*/ 1984701 h 1995674"/>
                  <a:gd name="connsiteX2" fmla="*/ 604393 w 2555394"/>
                  <a:gd name="connsiteY2" fmla="*/ 557323 h 1995674"/>
                  <a:gd name="connsiteX3" fmla="*/ 1091969 w 2555394"/>
                  <a:gd name="connsiteY3" fmla="*/ 16716 h 1995674"/>
                  <a:gd name="connsiteX4" fmla="*/ 2555394 w 2555394"/>
                  <a:gd name="connsiteY4" fmla="*/ 0 h 1995674"/>
                  <a:gd name="connsiteX5" fmla="*/ 1989385 w 2555394"/>
                  <a:gd name="connsiteY5" fmla="*/ 742261 h 1995674"/>
                  <a:gd name="connsiteX6" fmla="*/ 1375683 w 2555394"/>
                  <a:gd name="connsiteY6" fmla="*/ 1344302 h 1995674"/>
                  <a:gd name="connsiteX7" fmla="*/ 1102026 w 2555394"/>
                  <a:gd name="connsiteY7" fmla="*/ 1995674 h 1995674"/>
                  <a:gd name="connsiteX0" fmla="*/ 1102184 w 2555552"/>
                  <a:gd name="connsiteY0" fmla="*/ 1995674 h 1995674"/>
                  <a:gd name="connsiteX1" fmla="*/ 266 w 2555552"/>
                  <a:gd name="connsiteY1" fmla="*/ 1984701 h 1995674"/>
                  <a:gd name="connsiteX2" fmla="*/ 604551 w 2555552"/>
                  <a:gd name="connsiteY2" fmla="*/ 557323 h 1995674"/>
                  <a:gd name="connsiteX3" fmla="*/ 1092127 w 2555552"/>
                  <a:gd name="connsiteY3" fmla="*/ 16716 h 1995674"/>
                  <a:gd name="connsiteX4" fmla="*/ 2555552 w 2555552"/>
                  <a:gd name="connsiteY4" fmla="*/ 0 h 1995674"/>
                  <a:gd name="connsiteX5" fmla="*/ 1989543 w 2555552"/>
                  <a:gd name="connsiteY5" fmla="*/ 742261 h 1995674"/>
                  <a:gd name="connsiteX6" fmla="*/ 1375841 w 2555552"/>
                  <a:gd name="connsiteY6" fmla="*/ 1344302 h 1995674"/>
                  <a:gd name="connsiteX7" fmla="*/ 1102184 w 2555552"/>
                  <a:gd name="connsiteY7" fmla="*/ 1995674 h 1995674"/>
                  <a:gd name="connsiteX0" fmla="*/ 1102184 w 2561689"/>
                  <a:gd name="connsiteY0" fmla="*/ 2001811 h 2001811"/>
                  <a:gd name="connsiteX1" fmla="*/ 266 w 2561689"/>
                  <a:gd name="connsiteY1" fmla="*/ 1990838 h 2001811"/>
                  <a:gd name="connsiteX2" fmla="*/ 604551 w 2561689"/>
                  <a:gd name="connsiteY2" fmla="*/ 563460 h 2001811"/>
                  <a:gd name="connsiteX3" fmla="*/ 1092127 w 2561689"/>
                  <a:gd name="connsiteY3" fmla="*/ 22853 h 2001811"/>
                  <a:gd name="connsiteX4" fmla="*/ 2561689 w 2561689"/>
                  <a:gd name="connsiteY4" fmla="*/ 0 h 2001811"/>
                  <a:gd name="connsiteX5" fmla="*/ 1989543 w 2561689"/>
                  <a:gd name="connsiteY5" fmla="*/ 748398 h 2001811"/>
                  <a:gd name="connsiteX6" fmla="*/ 1375841 w 2561689"/>
                  <a:gd name="connsiteY6" fmla="*/ 1350439 h 2001811"/>
                  <a:gd name="connsiteX7" fmla="*/ 1102184 w 2561689"/>
                  <a:gd name="connsiteY7" fmla="*/ 2001811 h 2001811"/>
                  <a:gd name="connsiteX0" fmla="*/ 1102184 w 2561689"/>
                  <a:gd name="connsiteY0" fmla="*/ 2002417 h 2002417"/>
                  <a:gd name="connsiteX1" fmla="*/ 266 w 2561689"/>
                  <a:gd name="connsiteY1" fmla="*/ 1991444 h 2002417"/>
                  <a:gd name="connsiteX2" fmla="*/ 604551 w 2561689"/>
                  <a:gd name="connsiteY2" fmla="*/ 564066 h 2002417"/>
                  <a:gd name="connsiteX3" fmla="*/ 1092127 w 2561689"/>
                  <a:gd name="connsiteY3" fmla="*/ 23459 h 2002417"/>
                  <a:gd name="connsiteX4" fmla="*/ 2561689 w 2561689"/>
                  <a:gd name="connsiteY4" fmla="*/ 606 h 2002417"/>
                  <a:gd name="connsiteX5" fmla="*/ 1989543 w 2561689"/>
                  <a:gd name="connsiteY5" fmla="*/ 749004 h 2002417"/>
                  <a:gd name="connsiteX6" fmla="*/ 1375841 w 2561689"/>
                  <a:gd name="connsiteY6" fmla="*/ 1351045 h 2002417"/>
                  <a:gd name="connsiteX7" fmla="*/ 1102184 w 2561689"/>
                  <a:gd name="connsiteY7" fmla="*/ 2002417 h 2002417"/>
                  <a:gd name="connsiteX0" fmla="*/ 1102184 w 2561689"/>
                  <a:gd name="connsiteY0" fmla="*/ 2001811 h 2001811"/>
                  <a:gd name="connsiteX1" fmla="*/ 266 w 2561689"/>
                  <a:gd name="connsiteY1" fmla="*/ 1990838 h 2001811"/>
                  <a:gd name="connsiteX2" fmla="*/ 604551 w 2561689"/>
                  <a:gd name="connsiteY2" fmla="*/ 563460 h 2001811"/>
                  <a:gd name="connsiteX3" fmla="*/ 1092127 w 2561689"/>
                  <a:gd name="connsiteY3" fmla="*/ 22853 h 2001811"/>
                  <a:gd name="connsiteX4" fmla="*/ 2561689 w 2561689"/>
                  <a:gd name="connsiteY4" fmla="*/ 0 h 2001811"/>
                  <a:gd name="connsiteX5" fmla="*/ 1989543 w 2561689"/>
                  <a:gd name="connsiteY5" fmla="*/ 748398 h 2001811"/>
                  <a:gd name="connsiteX6" fmla="*/ 1375841 w 2561689"/>
                  <a:gd name="connsiteY6" fmla="*/ 1350439 h 2001811"/>
                  <a:gd name="connsiteX7" fmla="*/ 1102184 w 2561689"/>
                  <a:gd name="connsiteY7" fmla="*/ 2001811 h 2001811"/>
                  <a:gd name="connsiteX0" fmla="*/ 1102184 w 2561689"/>
                  <a:gd name="connsiteY0" fmla="*/ 2001811 h 2001811"/>
                  <a:gd name="connsiteX1" fmla="*/ 266 w 2561689"/>
                  <a:gd name="connsiteY1" fmla="*/ 1990838 h 2001811"/>
                  <a:gd name="connsiteX2" fmla="*/ 604551 w 2561689"/>
                  <a:gd name="connsiteY2" fmla="*/ 563460 h 2001811"/>
                  <a:gd name="connsiteX3" fmla="*/ 1101332 w 2561689"/>
                  <a:gd name="connsiteY3" fmla="*/ 13648 h 2001811"/>
                  <a:gd name="connsiteX4" fmla="*/ 2561689 w 2561689"/>
                  <a:gd name="connsiteY4" fmla="*/ 0 h 2001811"/>
                  <a:gd name="connsiteX5" fmla="*/ 1989543 w 2561689"/>
                  <a:gd name="connsiteY5" fmla="*/ 748398 h 2001811"/>
                  <a:gd name="connsiteX6" fmla="*/ 1375841 w 2561689"/>
                  <a:gd name="connsiteY6" fmla="*/ 1350439 h 2001811"/>
                  <a:gd name="connsiteX7" fmla="*/ 1102184 w 2561689"/>
                  <a:gd name="connsiteY7" fmla="*/ 2001811 h 2001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1689" h="2001811">
                    <a:moveTo>
                      <a:pt x="1102184" y="2001811"/>
                    </a:moveTo>
                    <a:lnTo>
                      <a:pt x="266" y="1990838"/>
                    </a:lnTo>
                    <a:cubicBezTo>
                      <a:pt x="-9521" y="1597493"/>
                      <a:pt x="251812" y="925181"/>
                      <a:pt x="604551" y="563460"/>
                    </a:cubicBezTo>
                    <a:cubicBezTo>
                      <a:pt x="872253" y="271734"/>
                      <a:pt x="1006177" y="183929"/>
                      <a:pt x="1101332" y="13648"/>
                    </a:cubicBezTo>
                    <a:lnTo>
                      <a:pt x="2561689" y="0"/>
                    </a:lnTo>
                    <a:cubicBezTo>
                      <a:pt x="2367152" y="329716"/>
                      <a:pt x="2203130" y="494882"/>
                      <a:pt x="1989543" y="748398"/>
                    </a:cubicBezTo>
                    <a:cubicBezTo>
                      <a:pt x="1783780" y="957208"/>
                      <a:pt x="1552309" y="1141537"/>
                      <a:pt x="1375841" y="1350439"/>
                    </a:cubicBezTo>
                    <a:cubicBezTo>
                      <a:pt x="1199373" y="1559341"/>
                      <a:pt x="1102184" y="1756739"/>
                      <a:pt x="1102184" y="2001811"/>
                    </a:cubicBezTo>
                    <a:close/>
                  </a:path>
                </a:pathLst>
              </a:custGeom>
              <a:solidFill>
                <a:srgbClr val="FFCC5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38" name="Freeform 29">
                <a:extLst>
                  <a:ext uri="{FF2B5EF4-FFF2-40B4-BE49-F238E27FC236}">
                    <a16:creationId xmlns:a16="http://schemas.microsoft.com/office/drawing/2014/main" id="{ACE3EF2A-6EE0-D8B1-F329-98B8434EC82F}"/>
                  </a:ext>
                </a:extLst>
              </p:cNvPr>
              <p:cNvSpPr/>
              <p:nvPr/>
            </p:nvSpPr>
            <p:spPr>
              <a:xfrm>
                <a:off x="5613157" y="4108759"/>
                <a:ext cx="1879307" cy="2002162"/>
              </a:xfrm>
              <a:custGeom>
                <a:avLst/>
                <a:gdLst>
                  <a:gd name="connsiteX0" fmla="*/ 1434487 w 1859394"/>
                  <a:gd name="connsiteY0" fmla="*/ 0 h 2002162"/>
                  <a:gd name="connsiteX1" fmla="*/ 1859394 w 1859394"/>
                  <a:gd name="connsiteY1" fmla="*/ 3399 h 2002162"/>
                  <a:gd name="connsiteX2" fmla="*/ 462299 w 1859394"/>
                  <a:gd name="connsiteY2" fmla="*/ 2002162 h 2002162"/>
                  <a:gd name="connsiteX3" fmla="*/ 0 w 1859394"/>
                  <a:gd name="connsiteY3" fmla="*/ 2002162 h 2002162"/>
                  <a:gd name="connsiteX4" fmla="*/ 1434487 w 1859394"/>
                  <a:gd name="connsiteY4" fmla="*/ 0 h 2002162"/>
                  <a:gd name="connsiteX0" fmla="*/ 1434487 w 1859394"/>
                  <a:gd name="connsiteY0" fmla="*/ 0 h 2002162"/>
                  <a:gd name="connsiteX1" fmla="*/ 1859394 w 1859394"/>
                  <a:gd name="connsiteY1" fmla="*/ 3399 h 2002162"/>
                  <a:gd name="connsiteX2" fmla="*/ 462299 w 1859394"/>
                  <a:gd name="connsiteY2" fmla="*/ 2002162 h 2002162"/>
                  <a:gd name="connsiteX3" fmla="*/ 0 w 1859394"/>
                  <a:gd name="connsiteY3" fmla="*/ 2002162 h 2002162"/>
                  <a:gd name="connsiteX4" fmla="*/ 1434487 w 1859394"/>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82178 w 1879273"/>
                  <a:gd name="connsiteY2" fmla="*/ 2002162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273"/>
                  <a:gd name="connsiteY0" fmla="*/ 0 h 2002162"/>
                  <a:gd name="connsiteX1" fmla="*/ 1879273 w 1879273"/>
                  <a:gd name="connsiteY1" fmla="*/ 3399 h 2002162"/>
                  <a:gd name="connsiteX2" fmla="*/ 463890 w 1879273"/>
                  <a:gd name="connsiteY2" fmla="*/ 1998505 h 2002162"/>
                  <a:gd name="connsiteX3" fmla="*/ 0 w 1879273"/>
                  <a:gd name="connsiteY3" fmla="*/ 2002162 h 2002162"/>
                  <a:gd name="connsiteX4" fmla="*/ 1454366 w 1879273"/>
                  <a:gd name="connsiteY4" fmla="*/ 0 h 2002162"/>
                  <a:gd name="connsiteX0" fmla="*/ 1454366 w 1879303"/>
                  <a:gd name="connsiteY0" fmla="*/ 0 h 2002162"/>
                  <a:gd name="connsiteX1" fmla="*/ 1879273 w 1879303"/>
                  <a:gd name="connsiteY1" fmla="*/ 3399 h 2002162"/>
                  <a:gd name="connsiteX2" fmla="*/ 463890 w 1879303"/>
                  <a:gd name="connsiteY2" fmla="*/ 1998505 h 2002162"/>
                  <a:gd name="connsiteX3" fmla="*/ 0 w 1879303"/>
                  <a:gd name="connsiteY3" fmla="*/ 2002162 h 2002162"/>
                  <a:gd name="connsiteX4" fmla="*/ 1454366 w 1879303"/>
                  <a:gd name="connsiteY4" fmla="*/ 0 h 2002162"/>
                  <a:gd name="connsiteX0" fmla="*/ 1454366 w 1879307"/>
                  <a:gd name="connsiteY0" fmla="*/ 0 h 2002162"/>
                  <a:gd name="connsiteX1" fmla="*/ 1879273 w 1879307"/>
                  <a:gd name="connsiteY1" fmla="*/ 3399 h 2002162"/>
                  <a:gd name="connsiteX2" fmla="*/ 463890 w 1879307"/>
                  <a:gd name="connsiteY2" fmla="*/ 1998505 h 2002162"/>
                  <a:gd name="connsiteX3" fmla="*/ 0 w 1879307"/>
                  <a:gd name="connsiteY3" fmla="*/ 2002162 h 2002162"/>
                  <a:gd name="connsiteX4" fmla="*/ 1454366 w 1879307"/>
                  <a:gd name="connsiteY4" fmla="*/ 0 h 2002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9307" h="2002162">
                    <a:moveTo>
                      <a:pt x="1454366" y="0"/>
                    </a:moveTo>
                    <a:lnTo>
                      <a:pt x="1879273" y="3399"/>
                    </a:lnTo>
                    <a:cubicBezTo>
                      <a:pt x="1885406" y="881793"/>
                      <a:pt x="1061262" y="984778"/>
                      <a:pt x="463890" y="1998505"/>
                    </a:cubicBezTo>
                    <a:lnTo>
                      <a:pt x="0" y="2002162"/>
                    </a:lnTo>
                    <a:cubicBezTo>
                      <a:pt x="577713" y="951204"/>
                      <a:pt x="1420682" y="821165"/>
                      <a:pt x="1454366" y="0"/>
                    </a:cubicBezTo>
                    <a:close/>
                  </a:path>
                </a:pathLst>
              </a:custGeom>
              <a:solidFill>
                <a:sysClr val="window" lastClr="FFFFFF">
                  <a:lumMod val="85000"/>
                  <a:alpha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sp>
            <p:nvSpPr>
              <p:cNvPr id="39" name="TextBox 38">
                <a:extLst>
                  <a:ext uri="{FF2B5EF4-FFF2-40B4-BE49-F238E27FC236}">
                    <a16:creationId xmlns:a16="http://schemas.microsoft.com/office/drawing/2014/main" id="{08898886-1B63-908C-9D78-9FC7C7C69291}"/>
                  </a:ext>
                </a:extLst>
              </p:cNvPr>
              <p:cNvSpPr txBox="1"/>
              <p:nvPr/>
            </p:nvSpPr>
            <p:spPr>
              <a:xfrm>
                <a:off x="7507805" y="5398570"/>
                <a:ext cx="1417325" cy="410882"/>
              </a:xfrm>
              <a:prstGeom prst="rect">
                <a:avLst/>
              </a:prstGeom>
              <a:noFill/>
            </p:spPr>
            <p:txBody>
              <a:bodyPr wrap="square" rtlCol="0">
                <a:spAutoFit/>
              </a:bodyPr>
              <a:lstStyle/>
              <a:p>
                <a:pPr algn="ctr">
                  <a:lnSpc>
                    <a:spcPct val="115000"/>
                  </a:lnSpc>
                  <a:spcAft>
                    <a:spcPts val="800"/>
                  </a:spcAft>
                </a:pPr>
                <a:r>
                  <a:rPr lang="en-US" b="1" dirty="0">
                    <a:latin typeface="Times New Roman" panose="02020603050405020304" pitchFamily="18" charset="0"/>
                    <a:ea typeface="Calibri" panose="020F0502020204030204" pitchFamily="34" charset="0"/>
                    <a:cs typeface="Adobe Arabic" panose="02040503050201020203" pitchFamily="18" charset="-78"/>
                  </a:rPr>
                  <a:t>Plan  </a:t>
                </a:r>
                <a:r>
                  <a:rPr lang="ar-EG" b="1" dirty="0">
                    <a:latin typeface="Times New Roman" panose="02020603050405020304" pitchFamily="18" charset="0"/>
                    <a:ea typeface="Calibri" panose="020F0502020204030204" pitchFamily="34" charset="0"/>
                    <a:cs typeface="Adobe Arabic" panose="02040503050201020203" pitchFamily="18" charset="-78"/>
                  </a:rPr>
                  <a:t>التخطيط</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0" name="TextBox 39">
                <a:extLst>
                  <a:ext uri="{FF2B5EF4-FFF2-40B4-BE49-F238E27FC236}">
                    <a16:creationId xmlns:a16="http://schemas.microsoft.com/office/drawing/2014/main" id="{602BC7C0-C1F0-2F34-2D72-576C65F913A5}"/>
                  </a:ext>
                </a:extLst>
              </p:cNvPr>
              <p:cNvSpPr txBox="1"/>
              <p:nvPr/>
            </p:nvSpPr>
            <p:spPr>
              <a:xfrm>
                <a:off x="6856347" y="5004075"/>
                <a:ext cx="904310" cy="523220"/>
              </a:xfrm>
              <a:prstGeom prst="rect">
                <a:avLst/>
              </a:prstGeom>
              <a:noFill/>
            </p:spPr>
            <p:txBody>
              <a:bodyPr wrap="square" rtlCol="0">
                <a:spAutoFit/>
              </a:bodyPr>
              <a:lstStyle/>
              <a:p>
                <a:pPr algn="ctr"/>
                <a:r>
                  <a:rPr lang="en-US" sz="2800" dirty="0">
                    <a:solidFill>
                      <a:prstClr val="black"/>
                    </a:solidFill>
                    <a:latin typeface="Calibri" panose="020F0502020204030204"/>
                  </a:rPr>
                  <a:t>01</a:t>
                </a:r>
              </a:p>
            </p:txBody>
          </p:sp>
        </p:grpSp>
        <p:sp>
          <p:nvSpPr>
            <p:cNvPr id="36" name="Teardrop 35">
              <a:extLst>
                <a:ext uri="{FF2B5EF4-FFF2-40B4-BE49-F238E27FC236}">
                  <a16:creationId xmlns:a16="http://schemas.microsoft.com/office/drawing/2014/main" id="{8B0BFA89-5928-F478-24A6-CF3AC8C309DD}"/>
                </a:ext>
              </a:extLst>
            </p:cNvPr>
            <p:cNvSpPr/>
            <p:nvPr/>
          </p:nvSpPr>
          <p:spPr>
            <a:xfrm rot="8100000">
              <a:off x="5176112" y="3119944"/>
              <a:ext cx="1960821" cy="1960821"/>
            </a:xfrm>
            <a:prstGeom prst="teardrop">
              <a:avLst/>
            </a:prstGeom>
            <a:gradFill flip="none" rotWithShape="1">
              <a:gsLst>
                <a:gs pos="0">
                  <a:sysClr val="window" lastClr="FFFFFF">
                    <a:lumMod val="87000"/>
                  </a:sysClr>
                </a:gs>
                <a:gs pos="100000">
                  <a:sysClr val="window" lastClr="FFFFFF"/>
                </a:gs>
              </a:gsLst>
              <a:lin ang="0" scaled="1"/>
              <a:tileRect/>
            </a:gradFill>
            <a:ln w="63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800" b="0" i="0" u="none" strike="noStrike" kern="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grpSp>
    </p:spTree>
    <p:extLst>
      <p:ext uri="{BB962C8B-B14F-4D97-AF65-F5344CB8AC3E}">
        <p14:creationId xmlns:p14="http://schemas.microsoft.com/office/powerpoint/2010/main" val="191564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دورة  </a:t>
              </a: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PDCA</a:t>
              </a: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5324354" y="2772799"/>
            <a:ext cx="6019983" cy="600164"/>
          </a:xfrm>
          <a:prstGeom prst="rect">
            <a:avLst/>
          </a:prstGeom>
          <a:noFill/>
        </p:spPr>
        <p:txBody>
          <a:bodyPr wrap="square">
            <a:spAutoFit/>
          </a:bodyPr>
          <a:lstStyle/>
          <a:p>
            <a:pPr marL="342900" lvl="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تتيح التجريب بشكل تدريجي قبل التنفيذ الكامل</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8BDC0476-53FE-FDB8-3A5B-7C2A7EB68DCE}"/>
              </a:ext>
            </a:extLst>
          </p:cNvPr>
          <p:cNvSpPr txBox="1"/>
          <p:nvPr/>
        </p:nvSpPr>
        <p:spPr>
          <a:xfrm>
            <a:off x="5155169" y="3482202"/>
            <a:ext cx="6189167" cy="600164"/>
          </a:xfrm>
          <a:prstGeom prst="rect">
            <a:avLst/>
          </a:prstGeom>
          <a:noFill/>
        </p:spPr>
        <p:txBody>
          <a:bodyPr wrap="square">
            <a:spAutoFit/>
          </a:bodyPr>
          <a:lstStyle/>
          <a:p>
            <a:pPr marL="342900" lvl="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توفر نظاماً منهجياً للبحث عن التحسينات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4" name="TextBox 13">
            <a:extLst>
              <a:ext uri="{FF2B5EF4-FFF2-40B4-BE49-F238E27FC236}">
                <a16:creationId xmlns:a16="http://schemas.microsoft.com/office/drawing/2014/main" id="{C0E6A26C-10CB-FFB8-4E81-2EC96A4B92CF}"/>
              </a:ext>
            </a:extLst>
          </p:cNvPr>
          <p:cNvSpPr txBox="1"/>
          <p:nvPr/>
        </p:nvSpPr>
        <p:spPr>
          <a:xfrm>
            <a:off x="5155169" y="4191605"/>
            <a:ext cx="6189167" cy="600164"/>
          </a:xfrm>
          <a:prstGeom prst="rect">
            <a:avLst/>
          </a:prstGeom>
          <a:noFill/>
        </p:spPr>
        <p:txBody>
          <a:bodyPr wrap="square">
            <a:spAutoFit/>
          </a:bodyPr>
          <a:lstStyle/>
          <a:p>
            <a:pPr marL="342900" lvl="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تساعد على تقليل المخاطر المرتبطة بالتحسينات الكبيرة غير المختبرة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18" name="Picture 17">
            <a:extLst>
              <a:ext uri="{FF2B5EF4-FFF2-40B4-BE49-F238E27FC236}">
                <a16:creationId xmlns:a16="http://schemas.microsoft.com/office/drawing/2014/main" id="{4B4CA770-BB77-6219-3510-C56F63953F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694" y="1741101"/>
            <a:ext cx="4082366" cy="4082366"/>
          </a:xfrm>
          <a:prstGeom prst="rect">
            <a:avLst/>
          </a:prstGeom>
        </p:spPr>
      </p:pic>
    </p:spTree>
    <p:extLst>
      <p:ext uri="{BB962C8B-B14F-4D97-AF65-F5344CB8AC3E}">
        <p14:creationId xmlns:p14="http://schemas.microsoft.com/office/powerpoint/2010/main" val="2154255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أخرى للتحسين المستمر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9" name="Group 18">
            <a:extLst>
              <a:ext uri="{FF2B5EF4-FFF2-40B4-BE49-F238E27FC236}">
                <a16:creationId xmlns:a16="http://schemas.microsoft.com/office/drawing/2014/main" id="{30B6818D-F0A1-4ED4-BD2B-25F69A799E8D}"/>
              </a:ext>
            </a:extLst>
          </p:cNvPr>
          <p:cNvGrpSpPr/>
          <p:nvPr/>
        </p:nvGrpSpPr>
        <p:grpSpPr>
          <a:xfrm>
            <a:off x="8157620" y="2279188"/>
            <a:ext cx="2995332" cy="3466928"/>
            <a:chOff x="8432497" y="2585673"/>
            <a:chExt cx="2995332" cy="3466928"/>
          </a:xfrm>
        </p:grpSpPr>
        <p:sp>
          <p:nvSpPr>
            <p:cNvPr id="20" name="Shape">
              <a:extLst>
                <a:ext uri="{FF2B5EF4-FFF2-40B4-BE49-F238E27FC236}">
                  <a16:creationId xmlns:a16="http://schemas.microsoft.com/office/drawing/2014/main" id="{8A9824E3-708B-09D5-93A8-EE9D4101F783}"/>
                </a:ext>
              </a:extLst>
            </p:cNvPr>
            <p:cNvSpPr/>
            <p:nvPr/>
          </p:nvSpPr>
          <p:spPr>
            <a:xfrm flipH="1">
              <a:off x="9014475" y="3535890"/>
              <a:ext cx="2351855" cy="1981641"/>
            </a:xfrm>
            <a:custGeom>
              <a:avLst/>
              <a:gdLst/>
              <a:ahLst/>
              <a:cxnLst>
                <a:cxn ang="0">
                  <a:pos x="wd2" y="hd2"/>
                </a:cxn>
                <a:cxn ang="5400000">
                  <a:pos x="wd2" y="hd2"/>
                </a:cxn>
                <a:cxn ang="10800000">
                  <a:pos x="wd2" y="hd2"/>
                </a:cxn>
                <a:cxn ang="16200000">
                  <a:pos x="wd2" y="hd2"/>
                </a:cxn>
              </a:cxnLst>
              <a:rect l="0" t="0" r="r" b="b"/>
              <a:pathLst>
                <a:path w="21488" h="21528" extrusionOk="0">
                  <a:moveTo>
                    <a:pt x="10760" y="21528"/>
                  </a:moveTo>
                  <a:cubicBezTo>
                    <a:pt x="10251" y="21528"/>
                    <a:pt x="9801" y="21218"/>
                    <a:pt x="9546" y="20698"/>
                  </a:cubicBezTo>
                  <a:lnTo>
                    <a:pt x="94" y="1232"/>
                  </a:lnTo>
                  <a:cubicBezTo>
                    <a:pt x="-56" y="929"/>
                    <a:pt x="-23" y="557"/>
                    <a:pt x="166" y="285"/>
                  </a:cubicBezTo>
                  <a:cubicBezTo>
                    <a:pt x="362" y="21"/>
                    <a:pt x="662" y="-72"/>
                    <a:pt x="943" y="60"/>
                  </a:cubicBezTo>
                  <a:cubicBezTo>
                    <a:pt x="2666" y="859"/>
                    <a:pt x="5434" y="1892"/>
                    <a:pt x="8822" y="2241"/>
                  </a:cubicBezTo>
                  <a:cubicBezTo>
                    <a:pt x="12960" y="2668"/>
                    <a:pt x="16903" y="1962"/>
                    <a:pt x="20526" y="138"/>
                  </a:cubicBezTo>
                  <a:lnTo>
                    <a:pt x="20526" y="138"/>
                  </a:lnTo>
                  <a:cubicBezTo>
                    <a:pt x="20806" y="-2"/>
                    <a:pt x="21113" y="83"/>
                    <a:pt x="21316" y="347"/>
                  </a:cubicBezTo>
                  <a:cubicBezTo>
                    <a:pt x="21511" y="611"/>
                    <a:pt x="21544" y="991"/>
                    <a:pt x="21394" y="1294"/>
                  </a:cubicBezTo>
                  <a:lnTo>
                    <a:pt x="11981" y="20682"/>
                  </a:lnTo>
                  <a:cubicBezTo>
                    <a:pt x="11726" y="21218"/>
                    <a:pt x="11270" y="21528"/>
                    <a:pt x="10760" y="21528"/>
                  </a:cubicBezTo>
                  <a:close/>
                  <a:moveTo>
                    <a:pt x="688" y="308"/>
                  </a:moveTo>
                  <a:cubicBezTo>
                    <a:pt x="551" y="308"/>
                    <a:pt x="440" y="394"/>
                    <a:pt x="368" y="487"/>
                  </a:cubicBezTo>
                  <a:cubicBezTo>
                    <a:pt x="270" y="619"/>
                    <a:pt x="212" y="844"/>
                    <a:pt x="323" y="1069"/>
                  </a:cubicBezTo>
                  <a:lnTo>
                    <a:pt x="9775" y="20535"/>
                  </a:lnTo>
                  <a:cubicBezTo>
                    <a:pt x="9984" y="20961"/>
                    <a:pt x="10349" y="21210"/>
                    <a:pt x="10760" y="21210"/>
                  </a:cubicBezTo>
                  <a:cubicBezTo>
                    <a:pt x="11172" y="21210"/>
                    <a:pt x="11544" y="20954"/>
                    <a:pt x="11746" y="20535"/>
                  </a:cubicBezTo>
                  <a:lnTo>
                    <a:pt x="21159" y="1147"/>
                  </a:lnTo>
                  <a:cubicBezTo>
                    <a:pt x="21270" y="914"/>
                    <a:pt x="21205" y="689"/>
                    <a:pt x="21107" y="557"/>
                  </a:cubicBezTo>
                  <a:cubicBezTo>
                    <a:pt x="21009" y="425"/>
                    <a:pt x="20826" y="324"/>
                    <a:pt x="20617" y="425"/>
                  </a:cubicBezTo>
                  <a:lnTo>
                    <a:pt x="20617" y="425"/>
                  </a:lnTo>
                  <a:cubicBezTo>
                    <a:pt x="16955" y="2264"/>
                    <a:pt x="12973" y="2986"/>
                    <a:pt x="8789" y="2551"/>
                  </a:cubicBezTo>
                  <a:cubicBezTo>
                    <a:pt x="5375" y="2194"/>
                    <a:pt x="2581" y="1154"/>
                    <a:pt x="838" y="347"/>
                  </a:cubicBezTo>
                  <a:cubicBezTo>
                    <a:pt x="793" y="324"/>
                    <a:pt x="740" y="308"/>
                    <a:pt x="688" y="308"/>
                  </a:cubicBezTo>
                  <a:close/>
                </a:path>
              </a:pathLst>
            </a:custGeom>
            <a:solidFill>
              <a:srgbClr val="3D8E92"/>
            </a:solidFill>
            <a:ln w="12700">
              <a:solidFill>
                <a:srgbClr val="3D8E92"/>
              </a:solidFill>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337679"/>
                </a:solidFill>
                <a:effectLst/>
                <a:uLnTx/>
                <a:uFillTx/>
                <a:latin typeface="Calibri" panose="020F0502020204030204"/>
                <a:ea typeface="+mn-ea"/>
                <a:cs typeface="+mn-cs"/>
              </a:endParaRPr>
            </a:p>
          </p:txBody>
        </p:sp>
        <p:sp>
          <p:nvSpPr>
            <p:cNvPr id="21" name="Oval">
              <a:extLst>
                <a:ext uri="{FF2B5EF4-FFF2-40B4-BE49-F238E27FC236}">
                  <a16:creationId xmlns:a16="http://schemas.microsoft.com/office/drawing/2014/main" id="{10CEE9CF-D9D6-B4C8-E4A6-C89A8EB304EC}"/>
                </a:ext>
              </a:extLst>
            </p:cNvPr>
            <p:cNvSpPr/>
            <p:nvPr/>
          </p:nvSpPr>
          <p:spPr>
            <a:xfrm flipH="1">
              <a:off x="8952976" y="2585673"/>
              <a:ext cx="2474853" cy="1045957"/>
            </a:xfrm>
            <a:prstGeom prst="ellipse">
              <a:avLst/>
            </a:pr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337679"/>
                </a:solidFill>
                <a:effectLst/>
                <a:uLnTx/>
                <a:uFillTx/>
                <a:latin typeface="Calibri" panose="020F0502020204030204"/>
                <a:ea typeface="+mn-ea"/>
                <a:cs typeface="+mn-cs"/>
              </a:endParaRPr>
            </a:p>
          </p:txBody>
        </p:sp>
        <p:sp>
          <p:nvSpPr>
            <p:cNvPr id="22" name="Shape">
              <a:extLst>
                <a:ext uri="{FF2B5EF4-FFF2-40B4-BE49-F238E27FC236}">
                  <a16:creationId xmlns:a16="http://schemas.microsoft.com/office/drawing/2014/main" id="{1F805AFE-27C4-02A3-A5E5-310FB2F9B964}"/>
                </a:ext>
              </a:extLst>
            </p:cNvPr>
            <p:cNvSpPr/>
            <p:nvPr/>
          </p:nvSpPr>
          <p:spPr>
            <a:xfrm flipH="1">
              <a:off x="8432497" y="3014343"/>
              <a:ext cx="1609301" cy="3038258"/>
            </a:xfrm>
            <a:custGeom>
              <a:avLst/>
              <a:gdLst/>
              <a:ahLst/>
              <a:cxnLst>
                <a:cxn ang="0">
                  <a:pos x="wd2" y="hd2"/>
                </a:cxn>
                <a:cxn ang="5400000">
                  <a:pos x="wd2" y="hd2"/>
                </a:cxn>
                <a:cxn ang="10800000">
                  <a:pos x="wd2" y="hd2"/>
                </a:cxn>
                <a:cxn ang="16200000">
                  <a:pos x="wd2" y="hd2"/>
                </a:cxn>
              </a:cxnLst>
              <a:rect l="0" t="0" r="r" b="b"/>
              <a:pathLst>
                <a:path w="21586" h="21578" extrusionOk="0">
                  <a:moveTo>
                    <a:pt x="21564" y="735"/>
                  </a:moveTo>
                  <a:cubicBezTo>
                    <a:pt x="21593" y="704"/>
                    <a:pt x="21593" y="664"/>
                    <a:pt x="21564" y="633"/>
                  </a:cubicBezTo>
                  <a:cubicBezTo>
                    <a:pt x="21526" y="603"/>
                    <a:pt x="21468" y="583"/>
                    <a:pt x="21401" y="583"/>
                  </a:cubicBezTo>
                  <a:lnTo>
                    <a:pt x="18277" y="583"/>
                  </a:lnTo>
                  <a:lnTo>
                    <a:pt x="17396" y="314"/>
                  </a:lnTo>
                  <a:lnTo>
                    <a:pt x="16380" y="4"/>
                  </a:lnTo>
                  <a:cubicBezTo>
                    <a:pt x="16322" y="-11"/>
                    <a:pt x="16255" y="19"/>
                    <a:pt x="16284" y="50"/>
                  </a:cubicBezTo>
                  <a:cubicBezTo>
                    <a:pt x="16715" y="593"/>
                    <a:pt x="16428" y="1110"/>
                    <a:pt x="16274" y="1318"/>
                  </a:cubicBezTo>
                  <a:cubicBezTo>
                    <a:pt x="16255" y="1349"/>
                    <a:pt x="16313" y="1379"/>
                    <a:pt x="16370" y="1364"/>
                  </a:cubicBezTo>
                  <a:lnTo>
                    <a:pt x="17396" y="1049"/>
                  </a:lnTo>
                  <a:lnTo>
                    <a:pt x="18258" y="786"/>
                  </a:lnTo>
                  <a:lnTo>
                    <a:pt x="21075" y="786"/>
                  </a:lnTo>
                  <a:lnTo>
                    <a:pt x="22" y="20843"/>
                  </a:lnTo>
                  <a:cubicBezTo>
                    <a:pt x="-7" y="20874"/>
                    <a:pt x="-7" y="20914"/>
                    <a:pt x="22" y="20945"/>
                  </a:cubicBezTo>
                  <a:cubicBezTo>
                    <a:pt x="60" y="20975"/>
                    <a:pt x="118" y="20995"/>
                    <a:pt x="185" y="20995"/>
                  </a:cubicBezTo>
                  <a:lnTo>
                    <a:pt x="3452" y="20995"/>
                  </a:lnTo>
                  <a:cubicBezTo>
                    <a:pt x="3424" y="21229"/>
                    <a:pt x="3309" y="21422"/>
                    <a:pt x="3222" y="21528"/>
                  </a:cubicBezTo>
                  <a:cubicBezTo>
                    <a:pt x="3203" y="21559"/>
                    <a:pt x="3261" y="21589"/>
                    <a:pt x="3318" y="21574"/>
                  </a:cubicBezTo>
                  <a:lnTo>
                    <a:pt x="4344" y="21259"/>
                  </a:lnTo>
                  <a:lnTo>
                    <a:pt x="5312" y="20965"/>
                  </a:lnTo>
                  <a:cubicBezTo>
                    <a:pt x="5417" y="20934"/>
                    <a:pt x="5417" y="20853"/>
                    <a:pt x="5312" y="20823"/>
                  </a:cubicBezTo>
                  <a:lnTo>
                    <a:pt x="4344" y="20529"/>
                  </a:lnTo>
                  <a:lnTo>
                    <a:pt x="3328" y="20219"/>
                  </a:lnTo>
                  <a:cubicBezTo>
                    <a:pt x="3270" y="20204"/>
                    <a:pt x="3203" y="20234"/>
                    <a:pt x="3232" y="20265"/>
                  </a:cubicBezTo>
                  <a:cubicBezTo>
                    <a:pt x="3376" y="20447"/>
                    <a:pt x="3443" y="20630"/>
                    <a:pt x="3452" y="20797"/>
                  </a:cubicBezTo>
                  <a:lnTo>
                    <a:pt x="510" y="20797"/>
                  </a:lnTo>
                  <a:lnTo>
                    <a:pt x="21564" y="735"/>
                  </a:ln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TextBox 17">
              <a:extLst>
                <a:ext uri="{FF2B5EF4-FFF2-40B4-BE49-F238E27FC236}">
                  <a16:creationId xmlns:a16="http://schemas.microsoft.com/office/drawing/2014/main" id="{FD953444-0676-AD45-C687-570795749059}"/>
                </a:ext>
              </a:extLst>
            </p:cNvPr>
            <p:cNvSpPr txBox="1"/>
            <p:nvPr/>
          </p:nvSpPr>
          <p:spPr>
            <a:xfrm flipH="1">
              <a:off x="9555972" y="2701260"/>
              <a:ext cx="1216139" cy="719043"/>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en-US" sz="1800" b="1" kern="1200" dirty="0">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Six Sigma</a:t>
              </a:r>
              <a:r>
                <a:rPr lang="en-US" sz="1800" b="1" kern="1200" dirty="0">
                  <a:solidFill>
                    <a:schemeClr val="bg1"/>
                  </a:solidFill>
                  <a:effectLst/>
                  <a:latin typeface="Adobe Arabic" panose="02040503050201020203" pitchFamily="18" charset="-78"/>
                  <a:ea typeface="Calibri" panose="020F0502020204030204" pitchFamily="34" charset="0"/>
                  <a:cs typeface="Sakkal Majalla" panose="02000000000000000000" pitchFamily="2" charset="-78"/>
                </a:rPr>
                <a:t> </a:t>
              </a:r>
              <a:r>
                <a:rPr lang="en-US" sz="1800" b="1" kern="1200" dirty="0">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 </a:t>
              </a:r>
              <a:r>
                <a:rPr lang="ar-EG" sz="1800" b="1" kern="1200" dirty="0">
                  <a:solidFill>
                    <a:schemeClr val="bg1"/>
                  </a:solidFill>
                  <a:effectLst/>
                  <a:latin typeface="Times New Roman" panose="02020603050405020304" pitchFamily="18" charset="0"/>
                  <a:ea typeface="Calibri" panose="020F0502020204030204" pitchFamily="34" charset="0"/>
                  <a:cs typeface="Adobe Arabic" panose="02040503050201020203" pitchFamily="18" charset="-78"/>
                </a:rPr>
                <a:t>ستة سيجما</a:t>
              </a:r>
              <a:endParaRPr lang="en-US" sz="1800" dirty="0">
                <a:solidFill>
                  <a:schemeClr val="bg1"/>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TextBox 22">
              <a:extLst>
                <a:ext uri="{FF2B5EF4-FFF2-40B4-BE49-F238E27FC236}">
                  <a16:creationId xmlns:a16="http://schemas.microsoft.com/office/drawing/2014/main" id="{5EBBD2DC-D482-4DA9-7E98-C3D7E3A9354B}"/>
                </a:ext>
              </a:extLst>
            </p:cNvPr>
            <p:cNvSpPr txBox="1"/>
            <p:nvPr/>
          </p:nvSpPr>
          <p:spPr>
            <a:xfrm flipH="1">
              <a:off x="9895646" y="4216884"/>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337679"/>
                  </a:solidFill>
                  <a:effectLst/>
                  <a:uLnTx/>
                  <a:uFillTx/>
                  <a:latin typeface="Calibri" panose="020F0502020204030204"/>
                  <a:ea typeface="+mn-ea"/>
                  <a:cs typeface="+mn-cs"/>
                </a:rPr>
                <a:t>01</a:t>
              </a:r>
            </a:p>
          </p:txBody>
        </p:sp>
      </p:grpSp>
      <p:grpSp>
        <p:nvGrpSpPr>
          <p:cNvPr id="25" name="Group 24">
            <a:extLst>
              <a:ext uri="{FF2B5EF4-FFF2-40B4-BE49-F238E27FC236}">
                <a16:creationId xmlns:a16="http://schemas.microsoft.com/office/drawing/2014/main" id="{7582CAA2-6A1A-2D3A-607F-F1BA9EF1A878}"/>
              </a:ext>
            </a:extLst>
          </p:cNvPr>
          <p:cNvGrpSpPr/>
          <p:nvPr/>
        </p:nvGrpSpPr>
        <p:grpSpPr>
          <a:xfrm>
            <a:off x="6291739" y="2707857"/>
            <a:ext cx="2989356" cy="3460796"/>
            <a:chOff x="6566616" y="3014342"/>
            <a:chExt cx="2989356" cy="3460796"/>
          </a:xfrm>
        </p:grpSpPr>
        <p:sp>
          <p:nvSpPr>
            <p:cNvPr id="26" name="Shape">
              <a:extLst>
                <a:ext uri="{FF2B5EF4-FFF2-40B4-BE49-F238E27FC236}">
                  <a16:creationId xmlns:a16="http://schemas.microsoft.com/office/drawing/2014/main" id="{D7C987E3-2605-4E95-8D43-CA20BB1C2CA5}"/>
                </a:ext>
              </a:extLst>
            </p:cNvPr>
            <p:cNvSpPr/>
            <p:nvPr/>
          </p:nvSpPr>
          <p:spPr>
            <a:xfrm flipH="1">
              <a:off x="7142975" y="3550179"/>
              <a:ext cx="2351140" cy="1979743"/>
            </a:xfrm>
            <a:custGeom>
              <a:avLst/>
              <a:gdLst/>
              <a:ahLst/>
              <a:cxnLst>
                <a:cxn ang="0">
                  <a:pos x="wd2" y="hd2"/>
                </a:cxn>
                <a:cxn ang="5400000">
                  <a:pos x="wd2" y="hd2"/>
                </a:cxn>
                <a:cxn ang="10800000">
                  <a:pos x="wd2" y="hd2"/>
                </a:cxn>
                <a:cxn ang="16200000">
                  <a:pos x="wd2" y="hd2"/>
                </a:cxn>
              </a:cxnLst>
              <a:rect l="0" t="0" r="r" b="b"/>
              <a:pathLst>
                <a:path w="21488" h="21592" extrusionOk="0">
                  <a:moveTo>
                    <a:pt x="20806" y="21592"/>
                  </a:moveTo>
                  <a:cubicBezTo>
                    <a:pt x="20721" y="21592"/>
                    <a:pt x="20636" y="21577"/>
                    <a:pt x="20552" y="21538"/>
                  </a:cubicBezTo>
                  <a:cubicBezTo>
                    <a:pt x="18828" y="20735"/>
                    <a:pt x="16059" y="19699"/>
                    <a:pt x="12670" y="19348"/>
                  </a:cubicBezTo>
                  <a:cubicBezTo>
                    <a:pt x="8530" y="18919"/>
                    <a:pt x="4587" y="19629"/>
                    <a:pt x="963" y="21460"/>
                  </a:cubicBezTo>
                  <a:lnTo>
                    <a:pt x="963" y="21460"/>
                  </a:lnTo>
                  <a:cubicBezTo>
                    <a:pt x="682" y="21600"/>
                    <a:pt x="375" y="21514"/>
                    <a:pt x="173" y="21249"/>
                  </a:cubicBezTo>
                  <a:cubicBezTo>
                    <a:pt x="-23" y="20984"/>
                    <a:pt x="-56" y="20603"/>
                    <a:pt x="94" y="20299"/>
                  </a:cubicBezTo>
                  <a:lnTo>
                    <a:pt x="9510" y="834"/>
                  </a:lnTo>
                  <a:cubicBezTo>
                    <a:pt x="9765" y="312"/>
                    <a:pt x="10215" y="0"/>
                    <a:pt x="10724" y="0"/>
                  </a:cubicBezTo>
                  <a:cubicBezTo>
                    <a:pt x="11234" y="0"/>
                    <a:pt x="11684" y="312"/>
                    <a:pt x="11939" y="834"/>
                  </a:cubicBezTo>
                  <a:lnTo>
                    <a:pt x="21394" y="20377"/>
                  </a:lnTo>
                  <a:cubicBezTo>
                    <a:pt x="21544" y="20680"/>
                    <a:pt x="21511" y="21055"/>
                    <a:pt x="21322" y="21327"/>
                  </a:cubicBezTo>
                  <a:cubicBezTo>
                    <a:pt x="21191" y="21491"/>
                    <a:pt x="21002" y="21592"/>
                    <a:pt x="20806" y="21592"/>
                  </a:cubicBezTo>
                  <a:close/>
                  <a:moveTo>
                    <a:pt x="10339" y="18904"/>
                  </a:moveTo>
                  <a:cubicBezTo>
                    <a:pt x="11116" y="18904"/>
                    <a:pt x="11900" y="18943"/>
                    <a:pt x="12690" y="19029"/>
                  </a:cubicBezTo>
                  <a:cubicBezTo>
                    <a:pt x="16105" y="19387"/>
                    <a:pt x="18900" y="20431"/>
                    <a:pt x="20643" y="21242"/>
                  </a:cubicBezTo>
                  <a:cubicBezTo>
                    <a:pt x="20852" y="21335"/>
                    <a:pt x="21028" y="21234"/>
                    <a:pt x="21120" y="21101"/>
                  </a:cubicBezTo>
                  <a:cubicBezTo>
                    <a:pt x="21217" y="20969"/>
                    <a:pt x="21276" y="20743"/>
                    <a:pt x="21165" y="20517"/>
                  </a:cubicBezTo>
                  <a:lnTo>
                    <a:pt x="11710" y="974"/>
                  </a:lnTo>
                  <a:cubicBezTo>
                    <a:pt x="11501" y="546"/>
                    <a:pt x="11136" y="296"/>
                    <a:pt x="10724" y="296"/>
                  </a:cubicBezTo>
                  <a:cubicBezTo>
                    <a:pt x="10313" y="296"/>
                    <a:pt x="9941" y="553"/>
                    <a:pt x="9738" y="974"/>
                  </a:cubicBezTo>
                  <a:lnTo>
                    <a:pt x="323" y="20439"/>
                  </a:lnTo>
                  <a:cubicBezTo>
                    <a:pt x="212" y="20673"/>
                    <a:pt x="277" y="20899"/>
                    <a:pt x="375" y="21031"/>
                  </a:cubicBezTo>
                  <a:cubicBezTo>
                    <a:pt x="473" y="21164"/>
                    <a:pt x="656" y="21265"/>
                    <a:pt x="865" y="21164"/>
                  </a:cubicBezTo>
                  <a:lnTo>
                    <a:pt x="865" y="21164"/>
                  </a:lnTo>
                  <a:cubicBezTo>
                    <a:pt x="3836" y="19660"/>
                    <a:pt x="7016" y="18904"/>
                    <a:pt x="10339" y="18904"/>
                  </a:cubicBezTo>
                  <a:close/>
                </a:path>
              </a:pathLst>
            </a:custGeom>
            <a:solidFill>
              <a:srgbClr val="6CB4B8"/>
            </a:solidFill>
            <a:ln w="12700">
              <a:solidFill>
                <a:srgbClr val="6CB4B8"/>
              </a:solidFill>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Oval">
              <a:extLst>
                <a:ext uri="{FF2B5EF4-FFF2-40B4-BE49-F238E27FC236}">
                  <a16:creationId xmlns:a16="http://schemas.microsoft.com/office/drawing/2014/main" id="{00B69234-790F-7AAD-3676-E4F4E7432BF3}"/>
                </a:ext>
              </a:extLst>
            </p:cNvPr>
            <p:cNvSpPr/>
            <p:nvPr/>
          </p:nvSpPr>
          <p:spPr>
            <a:xfrm flipH="1">
              <a:off x="7081117" y="5429181"/>
              <a:ext cx="2474855" cy="1045957"/>
            </a:xfrm>
            <a:prstGeom prst="ellipse">
              <a:avLst/>
            </a:prstGeom>
            <a:solidFill>
              <a:srgbClr val="6CB4B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Shape">
              <a:extLst>
                <a:ext uri="{FF2B5EF4-FFF2-40B4-BE49-F238E27FC236}">
                  <a16:creationId xmlns:a16="http://schemas.microsoft.com/office/drawing/2014/main" id="{42B0CFB4-865F-1799-4021-D6FB7DA5D96E}"/>
                </a:ext>
              </a:extLst>
            </p:cNvPr>
            <p:cNvSpPr/>
            <p:nvPr/>
          </p:nvSpPr>
          <p:spPr>
            <a:xfrm flipH="1">
              <a:off x="6566616" y="3014342"/>
              <a:ext cx="1610469" cy="3038262"/>
            </a:xfrm>
            <a:custGeom>
              <a:avLst/>
              <a:gdLst/>
              <a:ahLst/>
              <a:cxnLst>
                <a:cxn ang="0">
                  <a:pos x="wd2" y="hd2"/>
                </a:cxn>
                <a:cxn ang="5400000">
                  <a:pos x="wd2" y="hd2"/>
                </a:cxn>
                <a:cxn ang="10800000">
                  <a:pos x="wd2" y="hd2"/>
                </a:cxn>
                <a:cxn ang="16200000">
                  <a:pos x="wd2" y="hd2"/>
                </a:cxn>
              </a:cxnLst>
              <a:rect l="0" t="0" r="r" b="b"/>
              <a:pathLst>
                <a:path w="21582" h="21578" extrusionOk="0">
                  <a:moveTo>
                    <a:pt x="21561" y="20838"/>
                  </a:moveTo>
                  <a:lnTo>
                    <a:pt x="526" y="781"/>
                  </a:lnTo>
                  <a:lnTo>
                    <a:pt x="3504" y="781"/>
                  </a:lnTo>
                  <a:cubicBezTo>
                    <a:pt x="3475" y="1014"/>
                    <a:pt x="3360" y="1202"/>
                    <a:pt x="3274" y="1313"/>
                  </a:cubicBezTo>
                  <a:cubicBezTo>
                    <a:pt x="3255" y="1344"/>
                    <a:pt x="3312" y="1374"/>
                    <a:pt x="3370" y="1359"/>
                  </a:cubicBezTo>
                  <a:lnTo>
                    <a:pt x="4394" y="1044"/>
                  </a:lnTo>
                  <a:lnTo>
                    <a:pt x="5361" y="750"/>
                  </a:lnTo>
                  <a:cubicBezTo>
                    <a:pt x="5467" y="720"/>
                    <a:pt x="5467" y="638"/>
                    <a:pt x="5361" y="608"/>
                  </a:cubicBezTo>
                  <a:lnTo>
                    <a:pt x="4394" y="314"/>
                  </a:lnTo>
                  <a:lnTo>
                    <a:pt x="3379" y="4"/>
                  </a:lnTo>
                  <a:cubicBezTo>
                    <a:pt x="3322" y="-11"/>
                    <a:pt x="3255" y="19"/>
                    <a:pt x="3284" y="50"/>
                  </a:cubicBezTo>
                  <a:cubicBezTo>
                    <a:pt x="3427" y="233"/>
                    <a:pt x="3494" y="415"/>
                    <a:pt x="3504" y="583"/>
                  </a:cubicBezTo>
                  <a:lnTo>
                    <a:pt x="191" y="583"/>
                  </a:lnTo>
                  <a:cubicBezTo>
                    <a:pt x="124" y="583"/>
                    <a:pt x="57" y="603"/>
                    <a:pt x="28" y="633"/>
                  </a:cubicBezTo>
                  <a:cubicBezTo>
                    <a:pt x="-10" y="664"/>
                    <a:pt x="-10" y="704"/>
                    <a:pt x="28" y="735"/>
                  </a:cubicBezTo>
                  <a:lnTo>
                    <a:pt x="21063" y="20792"/>
                  </a:lnTo>
                  <a:lnTo>
                    <a:pt x="18009" y="20792"/>
                  </a:lnTo>
                  <a:lnTo>
                    <a:pt x="17138" y="20523"/>
                  </a:lnTo>
                  <a:lnTo>
                    <a:pt x="16123" y="20214"/>
                  </a:lnTo>
                  <a:cubicBezTo>
                    <a:pt x="16066" y="20199"/>
                    <a:pt x="15999" y="20229"/>
                    <a:pt x="16027" y="20260"/>
                  </a:cubicBezTo>
                  <a:cubicBezTo>
                    <a:pt x="16458" y="20803"/>
                    <a:pt x="16171" y="21320"/>
                    <a:pt x="16018" y="21528"/>
                  </a:cubicBezTo>
                  <a:cubicBezTo>
                    <a:pt x="15998" y="21559"/>
                    <a:pt x="16056" y="21589"/>
                    <a:pt x="16113" y="21574"/>
                  </a:cubicBezTo>
                  <a:lnTo>
                    <a:pt x="17138" y="21259"/>
                  </a:lnTo>
                  <a:lnTo>
                    <a:pt x="18000" y="20995"/>
                  </a:lnTo>
                  <a:lnTo>
                    <a:pt x="21389" y="20995"/>
                  </a:lnTo>
                  <a:cubicBezTo>
                    <a:pt x="21456" y="20995"/>
                    <a:pt x="21523" y="20975"/>
                    <a:pt x="21552" y="20945"/>
                  </a:cubicBezTo>
                  <a:cubicBezTo>
                    <a:pt x="21590" y="20909"/>
                    <a:pt x="21590" y="20874"/>
                    <a:pt x="21561" y="20838"/>
                  </a:cubicBez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0">
              <a:extLst>
                <a:ext uri="{FF2B5EF4-FFF2-40B4-BE49-F238E27FC236}">
                  <a16:creationId xmlns:a16="http://schemas.microsoft.com/office/drawing/2014/main" id="{917866CB-339A-9347-AF93-24DED39F06CE}"/>
                </a:ext>
              </a:extLst>
            </p:cNvPr>
            <p:cNvSpPr txBox="1"/>
            <p:nvPr/>
          </p:nvSpPr>
          <p:spPr>
            <a:xfrm flipH="1">
              <a:off x="7446639" y="5735594"/>
              <a:ext cx="1716304" cy="400494"/>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5000"/>
                </a:lnSpc>
                <a:spcAft>
                  <a:spcPts val="800"/>
                </a:spcAft>
              </a:pPr>
              <a:r>
                <a:rPr lang="en-US" b="1" dirty="0">
                  <a:latin typeface="Times New Roman" panose="02020603050405020304" pitchFamily="18" charset="0"/>
                  <a:ea typeface="Calibri" panose="020F0502020204030204" pitchFamily="34" charset="0"/>
                  <a:cs typeface="Adobe Arabic" panose="02040503050201020203" pitchFamily="18" charset="-78"/>
                </a:rPr>
                <a:t>Lean  </a:t>
              </a:r>
              <a:r>
                <a:rPr lang="ar-EG" b="1" dirty="0">
                  <a:latin typeface="Times New Roman" panose="02020603050405020304" pitchFamily="18" charset="0"/>
                  <a:ea typeface="Calibri" panose="020F0502020204030204" pitchFamily="34" charset="0"/>
                  <a:cs typeface="Adobe Arabic" panose="02040503050201020203" pitchFamily="18" charset="-78"/>
                </a:rPr>
                <a:t>التصنيع الرشيق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TextBox 23">
              <a:extLst>
                <a:ext uri="{FF2B5EF4-FFF2-40B4-BE49-F238E27FC236}">
                  <a16:creationId xmlns:a16="http://schemas.microsoft.com/office/drawing/2014/main" id="{D4AE46B7-F1EA-7B69-1976-BC6A4F80206C}"/>
                </a:ext>
              </a:extLst>
            </p:cNvPr>
            <p:cNvSpPr txBox="1"/>
            <p:nvPr/>
          </p:nvSpPr>
          <p:spPr>
            <a:xfrm flipH="1">
              <a:off x="8024147" y="4141255"/>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6CB4B8"/>
                  </a:solidFill>
                  <a:effectLst/>
                  <a:uLnTx/>
                  <a:uFillTx/>
                  <a:latin typeface="Calibri" panose="020F0502020204030204"/>
                  <a:ea typeface="+mn-ea"/>
                  <a:cs typeface="+mn-cs"/>
                </a:rPr>
                <a:t>02</a:t>
              </a:r>
            </a:p>
          </p:txBody>
        </p:sp>
      </p:grpSp>
      <p:grpSp>
        <p:nvGrpSpPr>
          <p:cNvPr id="31" name="Group 30">
            <a:extLst>
              <a:ext uri="{FF2B5EF4-FFF2-40B4-BE49-F238E27FC236}">
                <a16:creationId xmlns:a16="http://schemas.microsoft.com/office/drawing/2014/main" id="{234D872A-3F4A-6ACD-0A8A-9040A6F5D696}"/>
              </a:ext>
            </a:extLst>
          </p:cNvPr>
          <p:cNvGrpSpPr/>
          <p:nvPr/>
        </p:nvGrpSpPr>
        <p:grpSpPr>
          <a:xfrm>
            <a:off x="4428195" y="2279188"/>
            <a:ext cx="2981043" cy="3466928"/>
            <a:chOff x="4703072" y="2585673"/>
            <a:chExt cx="2981043" cy="3466928"/>
          </a:xfrm>
        </p:grpSpPr>
        <p:sp>
          <p:nvSpPr>
            <p:cNvPr id="32" name="Shape">
              <a:extLst>
                <a:ext uri="{FF2B5EF4-FFF2-40B4-BE49-F238E27FC236}">
                  <a16:creationId xmlns:a16="http://schemas.microsoft.com/office/drawing/2014/main" id="{CC67B174-B9BB-660B-9E82-87418E12A8C1}"/>
                </a:ext>
              </a:extLst>
            </p:cNvPr>
            <p:cNvSpPr/>
            <p:nvPr/>
          </p:nvSpPr>
          <p:spPr>
            <a:xfrm flipH="1">
              <a:off x="5270760" y="3535890"/>
              <a:ext cx="2351856" cy="1981641"/>
            </a:xfrm>
            <a:custGeom>
              <a:avLst/>
              <a:gdLst/>
              <a:ahLst/>
              <a:cxnLst>
                <a:cxn ang="0">
                  <a:pos x="wd2" y="hd2"/>
                </a:cxn>
                <a:cxn ang="5400000">
                  <a:pos x="wd2" y="hd2"/>
                </a:cxn>
                <a:cxn ang="10800000">
                  <a:pos x="wd2" y="hd2"/>
                </a:cxn>
                <a:cxn ang="16200000">
                  <a:pos x="wd2" y="hd2"/>
                </a:cxn>
              </a:cxnLst>
              <a:rect l="0" t="0" r="r" b="b"/>
              <a:pathLst>
                <a:path w="21488" h="21528" extrusionOk="0">
                  <a:moveTo>
                    <a:pt x="10760" y="21528"/>
                  </a:moveTo>
                  <a:cubicBezTo>
                    <a:pt x="10251" y="21528"/>
                    <a:pt x="9801" y="21218"/>
                    <a:pt x="9546" y="20698"/>
                  </a:cubicBezTo>
                  <a:lnTo>
                    <a:pt x="94" y="1232"/>
                  </a:lnTo>
                  <a:cubicBezTo>
                    <a:pt x="-56" y="929"/>
                    <a:pt x="-23" y="557"/>
                    <a:pt x="166" y="285"/>
                  </a:cubicBezTo>
                  <a:cubicBezTo>
                    <a:pt x="362" y="21"/>
                    <a:pt x="662" y="-72"/>
                    <a:pt x="943" y="60"/>
                  </a:cubicBezTo>
                  <a:cubicBezTo>
                    <a:pt x="2666" y="859"/>
                    <a:pt x="5434" y="1892"/>
                    <a:pt x="8822" y="2241"/>
                  </a:cubicBezTo>
                  <a:cubicBezTo>
                    <a:pt x="12960" y="2668"/>
                    <a:pt x="16903" y="1962"/>
                    <a:pt x="20526" y="138"/>
                  </a:cubicBezTo>
                  <a:lnTo>
                    <a:pt x="20526" y="138"/>
                  </a:lnTo>
                  <a:cubicBezTo>
                    <a:pt x="20806" y="-2"/>
                    <a:pt x="21113" y="83"/>
                    <a:pt x="21316" y="347"/>
                  </a:cubicBezTo>
                  <a:cubicBezTo>
                    <a:pt x="21511" y="611"/>
                    <a:pt x="21544" y="991"/>
                    <a:pt x="21394" y="1294"/>
                  </a:cubicBezTo>
                  <a:lnTo>
                    <a:pt x="11981" y="20682"/>
                  </a:lnTo>
                  <a:cubicBezTo>
                    <a:pt x="11720" y="21218"/>
                    <a:pt x="11263" y="21528"/>
                    <a:pt x="10760" y="21528"/>
                  </a:cubicBezTo>
                  <a:close/>
                  <a:moveTo>
                    <a:pt x="682" y="308"/>
                  </a:moveTo>
                  <a:cubicBezTo>
                    <a:pt x="545" y="308"/>
                    <a:pt x="434" y="394"/>
                    <a:pt x="362" y="487"/>
                  </a:cubicBezTo>
                  <a:cubicBezTo>
                    <a:pt x="264" y="619"/>
                    <a:pt x="205" y="844"/>
                    <a:pt x="316" y="1069"/>
                  </a:cubicBezTo>
                  <a:lnTo>
                    <a:pt x="9768" y="20535"/>
                  </a:lnTo>
                  <a:cubicBezTo>
                    <a:pt x="9977" y="20961"/>
                    <a:pt x="10343" y="21210"/>
                    <a:pt x="10754" y="21210"/>
                  </a:cubicBezTo>
                  <a:cubicBezTo>
                    <a:pt x="11165" y="21210"/>
                    <a:pt x="11537" y="20954"/>
                    <a:pt x="11739" y="20535"/>
                  </a:cubicBezTo>
                  <a:lnTo>
                    <a:pt x="21152" y="1147"/>
                  </a:lnTo>
                  <a:cubicBezTo>
                    <a:pt x="21263" y="914"/>
                    <a:pt x="21198" y="689"/>
                    <a:pt x="21100" y="557"/>
                  </a:cubicBezTo>
                  <a:cubicBezTo>
                    <a:pt x="21002" y="425"/>
                    <a:pt x="20819" y="324"/>
                    <a:pt x="20611" y="425"/>
                  </a:cubicBezTo>
                  <a:lnTo>
                    <a:pt x="20611" y="425"/>
                  </a:lnTo>
                  <a:cubicBezTo>
                    <a:pt x="16949" y="2264"/>
                    <a:pt x="12967" y="2986"/>
                    <a:pt x="8782" y="2551"/>
                  </a:cubicBezTo>
                  <a:cubicBezTo>
                    <a:pt x="5368" y="2194"/>
                    <a:pt x="2575" y="1154"/>
                    <a:pt x="832" y="347"/>
                  </a:cubicBezTo>
                  <a:cubicBezTo>
                    <a:pt x="786" y="324"/>
                    <a:pt x="734" y="308"/>
                    <a:pt x="682" y="308"/>
                  </a:cubicBezTo>
                  <a:close/>
                </a:path>
              </a:pathLst>
            </a:custGeom>
            <a:solidFill>
              <a:srgbClr val="FFCC66"/>
            </a:solidFill>
            <a:ln w="12700">
              <a:solidFill>
                <a:srgbClr val="FFCC66"/>
              </a:solidFill>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3" name="Oval">
              <a:extLst>
                <a:ext uri="{FF2B5EF4-FFF2-40B4-BE49-F238E27FC236}">
                  <a16:creationId xmlns:a16="http://schemas.microsoft.com/office/drawing/2014/main" id="{4C6174B2-D40A-F515-7C53-CC59CF3F7FC8}"/>
                </a:ext>
              </a:extLst>
            </p:cNvPr>
            <p:cNvSpPr/>
            <p:nvPr/>
          </p:nvSpPr>
          <p:spPr>
            <a:xfrm flipH="1">
              <a:off x="5209260" y="2585673"/>
              <a:ext cx="2474855" cy="1045957"/>
            </a:xfrm>
            <a:prstGeom prst="ellipse">
              <a:avLst/>
            </a:pr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4" name="Shape">
              <a:extLst>
                <a:ext uri="{FF2B5EF4-FFF2-40B4-BE49-F238E27FC236}">
                  <a16:creationId xmlns:a16="http://schemas.microsoft.com/office/drawing/2014/main" id="{0D84687C-1396-7457-ABBB-9BF70F443776}"/>
                </a:ext>
              </a:extLst>
            </p:cNvPr>
            <p:cNvSpPr/>
            <p:nvPr/>
          </p:nvSpPr>
          <p:spPr>
            <a:xfrm flipH="1">
              <a:off x="4703072" y="3014343"/>
              <a:ext cx="1609301" cy="3038258"/>
            </a:xfrm>
            <a:custGeom>
              <a:avLst/>
              <a:gdLst/>
              <a:ahLst/>
              <a:cxnLst>
                <a:cxn ang="0">
                  <a:pos x="wd2" y="hd2"/>
                </a:cxn>
                <a:cxn ang="5400000">
                  <a:pos x="wd2" y="hd2"/>
                </a:cxn>
                <a:cxn ang="10800000">
                  <a:pos x="wd2" y="hd2"/>
                </a:cxn>
                <a:cxn ang="16200000">
                  <a:pos x="wd2" y="hd2"/>
                </a:cxn>
              </a:cxnLst>
              <a:rect l="0" t="0" r="r" b="b"/>
              <a:pathLst>
                <a:path w="21586" h="21578" extrusionOk="0">
                  <a:moveTo>
                    <a:pt x="21564" y="735"/>
                  </a:moveTo>
                  <a:cubicBezTo>
                    <a:pt x="21593" y="704"/>
                    <a:pt x="21593" y="664"/>
                    <a:pt x="21564" y="633"/>
                  </a:cubicBezTo>
                  <a:cubicBezTo>
                    <a:pt x="21526" y="603"/>
                    <a:pt x="21468" y="583"/>
                    <a:pt x="21401" y="583"/>
                  </a:cubicBezTo>
                  <a:lnTo>
                    <a:pt x="18364" y="583"/>
                  </a:lnTo>
                  <a:lnTo>
                    <a:pt x="17482" y="314"/>
                  </a:lnTo>
                  <a:lnTo>
                    <a:pt x="16466" y="4"/>
                  </a:lnTo>
                  <a:cubicBezTo>
                    <a:pt x="16409" y="-11"/>
                    <a:pt x="16342" y="19"/>
                    <a:pt x="16370" y="50"/>
                  </a:cubicBezTo>
                  <a:cubicBezTo>
                    <a:pt x="16801" y="593"/>
                    <a:pt x="16514" y="1110"/>
                    <a:pt x="16361" y="1318"/>
                  </a:cubicBezTo>
                  <a:cubicBezTo>
                    <a:pt x="16341" y="1349"/>
                    <a:pt x="16399" y="1379"/>
                    <a:pt x="16456" y="1364"/>
                  </a:cubicBezTo>
                  <a:lnTo>
                    <a:pt x="17482" y="1049"/>
                  </a:lnTo>
                  <a:lnTo>
                    <a:pt x="18344" y="786"/>
                  </a:lnTo>
                  <a:lnTo>
                    <a:pt x="21075" y="786"/>
                  </a:lnTo>
                  <a:lnTo>
                    <a:pt x="22" y="20843"/>
                  </a:lnTo>
                  <a:cubicBezTo>
                    <a:pt x="-7" y="20874"/>
                    <a:pt x="-7" y="20914"/>
                    <a:pt x="22" y="20945"/>
                  </a:cubicBezTo>
                  <a:cubicBezTo>
                    <a:pt x="60" y="20975"/>
                    <a:pt x="118" y="20995"/>
                    <a:pt x="185" y="20995"/>
                  </a:cubicBezTo>
                  <a:lnTo>
                    <a:pt x="3481" y="20995"/>
                  </a:lnTo>
                  <a:cubicBezTo>
                    <a:pt x="3452" y="21229"/>
                    <a:pt x="3337" y="21422"/>
                    <a:pt x="3251" y="21528"/>
                  </a:cubicBezTo>
                  <a:cubicBezTo>
                    <a:pt x="3232" y="21559"/>
                    <a:pt x="3290" y="21589"/>
                    <a:pt x="3347" y="21574"/>
                  </a:cubicBezTo>
                  <a:lnTo>
                    <a:pt x="4372" y="21259"/>
                  </a:lnTo>
                  <a:lnTo>
                    <a:pt x="5340" y="20965"/>
                  </a:lnTo>
                  <a:cubicBezTo>
                    <a:pt x="5446" y="20934"/>
                    <a:pt x="5446" y="20853"/>
                    <a:pt x="5340" y="20823"/>
                  </a:cubicBezTo>
                  <a:lnTo>
                    <a:pt x="4372" y="20529"/>
                  </a:lnTo>
                  <a:lnTo>
                    <a:pt x="3357" y="20219"/>
                  </a:lnTo>
                  <a:cubicBezTo>
                    <a:pt x="3299" y="20204"/>
                    <a:pt x="3232" y="20234"/>
                    <a:pt x="3261" y="20265"/>
                  </a:cubicBezTo>
                  <a:cubicBezTo>
                    <a:pt x="3405" y="20447"/>
                    <a:pt x="3472" y="20630"/>
                    <a:pt x="3481" y="20797"/>
                  </a:cubicBezTo>
                  <a:lnTo>
                    <a:pt x="510" y="20797"/>
                  </a:lnTo>
                  <a:lnTo>
                    <a:pt x="21564" y="735"/>
                  </a:ln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18">
              <a:extLst>
                <a:ext uri="{FF2B5EF4-FFF2-40B4-BE49-F238E27FC236}">
                  <a16:creationId xmlns:a16="http://schemas.microsoft.com/office/drawing/2014/main" id="{30EA7103-496F-EFEA-3F09-A5BEB13BCFC0}"/>
                </a:ext>
              </a:extLst>
            </p:cNvPr>
            <p:cNvSpPr txBox="1"/>
            <p:nvPr/>
          </p:nvSpPr>
          <p:spPr>
            <a:xfrm flipH="1">
              <a:off x="5588536" y="2938990"/>
              <a:ext cx="1716304" cy="400494"/>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5000"/>
                </a:lnSpc>
                <a:spcAft>
                  <a:spcPts val="800"/>
                </a:spcAft>
              </a:pPr>
              <a:r>
                <a:rPr lang="en-US" b="1" dirty="0">
                  <a:latin typeface="Times New Roman" panose="02020603050405020304" pitchFamily="18" charset="0"/>
                  <a:ea typeface="Calibri" panose="020F0502020204030204" pitchFamily="34" charset="0"/>
                  <a:cs typeface="Adobe Arabic" panose="02040503050201020203" pitchFamily="18" charset="-78"/>
                </a:rPr>
                <a:t>5S</a:t>
              </a:r>
              <a:r>
                <a:rPr lang="ar-EG" b="1" dirty="0">
                  <a:latin typeface="Times New Roman" panose="02020603050405020304" pitchFamily="18" charset="0"/>
                  <a:ea typeface="Calibri" panose="020F0502020204030204" pitchFamily="34" charset="0"/>
                  <a:cs typeface="Adobe Arabic" panose="02040503050201020203" pitchFamily="18" charset="-78"/>
                </a:rPr>
                <a:t> خمسة إس</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6" name="TextBox 24">
              <a:extLst>
                <a:ext uri="{FF2B5EF4-FFF2-40B4-BE49-F238E27FC236}">
                  <a16:creationId xmlns:a16="http://schemas.microsoft.com/office/drawing/2014/main" id="{F73E9F5C-547B-5AF3-688A-EB2CA60FE98F}"/>
                </a:ext>
              </a:extLst>
            </p:cNvPr>
            <p:cNvSpPr txBox="1"/>
            <p:nvPr/>
          </p:nvSpPr>
          <p:spPr>
            <a:xfrm flipH="1">
              <a:off x="6109259" y="4203544"/>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CC66"/>
                  </a:solidFill>
                  <a:effectLst/>
                  <a:uLnTx/>
                  <a:uFillTx/>
                  <a:latin typeface="Calibri" panose="020F0502020204030204"/>
                  <a:ea typeface="+mn-ea"/>
                  <a:cs typeface="+mn-cs"/>
                </a:rPr>
                <a:t>03</a:t>
              </a:r>
            </a:p>
          </p:txBody>
        </p:sp>
      </p:grpSp>
      <p:grpSp>
        <p:nvGrpSpPr>
          <p:cNvPr id="37" name="Group 36">
            <a:extLst>
              <a:ext uri="{FF2B5EF4-FFF2-40B4-BE49-F238E27FC236}">
                <a16:creationId xmlns:a16="http://schemas.microsoft.com/office/drawing/2014/main" id="{DB8E2D44-76E6-67C4-B298-9CAAF78F3701}"/>
              </a:ext>
            </a:extLst>
          </p:cNvPr>
          <p:cNvGrpSpPr/>
          <p:nvPr/>
        </p:nvGrpSpPr>
        <p:grpSpPr>
          <a:xfrm>
            <a:off x="2526058" y="2707857"/>
            <a:ext cx="3011324" cy="3460796"/>
            <a:chOff x="2800935" y="3014342"/>
            <a:chExt cx="3011324" cy="3460796"/>
          </a:xfrm>
        </p:grpSpPr>
        <p:sp>
          <p:nvSpPr>
            <p:cNvPr id="38" name="Shape">
              <a:extLst>
                <a:ext uri="{FF2B5EF4-FFF2-40B4-BE49-F238E27FC236}">
                  <a16:creationId xmlns:a16="http://schemas.microsoft.com/office/drawing/2014/main" id="{E584BF34-3082-BE2D-E5F7-D12EE0B659C7}"/>
                </a:ext>
              </a:extLst>
            </p:cNvPr>
            <p:cNvSpPr/>
            <p:nvPr/>
          </p:nvSpPr>
          <p:spPr>
            <a:xfrm flipH="1">
              <a:off x="3399262" y="3550179"/>
              <a:ext cx="2351140" cy="1979743"/>
            </a:xfrm>
            <a:custGeom>
              <a:avLst/>
              <a:gdLst/>
              <a:ahLst/>
              <a:cxnLst>
                <a:cxn ang="0">
                  <a:pos x="wd2" y="hd2"/>
                </a:cxn>
                <a:cxn ang="5400000">
                  <a:pos x="wd2" y="hd2"/>
                </a:cxn>
                <a:cxn ang="10800000">
                  <a:pos x="wd2" y="hd2"/>
                </a:cxn>
                <a:cxn ang="16200000">
                  <a:pos x="wd2" y="hd2"/>
                </a:cxn>
              </a:cxnLst>
              <a:rect l="0" t="0" r="r" b="b"/>
              <a:pathLst>
                <a:path w="21488" h="21592" extrusionOk="0">
                  <a:moveTo>
                    <a:pt x="20806" y="21592"/>
                  </a:moveTo>
                  <a:cubicBezTo>
                    <a:pt x="20721" y="21592"/>
                    <a:pt x="20636" y="21577"/>
                    <a:pt x="20552" y="21538"/>
                  </a:cubicBezTo>
                  <a:cubicBezTo>
                    <a:pt x="18828" y="20735"/>
                    <a:pt x="16059" y="19699"/>
                    <a:pt x="12670" y="19348"/>
                  </a:cubicBezTo>
                  <a:cubicBezTo>
                    <a:pt x="8530" y="18919"/>
                    <a:pt x="4587" y="19629"/>
                    <a:pt x="963" y="21460"/>
                  </a:cubicBezTo>
                  <a:lnTo>
                    <a:pt x="963" y="21460"/>
                  </a:lnTo>
                  <a:cubicBezTo>
                    <a:pt x="682" y="21600"/>
                    <a:pt x="375" y="21514"/>
                    <a:pt x="173" y="21249"/>
                  </a:cubicBezTo>
                  <a:cubicBezTo>
                    <a:pt x="-23" y="20984"/>
                    <a:pt x="-56" y="20603"/>
                    <a:pt x="94" y="20299"/>
                  </a:cubicBezTo>
                  <a:lnTo>
                    <a:pt x="9510" y="834"/>
                  </a:lnTo>
                  <a:cubicBezTo>
                    <a:pt x="9765" y="312"/>
                    <a:pt x="10215" y="0"/>
                    <a:pt x="10724" y="0"/>
                  </a:cubicBezTo>
                  <a:cubicBezTo>
                    <a:pt x="11234" y="0"/>
                    <a:pt x="11684" y="312"/>
                    <a:pt x="11939" y="834"/>
                  </a:cubicBezTo>
                  <a:lnTo>
                    <a:pt x="21394" y="20377"/>
                  </a:lnTo>
                  <a:cubicBezTo>
                    <a:pt x="21544" y="20680"/>
                    <a:pt x="21511" y="21055"/>
                    <a:pt x="21322" y="21327"/>
                  </a:cubicBezTo>
                  <a:cubicBezTo>
                    <a:pt x="21185" y="21491"/>
                    <a:pt x="20996" y="21592"/>
                    <a:pt x="20806" y="21592"/>
                  </a:cubicBezTo>
                  <a:close/>
                  <a:moveTo>
                    <a:pt x="10339" y="18904"/>
                  </a:moveTo>
                  <a:cubicBezTo>
                    <a:pt x="11116" y="18904"/>
                    <a:pt x="11900" y="18943"/>
                    <a:pt x="12690" y="19029"/>
                  </a:cubicBezTo>
                  <a:cubicBezTo>
                    <a:pt x="16105" y="19387"/>
                    <a:pt x="18900" y="20431"/>
                    <a:pt x="20643" y="21242"/>
                  </a:cubicBezTo>
                  <a:cubicBezTo>
                    <a:pt x="20852" y="21335"/>
                    <a:pt x="21028" y="21234"/>
                    <a:pt x="21120" y="21101"/>
                  </a:cubicBezTo>
                  <a:cubicBezTo>
                    <a:pt x="21217" y="20969"/>
                    <a:pt x="21276" y="20743"/>
                    <a:pt x="21165" y="20517"/>
                  </a:cubicBezTo>
                  <a:lnTo>
                    <a:pt x="11710" y="974"/>
                  </a:lnTo>
                  <a:cubicBezTo>
                    <a:pt x="11501" y="546"/>
                    <a:pt x="11136" y="296"/>
                    <a:pt x="10724" y="296"/>
                  </a:cubicBezTo>
                  <a:cubicBezTo>
                    <a:pt x="10313" y="296"/>
                    <a:pt x="9941" y="553"/>
                    <a:pt x="9738" y="974"/>
                  </a:cubicBezTo>
                  <a:lnTo>
                    <a:pt x="323" y="20439"/>
                  </a:lnTo>
                  <a:cubicBezTo>
                    <a:pt x="212" y="20673"/>
                    <a:pt x="277" y="20899"/>
                    <a:pt x="375" y="21031"/>
                  </a:cubicBezTo>
                  <a:cubicBezTo>
                    <a:pt x="473" y="21164"/>
                    <a:pt x="656" y="21265"/>
                    <a:pt x="865" y="21164"/>
                  </a:cubicBezTo>
                  <a:lnTo>
                    <a:pt x="865" y="21164"/>
                  </a:lnTo>
                  <a:cubicBezTo>
                    <a:pt x="3829" y="19660"/>
                    <a:pt x="7009" y="18904"/>
                    <a:pt x="10339" y="18904"/>
                  </a:cubicBezTo>
                  <a:close/>
                </a:path>
              </a:pathLst>
            </a:custGeom>
            <a:solidFill>
              <a:srgbClr val="6CB4B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9" name="Oval">
              <a:extLst>
                <a:ext uri="{FF2B5EF4-FFF2-40B4-BE49-F238E27FC236}">
                  <a16:creationId xmlns:a16="http://schemas.microsoft.com/office/drawing/2014/main" id="{93DE3D27-73D0-EB55-BAED-B62D06DAA1F7}"/>
                </a:ext>
              </a:extLst>
            </p:cNvPr>
            <p:cNvSpPr/>
            <p:nvPr/>
          </p:nvSpPr>
          <p:spPr>
            <a:xfrm flipH="1">
              <a:off x="3337404" y="5429181"/>
              <a:ext cx="2474855" cy="1045957"/>
            </a:xfrm>
            <a:prstGeom prst="ellipse">
              <a:avLst/>
            </a:prstGeom>
            <a:solidFill>
              <a:srgbClr val="6CB4B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0" name="Shape">
              <a:extLst>
                <a:ext uri="{FF2B5EF4-FFF2-40B4-BE49-F238E27FC236}">
                  <a16:creationId xmlns:a16="http://schemas.microsoft.com/office/drawing/2014/main" id="{35596625-A000-E3C1-09D2-E7A01A57DE2F}"/>
                </a:ext>
              </a:extLst>
            </p:cNvPr>
            <p:cNvSpPr/>
            <p:nvPr/>
          </p:nvSpPr>
          <p:spPr>
            <a:xfrm flipH="1">
              <a:off x="2800935" y="3014342"/>
              <a:ext cx="1611004" cy="3038262"/>
            </a:xfrm>
            <a:custGeom>
              <a:avLst/>
              <a:gdLst/>
              <a:ahLst/>
              <a:cxnLst>
                <a:cxn ang="0">
                  <a:pos x="wd2" y="hd2"/>
                </a:cxn>
                <a:cxn ang="5400000">
                  <a:pos x="wd2" y="hd2"/>
                </a:cxn>
                <a:cxn ang="10800000">
                  <a:pos x="wd2" y="hd2"/>
                </a:cxn>
                <a:cxn ang="16200000">
                  <a:pos x="wd2" y="hd2"/>
                </a:cxn>
              </a:cxnLst>
              <a:rect l="0" t="0" r="r" b="b"/>
              <a:pathLst>
                <a:path w="21580" h="21578" extrusionOk="0">
                  <a:moveTo>
                    <a:pt x="21552" y="20838"/>
                  </a:moveTo>
                  <a:lnTo>
                    <a:pt x="526" y="781"/>
                  </a:lnTo>
                  <a:lnTo>
                    <a:pt x="3139" y="781"/>
                  </a:lnTo>
                  <a:cubicBezTo>
                    <a:pt x="3110" y="1014"/>
                    <a:pt x="2995" y="1202"/>
                    <a:pt x="2909" y="1313"/>
                  </a:cubicBezTo>
                  <a:cubicBezTo>
                    <a:pt x="2890" y="1344"/>
                    <a:pt x="2947" y="1374"/>
                    <a:pt x="3005" y="1359"/>
                  </a:cubicBezTo>
                  <a:lnTo>
                    <a:pt x="4029" y="1044"/>
                  </a:lnTo>
                  <a:lnTo>
                    <a:pt x="4995" y="750"/>
                  </a:lnTo>
                  <a:cubicBezTo>
                    <a:pt x="5101" y="720"/>
                    <a:pt x="5101" y="638"/>
                    <a:pt x="4995" y="608"/>
                  </a:cubicBezTo>
                  <a:lnTo>
                    <a:pt x="4029" y="314"/>
                  </a:lnTo>
                  <a:lnTo>
                    <a:pt x="3014" y="4"/>
                  </a:lnTo>
                  <a:cubicBezTo>
                    <a:pt x="2957" y="-11"/>
                    <a:pt x="2890" y="19"/>
                    <a:pt x="2918" y="50"/>
                  </a:cubicBezTo>
                  <a:cubicBezTo>
                    <a:pt x="3062" y="233"/>
                    <a:pt x="3129" y="415"/>
                    <a:pt x="3139" y="583"/>
                  </a:cubicBezTo>
                  <a:lnTo>
                    <a:pt x="191" y="583"/>
                  </a:lnTo>
                  <a:cubicBezTo>
                    <a:pt x="124" y="583"/>
                    <a:pt x="57" y="603"/>
                    <a:pt x="28" y="633"/>
                  </a:cubicBezTo>
                  <a:cubicBezTo>
                    <a:pt x="-10" y="664"/>
                    <a:pt x="-10" y="704"/>
                    <a:pt x="28" y="735"/>
                  </a:cubicBezTo>
                  <a:lnTo>
                    <a:pt x="21054" y="20792"/>
                  </a:lnTo>
                  <a:lnTo>
                    <a:pt x="17762" y="20792"/>
                  </a:lnTo>
                  <a:lnTo>
                    <a:pt x="16891" y="20523"/>
                  </a:lnTo>
                  <a:lnTo>
                    <a:pt x="15877" y="20214"/>
                  </a:lnTo>
                  <a:cubicBezTo>
                    <a:pt x="15819" y="20199"/>
                    <a:pt x="15752" y="20229"/>
                    <a:pt x="15781" y="20260"/>
                  </a:cubicBezTo>
                  <a:cubicBezTo>
                    <a:pt x="16212" y="20803"/>
                    <a:pt x="15924" y="21320"/>
                    <a:pt x="15771" y="21528"/>
                  </a:cubicBezTo>
                  <a:cubicBezTo>
                    <a:pt x="15752" y="21559"/>
                    <a:pt x="15810" y="21589"/>
                    <a:pt x="15867" y="21574"/>
                  </a:cubicBezTo>
                  <a:lnTo>
                    <a:pt x="16891" y="21259"/>
                  </a:lnTo>
                  <a:lnTo>
                    <a:pt x="17752" y="20995"/>
                  </a:lnTo>
                  <a:lnTo>
                    <a:pt x="21379" y="20995"/>
                  </a:lnTo>
                  <a:cubicBezTo>
                    <a:pt x="21446" y="20995"/>
                    <a:pt x="21513" y="20975"/>
                    <a:pt x="21542" y="20945"/>
                  </a:cubicBezTo>
                  <a:cubicBezTo>
                    <a:pt x="21590" y="20909"/>
                    <a:pt x="21590" y="20874"/>
                    <a:pt x="21552" y="20838"/>
                  </a:cubicBez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1" name="TextBox 21">
              <a:extLst>
                <a:ext uri="{FF2B5EF4-FFF2-40B4-BE49-F238E27FC236}">
                  <a16:creationId xmlns:a16="http://schemas.microsoft.com/office/drawing/2014/main" id="{D8A1E2B9-952B-FAA8-2857-2096FB0B6D95}"/>
                </a:ext>
              </a:extLst>
            </p:cNvPr>
            <p:cNvSpPr txBox="1"/>
            <p:nvPr/>
          </p:nvSpPr>
          <p:spPr>
            <a:xfrm flipH="1">
              <a:off x="3542392" y="5567186"/>
              <a:ext cx="1964117" cy="719043"/>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5000"/>
                </a:lnSpc>
                <a:spcAft>
                  <a:spcPts val="800"/>
                </a:spcAft>
              </a:pPr>
              <a:r>
                <a:rPr lang="en-US" b="1" dirty="0">
                  <a:latin typeface="Times New Roman" panose="02020603050405020304" pitchFamily="18" charset="0"/>
                  <a:ea typeface="Calibri" panose="020F0502020204030204" pitchFamily="34" charset="0"/>
                  <a:cs typeface="Adobe Arabic" panose="02040503050201020203" pitchFamily="18" charset="-78"/>
                </a:rPr>
                <a:t>Fishbone Diagram  </a:t>
              </a:r>
              <a:r>
                <a:rPr lang="ar-EG" b="1" dirty="0">
                  <a:latin typeface="Times New Roman" panose="02020603050405020304" pitchFamily="18" charset="0"/>
                  <a:ea typeface="Calibri" panose="020F0502020204030204" pitchFamily="34" charset="0"/>
                  <a:cs typeface="Adobe Arabic" panose="02040503050201020203" pitchFamily="18" charset="-78"/>
                </a:rPr>
                <a:t>مخطط هيكل السمكة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2" name="TextBox 25">
              <a:extLst>
                <a:ext uri="{FF2B5EF4-FFF2-40B4-BE49-F238E27FC236}">
                  <a16:creationId xmlns:a16="http://schemas.microsoft.com/office/drawing/2014/main" id="{40B1D834-B491-28A9-5CAC-02C0BCC6608A}"/>
                </a:ext>
              </a:extLst>
            </p:cNvPr>
            <p:cNvSpPr txBox="1"/>
            <p:nvPr/>
          </p:nvSpPr>
          <p:spPr>
            <a:xfrm flipH="1">
              <a:off x="4228096" y="4141255"/>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6CB4B8"/>
                  </a:solidFill>
                  <a:effectLst/>
                  <a:uLnTx/>
                  <a:uFillTx/>
                  <a:latin typeface="Calibri" panose="020F0502020204030204"/>
                  <a:ea typeface="+mn-ea"/>
                  <a:cs typeface="+mn-cs"/>
                </a:rPr>
                <a:t>04</a:t>
              </a:r>
            </a:p>
          </p:txBody>
        </p:sp>
      </p:grpSp>
      <p:grpSp>
        <p:nvGrpSpPr>
          <p:cNvPr id="43" name="Group 42">
            <a:extLst>
              <a:ext uri="{FF2B5EF4-FFF2-40B4-BE49-F238E27FC236}">
                <a16:creationId xmlns:a16="http://schemas.microsoft.com/office/drawing/2014/main" id="{9EB494A5-EB6D-1DD2-5957-242742E842CE}"/>
              </a:ext>
            </a:extLst>
          </p:cNvPr>
          <p:cNvGrpSpPr/>
          <p:nvPr/>
        </p:nvGrpSpPr>
        <p:grpSpPr>
          <a:xfrm>
            <a:off x="1190670" y="2279188"/>
            <a:ext cx="2474855" cy="2931858"/>
            <a:chOff x="1465547" y="2585673"/>
            <a:chExt cx="2474855" cy="2931858"/>
          </a:xfrm>
        </p:grpSpPr>
        <p:sp>
          <p:nvSpPr>
            <p:cNvPr id="44" name="Shape">
              <a:extLst>
                <a:ext uri="{FF2B5EF4-FFF2-40B4-BE49-F238E27FC236}">
                  <a16:creationId xmlns:a16="http://schemas.microsoft.com/office/drawing/2014/main" id="{907167CD-AAD6-9B26-BA74-A938D50AD131}"/>
                </a:ext>
              </a:extLst>
            </p:cNvPr>
            <p:cNvSpPr/>
            <p:nvPr/>
          </p:nvSpPr>
          <p:spPr>
            <a:xfrm flipH="1">
              <a:off x="1527047" y="3535890"/>
              <a:ext cx="2351856" cy="1981641"/>
            </a:xfrm>
            <a:custGeom>
              <a:avLst/>
              <a:gdLst/>
              <a:ahLst/>
              <a:cxnLst>
                <a:cxn ang="0">
                  <a:pos x="wd2" y="hd2"/>
                </a:cxn>
                <a:cxn ang="5400000">
                  <a:pos x="wd2" y="hd2"/>
                </a:cxn>
                <a:cxn ang="10800000">
                  <a:pos x="wd2" y="hd2"/>
                </a:cxn>
                <a:cxn ang="16200000">
                  <a:pos x="wd2" y="hd2"/>
                </a:cxn>
              </a:cxnLst>
              <a:rect l="0" t="0" r="r" b="b"/>
              <a:pathLst>
                <a:path w="21488" h="21528" extrusionOk="0">
                  <a:moveTo>
                    <a:pt x="10760" y="21528"/>
                  </a:moveTo>
                  <a:cubicBezTo>
                    <a:pt x="10251" y="21528"/>
                    <a:pt x="9801" y="21218"/>
                    <a:pt x="9546" y="20698"/>
                  </a:cubicBezTo>
                  <a:lnTo>
                    <a:pt x="94" y="1232"/>
                  </a:lnTo>
                  <a:cubicBezTo>
                    <a:pt x="-56" y="929"/>
                    <a:pt x="-23" y="557"/>
                    <a:pt x="166" y="285"/>
                  </a:cubicBezTo>
                  <a:cubicBezTo>
                    <a:pt x="362" y="21"/>
                    <a:pt x="662" y="-72"/>
                    <a:pt x="943" y="60"/>
                  </a:cubicBezTo>
                  <a:cubicBezTo>
                    <a:pt x="2666" y="859"/>
                    <a:pt x="5434" y="1892"/>
                    <a:pt x="8822" y="2241"/>
                  </a:cubicBezTo>
                  <a:cubicBezTo>
                    <a:pt x="12960" y="2668"/>
                    <a:pt x="16903" y="1962"/>
                    <a:pt x="20526" y="138"/>
                  </a:cubicBezTo>
                  <a:lnTo>
                    <a:pt x="20526" y="138"/>
                  </a:lnTo>
                  <a:cubicBezTo>
                    <a:pt x="20806" y="-2"/>
                    <a:pt x="21113" y="83"/>
                    <a:pt x="21316" y="347"/>
                  </a:cubicBezTo>
                  <a:cubicBezTo>
                    <a:pt x="21511" y="611"/>
                    <a:pt x="21544" y="991"/>
                    <a:pt x="21394" y="1294"/>
                  </a:cubicBezTo>
                  <a:lnTo>
                    <a:pt x="11981" y="20682"/>
                  </a:lnTo>
                  <a:cubicBezTo>
                    <a:pt x="11720" y="21218"/>
                    <a:pt x="11269" y="21528"/>
                    <a:pt x="10760" y="21528"/>
                  </a:cubicBezTo>
                  <a:close/>
                  <a:moveTo>
                    <a:pt x="682" y="308"/>
                  </a:moveTo>
                  <a:cubicBezTo>
                    <a:pt x="545" y="308"/>
                    <a:pt x="434" y="394"/>
                    <a:pt x="362" y="487"/>
                  </a:cubicBezTo>
                  <a:cubicBezTo>
                    <a:pt x="264" y="619"/>
                    <a:pt x="205" y="844"/>
                    <a:pt x="316" y="1069"/>
                  </a:cubicBezTo>
                  <a:lnTo>
                    <a:pt x="9768" y="20535"/>
                  </a:lnTo>
                  <a:cubicBezTo>
                    <a:pt x="9977" y="20961"/>
                    <a:pt x="10343" y="21210"/>
                    <a:pt x="10754" y="21210"/>
                  </a:cubicBezTo>
                  <a:cubicBezTo>
                    <a:pt x="11165" y="21210"/>
                    <a:pt x="11537" y="20954"/>
                    <a:pt x="11739" y="20535"/>
                  </a:cubicBezTo>
                  <a:lnTo>
                    <a:pt x="21152" y="1147"/>
                  </a:lnTo>
                  <a:cubicBezTo>
                    <a:pt x="21263" y="914"/>
                    <a:pt x="21198" y="689"/>
                    <a:pt x="21100" y="557"/>
                  </a:cubicBezTo>
                  <a:cubicBezTo>
                    <a:pt x="21002" y="425"/>
                    <a:pt x="20819" y="324"/>
                    <a:pt x="20611" y="425"/>
                  </a:cubicBezTo>
                  <a:lnTo>
                    <a:pt x="20611" y="425"/>
                  </a:lnTo>
                  <a:cubicBezTo>
                    <a:pt x="16949" y="2264"/>
                    <a:pt x="12967" y="2978"/>
                    <a:pt x="8782" y="2551"/>
                  </a:cubicBezTo>
                  <a:cubicBezTo>
                    <a:pt x="5368" y="2194"/>
                    <a:pt x="2575" y="1154"/>
                    <a:pt x="832" y="347"/>
                  </a:cubicBezTo>
                  <a:cubicBezTo>
                    <a:pt x="786" y="324"/>
                    <a:pt x="734" y="308"/>
                    <a:pt x="682" y="308"/>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5" name="Oval">
              <a:extLst>
                <a:ext uri="{FF2B5EF4-FFF2-40B4-BE49-F238E27FC236}">
                  <a16:creationId xmlns:a16="http://schemas.microsoft.com/office/drawing/2014/main" id="{A0A037AE-D99C-6122-021D-FC41040986E8}"/>
                </a:ext>
              </a:extLst>
            </p:cNvPr>
            <p:cNvSpPr/>
            <p:nvPr/>
          </p:nvSpPr>
          <p:spPr>
            <a:xfrm flipH="1">
              <a:off x="1465547" y="2585673"/>
              <a:ext cx="2474855" cy="1045957"/>
            </a:xfrm>
            <a:prstGeom prst="ellipse">
              <a:avLst/>
            </a:pr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6" name="TextBox 19">
              <a:extLst>
                <a:ext uri="{FF2B5EF4-FFF2-40B4-BE49-F238E27FC236}">
                  <a16:creationId xmlns:a16="http://schemas.microsoft.com/office/drawing/2014/main" id="{F6CDA7D9-C991-172F-EE88-88B0A7A3E7CC}"/>
                </a:ext>
              </a:extLst>
            </p:cNvPr>
            <p:cNvSpPr txBox="1"/>
            <p:nvPr/>
          </p:nvSpPr>
          <p:spPr>
            <a:xfrm flipH="1">
              <a:off x="1841804" y="2696067"/>
              <a:ext cx="1716304" cy="729430"/>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5000"/>
                </a:lnSpc>
                <a:spcAft>
                  <a:spcPts val="800"/>
                </a:spcAft>
              </a:pPr>
              <a:r>
                <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SWOT Analysis  </a:t>
              </a: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تحليل سوات</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7" name="TextBox 26">
              <a:extLst>
                <a:ext uri="{FF2B5EF4-FFF2-40B4-BE49-F238E27FC236}">
                  <a16:creationId xmlns:a16="http://schemas.microsoft.com/office/drawing/2014/main" id="{68E0AD43-C0FC-C8E0-21AC-F8474B68D210}"/>
                </a:ext>
              </a:extLst>
            </p:cNvPr>
            <p:cNvSpPr txBox="1"/>
            <p:nvPr/>
          </p:nvSpPr>
          <p:spPr>
            <a:xfrm flipH="1">
              <a:off x="2220062" y="4060299"/>
              <a:ext cx="871630" cy="6463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3D8E92"/>
                  </a:solidFill>
                  <a:effectLst/>
                  <a:uLnTx/>
                  <a:uFillTx/>
                  <a:latin typeface="Calibri" panose="020F0502020204030204"/>
                  <a:ea typeface="+mn-ea"/>
                  <a:cs typeface="+mn-cs"/>
                </a:rPr>
                <a:t>05</a:t>
              </a:r>
            </a:p>
          </p:txBody>
        </p:sp>
      </p:grpSp>
    </p:spTree>
    <p:extLst>
      <p:ext uri="{BB962C8B-B14F-4D97-AF65-F5344CB8AC3E}">
        <p14:creationId xmlns:p14="http://schemas.microsoft.com/office/powerpoint/2010/main" val="3239377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righ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right)">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right)">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right)">
                                      <p:cBhvr>
                                        <p:cTn id="2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التحسين من خلال التغذية الراجعة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262656" y="1904698"/>
            <a:ext cx="7860765" cy="2262158"/>
          </a:xfrm>
          <a:prstGeom prst="rect">
            <a:avLst/>
          </a:prstGeom>
          <a:noFill/>
        </p:spPr>
        <p:txBody>
          <a:bodyPr wrap="square">
            <a:spAutoFit/>
          </a:bodyPr>
          <a:lstStyle/>
          <a:p>
            <a:pPr marL="342900" lvl="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التغذية الراجعة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(Feedback)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هي أداة قوية وفعّالة لتحسين الأداء سواء على المستوى الفردي أو المؤسسي. يمكن تعريفها بأنها المعلومات التي يتم تلقيها بعد إجراء معيّن بهدف تقييم الأداء والبحث عن طرق للتحسين. تعتمد العديد من المؤسسات الناجحة على التغذية الراجعة كجزء أساسي من استراتيجيات التحسين المستمر</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8BDC0476-53FE-FDB8-3A5B-7C2A7EB68DCE}"/>
              </a:ext>
            </a:extLst>
          </p:cNvPr>
          <p:cNvSpPr txBox="1"/>
          <p:nvPr/>
        </p:nvSpPr>
        <p:spPr>
          <a:xfrm>
            <a:off x="3041739" y="4427694"/>
            <a:ext cx="8081682" cy="1708160"/>
          </a:xfrm>
          <a:prstGeom prst="rect">
            <a:avLst/>
          </a:prstGeom>
          <a:noFill/>
        </p:spPr>
        <p:txBody>
          <a:bodyPr wrap="square">
            <a:spAutoFit/>
          </a:bodyPr>
          <a:lstStyle/>
          <a:p>
            <a:pPr marL="342900" lvl="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التغذية الراجعة ليست مجرد تقييم للأداء، بل هي عملية تفاعلية تهدف إلى تطوير القدرات وتحسين نتائج العمليات. وهي ذات أهمية كبيرة لأنها توفر رؤى قيمة حول ما يعمل بشكل جيد وما يحتاج إلى تحسين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22" name="Picture 21">
            <a:extLst>
              <a:ext uri="{FF2B5EF4-FFF2-40B4-BE49-F238E27FC236}">
                <a16:creationId xmlns:a16="http://schemas.microsoft.com/office/drawing/2014/main" id="{8739583F-B117-2BE3-4E9E-F274D3E3D9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273" y="2362960"/>
            <a:ext cx="3469534" cy="3104657"/>
          </a:xfrm>
          <a:prstGeom prst="rect">
            <a:avLst/>
          </a:prstGeom>
        </p:spPr>
      </p:pic>
    </p:spTree>
    <p:extLst>
      <p:ext uri="{BB962C8B-B14F-4D97-AF65-F5344CB8AC3E}">
        <p14:creationId xmlns:p14="http://schemas.microsoft.com/office/powerpoint/2010/main" val="2485008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التغذية الراجعة في التحسين المستمر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3163648" y="2170916"/>
            <a:ext cx="7860765" cy="600164"/>
          </a:xfrm>
          <a:prstGeom prst="rect">
            <a:avLst/>
          </a:prstGeom>
          <a:noFill/>
        </p:spPr>
        <p:txBody>
          <a:bodyPr wrap="square">
            <a:spAutoFit/>
          </a:bodyPr>
          <a:lstStyle/>
          <a:p>
            <a:pPr marL="342900" indent="-432000" algn="r" rtl="1">
              <a:lnSpc>
                <a:spcPct val="150000"/>
              </a:lnSpc>
              <a:spcAft>
                <a:spcPts val="800"/>
              </a:spcAft>
              <a:buSzPct val="17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العملية أو المشكلة التي تحتاج إلى تحسين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6" name="TextBox 15">
            <a:extLst>
              <a:ext uri="{FF2B5EF4-FFF2-40B4-BE49-F238E27FC236}">
                <a16:creationId xmlns:a16="http://schemas.microsoft.com/office/drawing/2014/main" id="{8BDC0476-53FE-FDB8-3A5B-7C2A7EB68DCE}"/>
              </a:ext>
            </a:extLst>
          </p:cNvPr>
          <p:cNvSpPr txBox="1"/>
          <p:nvPr/>
        </p:nvSpPr>
        <p:spPr>
          <a:xfrm>
            <a:off x="2942731" y="2855118"/>
            <a:ext cx="8081682" cy="600164"/>
          </a:xfrm>
          <a:prstGeom prst="rect">
            <a:avLst/>
          </a:prstGeom>
          <a:noFill/>
        </p:spPr>
        <p:txBody>
          <a:bodyPr wrap="square">
            <a:spAutoFit/>
          </a:bodyPr>
          <a:lstStyle/>
          <a:p>
            <a:pPr marL="342900" indent="-432000" algn="r" rtl="1">
              <a:lnSpc>
                <a:spcPct val="150000"/>
              </a:lnSpc>
              <a:spcAft>
                <a:spcPts val="800"/>
              </a:spcAft>
              <a:buSzPct val="17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جمع المعلومات عن المشكلة أو العملية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4" name="TextBox 13">
            <a:extLst>
              <a:ext uri="{FF2B5EF4-FFF2-40B4-BE49-F238E27FC236}">
                <a16:creationId xmlns:a16="http://schemas.microsoft.com/office/drawing/2014/main" id="{C0E6A26C-10CB-FFB8-4E81-2EC96A4B92CF}"/>
              </a:ext>
            </a:extLst>
          </p:cNvPr>
          <p:cNvSpPr txBox="1"/>
          <p:nvPr/>
        </p:nvSpPr>
        <p:spPr>
          <a:xfrm>
            <a:off x="2942731" y="3539320"/>
            <a:ext cx="8081682" cy="600164"/>
          </a:xfrm>
          <a:prstGeom prst="rect">
            <a:avLst/>
          </a:prstGeom>
          <a:noFill/>
        </p:spPr>
        <p:txBody>
          <a:bodyPr wrap="square">
            <a:spAutoFit/>
          </a:bodyPr>
          <a:lstStyle/>
          <a:p>
            <a:pPr marL="342900" indent="-432000" algn="r" rtl="1">
              <a:lnSpc>
                <a:spcPct val="150000"/>
              </a:lnSpc>
              <a:spcAft>
                <a:spcPts val="800"/>
              </a:spcAft>
              <a:buSzPct val="17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تحليل البيانات لتحديد الأسباب الجذرية للمشكلة</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7" name="TextBox 16">
            <a:extLst>
              <a:ext uri="{FF2B5EF4-FFF2-40B4-BE49-F238E27FC236}">
                <a16:creationId xmlns:a16="http://schemas.microsoft.com/office/drawing/2014/main" id="{4F8124C9-2B27-9C1C-825D-B141EA13F134}"/>
              </a:ext>
            </a:extLst>
          </p:cNvPr>
          <p:cNvSpPr txBox="1"/>
          <p:nvPr/>
        </p:nvSpPr>
        <p:spPr>
          <a:xfrm>
            <a:off x="2942731" y="4223522"/>
            <a:ext cx="8081682" cy="600164"/>
          </a:xfrm>
          <a:prstGeom prst="rect">
            <a:avLst/>
          </a:prstGeom>
          <a:noFill/>
        </p:spPr>
        <p:txBody>
          <a:bodyPr wrap="square">
            <a:spAutoFit/>
          </a:bodyPr>
          <a:lstStyle/>
          <a:p>
            <a:pPr marL="342900" indent="-432000" algn="r" rtl="1">
              <a:lnSpc>
                <a:spcPct val="150000"/>
              </a:lnSpc>
              <a:spcAft>
                <a:spcPts val="800"/>
              </a:spcAft>
              <a:buSzPct val="17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اقتراح وتنفيذ التحسينات</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sp>
        <p:nvSpPr>
          <p:cNvPr id="18" name="TextBox 17">
            <a:extLst>
              <a:ext uri="{FF2B5EF4-FFF2-40B4-BE49-F238E27FC236}">
                <a16:creationId xmlns:a16="http://schemas.microsoft.com/office/drawing/2014/main" id="{DB6DFEFA-5AA6-7C41-CA31-451C28CF1BBC}"/>
              </a:ext>
            </a:extLst>
          </p:cNvPr>
          <p:cNvSpPr txBox="1"/>
          <p:nvPr/>
        </p:nvSpPr>
        <p:spPr>
          <a:xfrm>
            <a:off x="2942731" y="4907725"/>
            <a:ext cx="8081682" cy="600164"/>
          </a:xfrm>
          <a:prstGeom prst="rect">
            <a:avLst/>
          </a:prstGeom>
          <a:noFill/>
        </p:spPr>
        <p:txBody>
          <a:bodyPr wrap="square">
            <a:spAutoFit/>
          </a:bodyPr>
          <a:lstStyle/>
          <a:p>
            <a:pPr marL="342900" indent="-432000" algn="r" rtl="1">
              <a:lnSpc>
                <a:spcPct val="150000"/>
              </a:lnSpc>
              <a:spcAft>
                <a:spcPts val="800"/>
              </a:spcAft>
              <a:buSzPct val="17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متابعة وقياس النتائج لضمان تحقيق التحسين</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t>
            </a:r>
          </a:p>
        </p:txBody>
      </p:sp>
      <p:pic>
        <p:nvPicPr>
          <p:cNvPr id="23" name="Picture 22">
            <a:extLst>
              <a:ext uri="{FF2B5EF4-FFF2-40B4-BE49-F238E27FC236}">
                <a16:creationId xmlns:a16="http://schemas.microsoft.com/office/drawing/2014/main" id="{EE99348C-255A-8113-1847-CA7F69D31D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436" y="2314209"/>
            <a:ext cx="4550590" cy="3054224"/>
          </a:xfrm>
          <a:prstGeom prst="rect">
            <a:avLst/>
          </a:prstGeom>
        </p:spPr>
      </p:pic>
    </p:spTree>
    <p:extLst>
      <p:ext uri="{BB962C8B-B14F-4D97-AF65-F5344CB8AC3E}">
        <p14:creationId xmlns:p14="http://schemas.microsoft.com/office/powerpoint/2010/main" val="387169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4"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مفهوم التخطيط وأهميته في تحقيق الأهداف</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791057" y="2552277"/>
            <a:ext cx="6633012" cy="2816156"/>
          </a:xfrm>
          <a:prstGeom prst="rect">
            <a:avLst/>
          </a:prstGeom>
          <a:noFill/>
        </p:spPr>
        <p:txBody>
          <a:bodyPr wrap="square">
            <a:spAutoFit/>
          </a:bodyPr>
          <a:lstStyle/>
          <a:p>
            <a:pPr marL="342900" indent="-432000" algn="r" rtl="1">
              <a:lnSpc>
                <a:spcPct val="150000"/>
              </a:lnSpc>
              <a:spcAft>
                <a:spcPts val="800"/>
              </a:spcAft>
              <a:buSzPct val="17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التخطيط هو عملية تحديد الأهداف المستقبلية ووضع الاستراتيجيات والخطط المناسبة لتحقيق هذه الأهداف. يشمل التخطيط تحليل الوضع الحالي، توقع التحديات والفرص المستقبلية، وتحديد الموارد المطلوبة والخطوات اللازمة للوصول إلى النتائج المرجوة. يمكن أن يتم التخطيط على مستويات مختلفة مثل الشخصي، المؤسسي، الوطني، وحتى العالمي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6" name="Picture 15" descr="A clipboard with a arrow and target&#10;&#10;Description automatically generated">
            <a:extLst>
              <a:ext uri="{FF2B5EF4-FFF2-40B4-BE49-F238E27FC236}">
                <a16:creationId xmlns:a16="http://schemas.microsoft.com/office/drawing/2014/main" id="{3260AFB2-D22D-343A-F18C-D87CEFB620A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72333" y1="48121" x2="72333" y2="48121"/>
                        <a14:foregroundMark x1="70788" y1="48606" x2="70788" y2="48606"/>
                        <a14:foregroundMark x1="68909" y1="50990" x2="68909" y2="50990"/>
                        <a14:foregroundMark x1="88394" y1="64485" x2="88394" y2="64485"/>
                        <a14:foregroundMark x1="87758" y1="67838" x2="87758" y2="67838"/>
                        <a14:foregroundMark x1="85727" y1="71556" x2="85727" y2="71556"/>
                      </a14:backgroundRemoval>
                    </a14:imgEffect>
                  </a14:imgLayer>
                </a14:imgProps>
              </a:ext>
              <a:ext uri="{28A0092B-C50C-407E-A947-70E740481C1C}">
                <a14:useLocalDpi xmlns:a14="http://schemas.microsoft.com/office/drawing/2010/main" val="0"/>
              </a:ext>
            </a:extLst>
          </a:blip>
          <a:stretch>
            <a:fillRect/>
          </a:stretch>
        </p:blipFill>
        <p:spPr>
          <a:xfrm>
            <a:off x="308659" y="2245855"/>
            <a:ext cx="4572000" cy="3429000"/>
          </a:xfrm>
          <a:prstGeom prst="rect">
            <a:avLst/>
          </a:prstGeom>
        </p:spPr>
      </p:pic>
    </p:spTree>
    <p:extLst>
      <p:ext uri="{BB962C8B-B14F-4D97-AF65-F5344CB8AC3E}">
        <p14:creationId xmlns:p14="http://schemas.microsoft.com/office/powerpoint/2010/main" val="678163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التغذية الراجعة في التحسين المستمر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F669EA3E-4AFE-EDBB-2953-DCFF9C4393FE}"/>
              </a:ext>
            </a:extLst>
          </p:cNvPr>
          <p:cNvGrpSpPr/>
          <p:nvPr/>
        </p:nvGrpSpPr>
        <p:grpSpPr>
          <a:xfrm>
            <a:off x="6674349" y="3106749"/>
            <a:ext cx="2982544" cy="1790643"/>
            <a:chOff x="6672742" y="3121894"/>
            <a:chExt cx="2982544" cy="1790643"/>
          </a:xfrm>
        </p:grpSpPr>
        <p:sp>
          <p:nvSpPr>
            <p:cNvPr id="33" name="Freeform: Shape 32">
              <a:extLst>
                <a:ext uri="{FF2B5EF4-FFF2-40B4-BE49-F238E27FC236}">
                  <a16:creationId xmlns:a16="http://schemas.microsoft.com/office/drawing/2014/main" id="{CC9D35E3-9613-ABB9-E465-6E8C04A23D61}"/>
                </a:ext>
              </a:extLst>
            </p:cNvPr>
            <p:cNvSpPr/>
            <p:nvPr/>
          </p:nvSpPr>
          <p:spPr>
            <a:xfrm>
              <a:off x="6672742" y="3121894"/>
              <a:ext cx="1445052" cy="1790643"/>
            </a:xfrm>
            <a:custGeom>
              <a:avLst/>
              <a:gdLst>
                <a:gd name="connsiteX0" fmla="*/ 486727 w 584956"/>
                <a:gd name="connsiteY0" fmla="*/ 0 h 724852"/>
                <a:gd name="connsiteX1" fmla="*/ 489585 w 584956"/>
                <a:gd name="connsiteY1" fmla="*/ 724852 h 724852"/>
                <a:gd name="connsiteX2" fmla="*/ 0 w 584956"/>
                <a:gd name="connsiteY2" fmla="*/ 360998 h 724852"/>
                <a:gd name="connsiteX3" fmla="*/ 486727 w 584956"/>
                <a:gd name="connsiteY3" fmla="*/ 0 h 724852"/>
              </a:gdLst>
              <a:ahLst/>
              <a:cxnLst>
                <a:cxn ang="0">
                  <a:pos x="connsiteX0" y="connsiteY0"/>
                </a:cxn>
                <a:cxn ang="0">
                  <a:pos x="connsiteX1" y="connsiteY1"/>
                </a:cxn>
                <a:cxn ang="0">
                  <a:pos x="connsiteX2" y="connsiteY2"/>
                </a:cxn>
                <a:cxn ang="0">
                  <a:pos x="connsiteX3" y="connsiteY3"/>
                </a:cxn>
              </a:cxnLst>
              <a:rect l="l" t="t" r="r" b="b"/>
              <a:pathLst>
                <a:path w="584956" h="724852">
                  <a:moveTo>
                    <a:pt x="486727" y="0"/>
                  </a:moveTo>
                  <a:cubicBezTo>
                    <a:pt x="617220" y="196215"/>
                    <a:pt x="617220" y="540068"/>
                    <a:pt x="489585" y="724852"/>
                  </a:cubicBezTo>
                  <a:cubicBezTo>
                    <a:pt x="366713" y="671513"/>
                    <a:pt x="68580" y="466725"/>
                    <a:pt x="0" y="360998"/>
                  </a:cubicBezTo>
                  <a:cubicBezTo>
                    <a:pt x="138113" y="209550"/>
                    <a:pt x="310515" y="102870"/>
                    <a:pt x="486727" y="0"/>
                  </a:cubicBezTo>
                  <a:close/>
                </a:path>
              </a:pathLst>
            </a:custGeom>
            <a:solidFill>
              <a:srgbClr val="3D8E92"/>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Arial"/>
              </a:endParaRPr>
            </a:p>
          </p:txBody>
        </p:sp>
        <p:sp>
          <p:nvSpPr>
            <p:cNvPr id="34" name="TextBox 33">
              <a:extLst>
                <a:ext uri="{FF2B5EF4-FFF2-40B4-BE49-F238E27FC236}">
                  <a16:creationId xmlns:a16="http://schemas.microsoft.com/office/drawing/2014/main" id="{07BC0B3F-8EB4-BBA9-2750-AB0283BA6599}"/>
                </a:ext>
              </a:extLst>
            </p:cNvPr>
            <p:cNvSpPr txBox="1"/>
            <p:nvPr/>
          </p:nvSpPr>
          <p:spPr>
            <a:xfrm>
              <a:off x="8201749" y="4004385"/>
              <a:ext cx="1453537"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تحسين الجودة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5" name="Group 34">
            <a:extLst>
              <a:ext uri="{FF2B5EF4-FFF2-40B4-BE49-F238E27FC236}">
                <a16:creationId xmlns:a16="http://schemas.microsoft.com/office/drawing/2014/main" id="{053CA119-C6D5-86A1-435F-07CF93D210B3}"/>
              </a:ext>
            </a:extLst>
          </p:cNvPr>
          <p:cNvGrpSpPr/>
          <p:nvPr/>
        </p:nvGrpSpPr>
        <p:grpSpPr>
          <a:xfrm>
            <a:off x="6335966" y="2120067"/>
            <a:ext cx="2769261" cy="1584348"/>
            <a:chOff x="6661652" y="1392103"/>
            <a:chExt cx="2769261" cy="1584348"/>
          </a:xfrm>
        </p:grpSpPr>
        <p:grpSp>
          <p:nvGrpSpPr>
            <p:cNvPr id="36" name="Group 35">
              <a:extLst>
                <a:ext uri="{FF2B5EF4-FFF2-40B4-BE49-F238E27FC236}">
                  <a16:creationId xmlns:a16="http://schemas.microsoft.com/office/drawing/2014/main" id="{2D35D41A-E484-3752-7092-6BBBA7867240}"/>
                </a:ext>
              </a:extLst>
            </p:cNvPr>
            <p:cNvGrpSpPr/>
            <p:nvPr/>
          </p:nvGrpSpPr>
          <p:grpSpPr>
            <a:xfrm>
              <a:off x="6661652" y="1392103"/>
              <a:ext cx="2769261" cy="1584348"/>
              <a:chOff x="6334359" y="2135212"/>
              <a:chExt cx="2769261" cy="1584348"/>
            </a:xfrm>
          </p:grpSpPr>
          <p:sp>
            <p:nvSpPr>
              <p:cNvPr id="38" name="Freeform: Shape 37">
                <a:extLst>
                  <a:ext uri="{FF2B5EF4-FFF2-40B4-BE49-F238E27FC236}">
                    <a16:creationId xmlns:a16="http://schemas.microsoft.com/office/drawing/2014/main" id="{74098758-8007-0A94-1B9E-DBDB180201EB}"/>
                  </a:ext>
                </a:extLst>
              </p:cNvPr>
              <p:cNvSpPr/>
              <p:nvPr/>
            </p:nvSpPr>
            <p:spPr>
              <a:xfrm>
                <a:off x="6334359" y="2179122"/>
                <a:ext cx="1529007" cy="1540438"/>
              </a:xfrm>
              <a:custGeom>
                <a:avLst/>
                <a:gdLst>
                  <a:gd name="connsiteX0" fmla="*/ 769 w 618941"/>
                  <a:gd name="connsiteY0" fmla="*/ 634 h 623569"/>
                  <a:gd name="connsiteX1" fmla="*/ 618941 w 618941"/>
                  <a:gd name="connsiteY1" fmla="*/ 370204 h 623569"/>
                  <a:gd name="connsiteX2" fmla="*/ 64587 w 618941"/>
                  <a:gd name="connsiteY2" fmla="*/ 623570 h 623569"/>
                  <a:gd name="connsiteX3" fmla="*/ 769 w 618941"/>
                  <a:gd name="connsiteY3" fmla="*/ 634 h 623569"/>
                </a:gdLst>
                <a:ahLst/>
                <a:cxnLst>
                  <a:cxn ang="0">
                    <a:pos x="connsiteX0" y="connsiteY0"/>
                  </a:cxn>
                  <a:cxn ang="0">
                    <a:pos x="connsiteX1" y="connsiteY1"/>
                  </a:cxn>
                  <a:cxn ang="0">
                    <a:pos x="connsiteX2" y="connsiteY2"/>
                  </a:cxn>
                  <a:cxn ang="0">
                    <a:pos x="connsiteX3" y="connsiteY3"/>
                  </a:cxn>
                </a:cxnLst>
                <a:rect l="l" t="t" r="r" b="b"/>
                <a:pathLst>
                  <a:path w="618941" h="623569">
                    <a:moveTo>
                      <a:pt x="769" y="634"/>
                    </a:moveTo>
                    <a:cubicBezTo>
                      <a:pt x="236989" y="-11748"/>
                      <a:pt x="519882" y="158749"/>
                      <a:pt x="618941" y="370204"/>
                    </a:cubicBezTo>
                    <a:cubicBezTo>
                      <a:pt x="445587" y="474979"/>
                      <a:pt x="270327" y="574040"/>
                      <a:pt x="64587" y="623570"/>
                    </a:cubicBezTo>
                    <a:cubicBezTo>
                      <a:pt x="-183" y="418782"/>
                      <a:pt x="-2088" y="211137"/>
                      <a:pt x="769" y="634"/>
                    </a:cubicBezTo>
                    <a:close/>
                  </a:path>
                </a:pathLst>
              </a:custGeom>
              <a:solidFill>
                <a:srgbClr val="FFCC5E"/>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Arial"/>
                </a:endParaRPr>
              </a:p>
            </p:txBody>
          </p:sp>
          <p:sp>
            <p:nvSpPr>
              <p:cNvPr id="39" name="TextBox 38">
                <a:extLst>
                  <a:ext uri="{FF2B5EF4-FFF2-40B4-BE49-F238E27FC236}">
                    <a16:creationId xmlns:a16="http://schemas.microsoft.com/office/drawing/2014/main" id="{53877C22-056D-DB86-8E74-F15067F838CD}"/>
                  </a:ext>
                </a:extLst>
              </p:cNvPr>
              <p:cNvSpPr txBox="1"/>
              <p:nvPr/>
            </p:nvSpPr>
            <p:spPr>
              <a:xfrm>
                <a:off x="7650083" y="2135212"/>
                <a:ext cx="1453537" cy="788677"/>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التعرف على النقاط القوية والضعيفة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7" name="Picture 36">
              <a:extLst>
                <a:ext uri="{FF2B5EF4-FFF2-40B4-BE49-F238E27FC236}">
                  <a16:creationId xmlns:a16="http://schemas.microsoft.com/office/drawing/2014/main" id="{C0AF34A8-6664-4C8E-4534-AE6BF64ACEC0}"/>
                </a:ext>
              </a:extLst>
            </p:cNvPr>
            <p:cNvPicPr>
              <a:picLocks noChangeAspect="1"/>
            </p:cNvPicPr>
            <p:nvPr/>
          </p:nvPicPr>
          <p:blipFill>
            <a:blip r:embed="rId3">
              <a:biLevel thresh="50000"/>
            </a:blip>
            <a:stretch>
              <a:fillRect/>
            </a:stretch>
          </p:blipFill>
          <p:spPr>
            <a:xfrm>
              <a:off x="7090894" y="1944621"/>
              <a:ext cx="457240" cy="457240"/>
            </a:xfrm>
            <a:prstGeom prst="rect">
              <a:avLst/>
            </a:prstGeom>
          </p:spPr>
        </p:pic>
      </p:grpSp>
      <p:pic>
        <p:nvPicPr>
          <p:cNvPr id="40" name="Picture 39">
            <a:extLst>
              <a:ext uri="{FF2B5EF4-FFF2-40B4-BE49-F238E27FC236}">
                <a16:creationId xmlns:a16="http://schemas.microsoft.com/office/drawing/2014/main" id="{54716F8D-E647-C87E-0E54-DAEBF7B79254}"/>
              </a:ext>
            </a:extLst>
          </p:cNvPr>
          <p:cNvPicPr>
            <a:picLocks noChangeAspect="1"/>
          </p:cNvPicPr>
          <p:nvPr/>
        </p:nvPicPr>
        <p:blipFill>
          <a:blip r:embed="rId4">
            <a:lum bright="70000" contrast="-70000"/>
          </a:blip>
          <a:stretch>
            <a:fillRect/>
          </a:stretch>
        </p:blipFill>
        <p:spPr>
          <a:xfrm>
            <a:off x="7296599" y="3614847"/>
            <a:ext cx="652329" cy="652329"/>
          </a:xfrm>
          <a:prstGeom prst="rect">
            <a:avLst/>
          </a:prstGeom>
        </p:spPr>
      </p:pic>
      <p:grpSp>
        <p:nvGrpSpPr>
          <p:cNvPr id="17" name="Group 16">
            <a:extLst>
              <a:ext uri="{FF2B5EF4-FFF2-40B4-BE49-F238E27FC236}">
                <a16:creationId xmlns:a16="http://schemas.microsoft.com/office/drawing/2014/main" id="{4B109BF1-C826-D7F9-59DF-C07A145FAF2A}"/>
              </a:ext>
            </a:extLst>
          </p:cNvPr>
          <p:cNvGrpSpPr/>
          <p:nvPr/>
        </p:nvGrpSpPr>
        <p:grpSpPr>
          <a:xfrm>
            <a:off x="3599642" y="2164496"/>
            <a:ext cx="2707046" cy="1539917"/>
            <a:chOff x="3890517" y="2187646"/>
            <a:chExt cx="2707046" cy="1539917"/>
          </a:xfrm>
        </p:grpSpPr>
        <p:grpSp>
          <p:nvGrpSpPr>
            <p:cNvPr id="26" name="Group 25">
              <a:extLst>
                <a:ext uri="{FF2B5EF4-FFF2-40B4-BE49-F238E27FC236}">
                  <a16:creationId xmlns:a16="http://schemas.microsoft.com/office/drawing/2014/main" id="{02F40DAB-5A24-0EFC-6DAA-217AC15C8C78}"/>
                </a:ext>
              </a:extLst>
            </p:cNvPr>
            <p:cNvGrpSpPr/>
            <p:nvPr/>
          </p:nvGrpSpPr>
          <p:grpSpPr>
            <a:xfrm>
              <a:off x="3890517" y="2187646"/>
              <a:ext cx="2707046" cy="1539917"/>
              <a:chOff x="3598035" y="2179641"/>
              <a:chExt cx="2707046" cy="1539917"/>
            </a:xfrm>
          </p:grpSpPr>
          <p:sp>
            <p:nvSpPr>
              <p:cNvPr id="27" name="Freeform: Shape 2">
                <a:extLst>
                  <a:ext uri="{FF2B5EF4-FFF2-40B4-BE49-F238E27FC236}">
                    <a16:creationId xmlns:a16="http://schemas.microsoft.com/office/drawing/2014/main" id="{9458A6E1-953D-FCCC-E750-8D395E72FB88}"/>
                  </a:ext>
                </a:extLst>
              </p:cNvPr>
              <p:cNvSpPr/>
              <p:nvPr/>
            </p:nvSpPr>
            <p:spPr>
              <a:xfrm>
                <a:off x="4778561" y="2179641"/>
                <a:ext cx="1526520" cy="1539917"/>
              </a:xfrm>
              <a:custGeom>
                <a:avLst/>
                <a:gdLst>
                  <a:gd name="connsiteX0" fmla="*/ 617220 w 617934"/>
                  <a:gd name="connsiteY0" fmla="*/ 2329 h 623358"/>
                  <a:gd name="connsiteX1" fmla="*/ 553403 w 617934"/>
                  <a:gd name="connsiteY1" fmla="*/ 623359 h 623358"/>
                  <a:gd name="connsiteX2" fmla="*/ 0 w 617934"/>
                  <a:gd name="connsiteY2" fmla="*/ 370946 h 623358"/>
                  <a:gd name="connsiteX3" fmla="*/ 617220 w 617934"/>
                  <a:gd name="connsiteY3" fmla="*/ 2329 h 623358"/>
                </a:gdLst>
                <a:ahLst/>
                <a:cxnLst>
                  <a:cxn ang="0">
                    <a:pos x="connsiteX0" y="connsiteY0"/>
                  </a:cxn>
                  <a:cxn ang="0">
                    <a:pos x="connsiteX1" y="connsiteY1"/>
                  </a:cxn>
                  <a:cxn ang="0">
                    <a:pos x="connsiteX2" y="connsiteY2"/>
                  </a:cxn>
                  <a:cxn ang="0">
                    <a:pos x="connsiteX3" y="connsiteY3"/>
                  </a:cxn>
                </a:cxnLst>
                <a:rect l="l" t="t" r="r" b="b"/>
                <a:pathLst>
                  <a:path w="617934" h="623358">
                    <a:moveTo>
                      <a:pt x="617220" y="2329"/>
                    </a:moveTo>
                    <a:cubicBezTo>
                      <a:pt x="620078" y="210926"/>
                      <a:pt x="617220" y="418571"/>
                      <a:pt x="553403" y="623359"/>
                    </a:cubicBezTo>
                    <a:cubicBezTo>
                      <a:pt x="348615" y="574781"/>
                      <a:pt x="173355" y="475721"/>
                      <a:pt x="0" y="370946"/>
                    </a:cubicBezTo>
                    <a:cubicBezTo>
                      <a:pt x="81915" y="168064"/>
                      <a:pt x="401955" y="-23389"/>
                      <a:pt x="617220" y="2329"/>
                    </a:cubicBezTo>
                    <a:close/>
                  </a:path>
                </a:pathLst>
              </a:custGeom>
              <a:solidFill>
                <a:srgbClr val="9FCFD1"/>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Arial"/>
                </a:endParaRPr>
              </a:p>
            </p:txBody>
          </p:sp>
          <p:sp>
            <p:nvSpPr>
              <p:cNvPr id="28" name="TextBox 27">
                <a:extLst>
                  <a:ext uri="{FF2B5EF4-FFF2-40B4-BE49-F238E27FC236}">
                    <a16:creationId xmlns:a16="http://schemas.microsoft.com/office/drawing/2014/main" id="{53C75F40-87F9-A901-3508-6314FD90A975}"/>
                  </a:ext>
                </a:extLst>
              </p:cNvPr>
              <p:cNvSpPr txBox="1"/>
              <p:nvPr/>
            </p:nvSpPr>
            <p:spPr>
              <a:xfrm>
                <a:off x="3598035" y="2276546"/>
                <a:ext cx="1453537"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تعزيز الابتكار</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1" name="Picture 40">
              <a:extLst>
                <a:ext uri="{FF2B5EF4-FFF2-40B4-BE49-F238E27FC236}">
                  <a16:creationId xmlns:a16="http://schemas.microsoft.com/office/drawing/2014/main" id="{4DF096B9-4189-B764-2165-D9B8CF69ECC0}"/>
                </a:ext>
              </a:extLst>
            </p:cNvPr>
            <p:cNvPicPr>
              <a:picLocks noChangeAspect="1"/>
            </p:cNvPicPr>
            <p:nvPr/>
          </p:nvPicPr>
          <p:blipFill>
            <a:blip r:embed="rId5">
              <a:biLevel thresh="75000"/>
            </a:blip>
            <a:stretch>
              <a:fillRect/>
            </a:stretch>
          </p:blipFill>
          <p:spPr>
            <a:xfrm>
              <a:off x="5706870" y="2559631"/>
              <a:ext cx="634294" cy="634294"/>
            </a:xfrm>
            <a:prstGeom prst="rect">
              <a:avLst/>
            </a:prstGeom>
          </p:spPr>
        </p:pic>
      </p:grpSp>
      <p:grpSp>
        <p:nvGrpSpPr>
          <p:cNvPr id="15" name="Group 14">
            <a:extLst>
              <a:ext uri="{FF2B5EF4-FFF2-40B4-BE49-F238E27FC236}">
                <a16:creationId xmlns:a16="http://schemas.microsoft.com/office/drawing/2014/main" id="{625A8E1E-8D5A-F449-012C-B51A1C27125A}"/>
              </a:ext>
            </a:extLst>
          </p:cNvPr>
          <p:cNvGrpSpPr/>
          <p:nvPr/>
        </p:nvGrpSpPr>
        <p:grpSpPr>
          <a:xfrm>
            <a:off x="3673946" y="4309139"/>
            <a:ext cx="2632015" cy="1595825"/>
            <a:chOff x="3964821" y="4332289"/>
            <a:chExt cx="2632015" cy="1595825"/>
          </a:xfrm>
        </p:grpSpPr>
        <p:sp>
          <p:nvSpPr>
            <p:cNvPr id="19" name="TextBox 18">
              <a:extLst>
                <a:ext uri="{FF2B5EF4-FFF2-40B4-BE49-F238E27FC236}">
                  <a16:creationId xmlns:a16="http://schemas.microsoft.com/office/drawing/2014/main" id="{82090C6E-2168-9CAA-C961-67C9E69FC016}"/>
                </a:ext>
              </a:extLst>
            </p:cNvPr>
            <p:cNvSpPr txBox="1"/>
            <p:nvPr/>
          </p:nvSpPr>
          <p:spPr>
            <a:xfrm>
              <a:off x="3964821" y="5527620"/>
              <a:ext cx="1453537" cy="400494"/>
            </a:xfrm>
            <a:prstGeom prst="rect">
              <a:avLst/>
            </a:prstGeom>
            <a:noFill/>
          </p:spPr>
          <p:txBody>
            <a:bodyPr wrap="square">
              <a:spAutoFit/>
            </a:bodyPr>
            <a:lstStyle/>
            <a:p>
              <a:pPr algn="just" rtl="1">
                <a:lnSpc>
                  <a:spcPct val="115000"/>
                </a:lnSpc>
              </a:pPr>
              <a:r>
                <a:rPr lang="ar-EG" sz="1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أزمة التكنولوجيا</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0" name="Group 19">
              <a:extLst>
                <a:ext uri="{FF2B5EF4-FFF2-40B4-BE49-F238E27FC236}">
                  <a16:creationId xmlns:a16="http://schemas.microsoft.com/office/drawing/2014/main" id="{F4FE2934-C23C-2C1C-9103-1706F93211E2}"/>
                </a:ext>
              </a:extLst>
            </p:cNvPr>
            <p:cNvGrpSpPr/>
            <p:nvPr/>
          </p:nvGrpSpPr>
          <p:grpSpPr>
            <a:xfrm>
              <a:off x="4006700" y="4332289"/>
              <a:ext cx="2590136" cy="1571039"/>
              <a:chOff x="3714218" y="4324284"/>
              <a:chExt cx="2590136" cy="1571039"/>
            </a:xfrm>
          </p:grpSpPr>
          <p:sp>
            <p:nvSpPr>
              <p:cNvPr id="21" name="Freeform: Shape 20">
                <a:extLst>
                  <a:ext uri="{FF2B5EF4-FFF2-40B4-BE49-F238E27FC236}">
                    <a16:creationId xmlns:a16="http://schemas.microsoft.com/office/drawing/2014/main" id="{971324A2-2B21-2285-0E53-871447F945BD}"/>
                  </a:ext>
                </a:extLst>
              </p:cNvPr>
              <p:cNvSpPr/>
              <p:nvPr/>
            </p:nvSpPr>
            <p:spPr>
              <a:xfrm>
                <a:off x="4773855" y="4324284"/>
                <a:ext cx="1530499" cy="1538953"/>
              </a:xfrm>
              <a:custGeom>
                <a:avLst/>
                <a:gdLst>
                  <a:gd name="connsiteX0" fmla="*/ 0 w 619545"/>
                  <a:gd name="connsiteY0" fmla="*/ 253365 h 622968"/>
                  <a:gd name="connsiteX1" fmla="*/ 554355 w 619545"/>
                  <a:gd name="connsiteY1" fmla="*/ 0 h 622968"/>
                  <a:gd name="connsiteX2" fmla="*/ 619125 w 619545"/>
                  <a:gd name="connsiteY2" fmla="*/ 621983 h 622968"/>
                  <a:gd name="connsiteX3" fmla="*/ 0 w 619545"/>
                  <a:gd name="connsiteY3" fmla="*/ 253365 h 622968"/>
                </a:gdLst>
                <a:ahLst/>
                <a:cxnLst>
                  <a:cxn ang="0">
                    <a:pos x="connsiteX0" y="connsiteY0"/>
                  </a:cxn>
                  <a:cxn ang="0">
                    <a:pos x="connsiteX1" y="connsiteY1"/>
                  </a:cxn>
                  <a:cxn ang="0">
                    <a:pos x="connsiteX2" y="connsiteY2"/>
                  </a:cxn>
                  <a:cxn ang="0">
                    <a:pos x="connsiteX3" y="connsiteY3"/>
                  </a:cxn>
                </a:cxnLst>
                <a:rect l="l" t="t" r="r" b="b"/>
                <a:pathLst>
                  <a:path w="619545" h="622968">
                    <a:moveTo>
                      <a:pt x="0" y="253365"/>
                    </a:moveTo>
                    <a:cubicBezTo>
                      <a:pt x="173355" y="147638"/>
                      <a:pt x="349568" y="49530"/>
                      <a:pt x="554355" y="0"/>
                    </a:cubicBezTo>
                    <a:cubicBezTo>
                      <a:pt x="619125" y="205740"/>
                      <a:pt x="621030" y="413385"/>
                      <a:pt x="619125" y="621983"/>
                    </a:cubicBezTo>
                    <a:cubicBezTo>
                      <a:pt x="407670" y="636270"/>
                      <a:pt x="123825" y="494348"/>
                      <a:pt x="0" y="253365"/>
                    </a:cubicBezTo>
                    <a:close/>
                  </a:path>
                </a:pathLst>
              </a:custGeom>
              <a:solidFill>
                <a:srgbClr val="FFCC5E"/>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Arial"/>
                </a:endParaRPr>
              </a:p>
            </p:txBody>
          </p:sp>
          <p:sp>
            <p:nvSpPr>
              <p:cNvPr id="22" name="TextBox 21">
                <a:extLst>
                  <a:ext uri="{FF2B5EF4-FFF2-40B4-BE49-F238E27FC236}">
                    <a16:creationId xmlns:a16="http://schemas.microsoft.com/office/drawing/2014/main" id="{CC1E7093-C114-F14E-5FE6-1BF5421C59CE}"/>
                  </a:ext>
                </a:extLst>
              </p:cNvPr>
              <p:cNvSpPr txBox="1"/>
              <p:nvPr/>
            </p:nvSpPr>
            <p:spPr>
              <a:xfrm>
                <a:off x="3714218" y="5460589"/>
                <a:ext cx="1453537"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تعزيز التواصل</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2" name="Freeform: Shape 41">
              <a:extLst>
                <a:ext uri="{FF2B5EF4-FFF2-40B4-BE49-F238E27FC236}">
                  <a16:creationId xmlns:a16="http://schemas.microsoft.com/office/drawing/2014/main" id="{B5050F7B-BEF4-1BB1-FDD6-34CF4F62ED44}"/>
                </a:ext>
              </a:extLst>
            </p:cNvPr>
            <p:cNvSpPr/>
            <p:nvPr/>
          </p:nvSpPr>
          <p:spPr>
            <a:xfrm>
              <a:off x="5636269" y="5039427"/>
              <a:ext cx="600690" cy="359995"/>
            </a:xfrm>
            <a:custGeom>
              <a:avLst/>
              <a:gdLst>
                <a:gd name="connsiteX0" fmla="*/ 525101 w 1039126"/>
                <a:gd name="connsiteY0" fmla="*/ 503252 h 622750"/>
                <a:gd name="connsiteX1" fmla="*/ 542310 w 1039126"/>
                <a:gd name="connsiteY1" fmla="*/ 508789 h 622750"/>
                <a:gd name="connsiteX2" fmla="*/ 544704 w 1039126"/>
                <a:gd name="connsiteY2" fmla="*/ 542309 h 622750"/>
                <a:gd name="connsiteX3" fmla="*/ 498016 w 1039126"/>
                <a:gd name="connsiteY3" fmla="*/ 596181 h 622750"/>
                <a:gd name="connsiteX4" fmla="*/ 482453 w 1039126"/>
                <a:gd name="connsiteY4" fmla="*/ 604561 h 622750"/>
                <a:gd name="connsiteX5" fmla="*/ 464494 w 1039126"/>
                <a:gd name="connsiteY5" fmla="*/ 598575 h 622750"/>
                <a:gd name="connsiteX6" fmla="*/ 462100 w 1039126"/>
                <a:gd name="connsiteY6" fmla="*/ 565055 h 622750"/>
                <a:gd name="connsiteX7" fmla="*/ 508790 w 1039126"/>
                <a:gd name="connsiteY7" fmla="*/ 511183 h 622750"/>
                <a:gd name="connsiteX8" fmla="*/ 525101 w 1039126"/>
                <a:gd name="connsiteY8" fmla="*/ 503252 h 622750"/>
                <a:gd name="connsiteX9" fmla="*/ 459856 w 1039126"/>
                <a:gd name="connsiteY9" fmla="*/ 454767 h 622750"/>
                <a:gd name="connsiteX10" fmla="*/ 481255 w 1039126"/>
                <a:gd name="connsiteY10" fmla="*/ 462100 h 622750"/>
                <a:gd name="connsiteX11" fmla="*/ 483649 w 1039126"/>
                <a:gd name="connsiteY11" fmla="*/ 504000 h 622750"/>
                <a:gd name="connsiteX12" fmla="*/ 428580 w 1039126"/>
                <a:gd name="connsiteY12" fmla="*/ 567449 h 622750"/>
                <a:gd name="connsiteX13" fmla="*/ 409426 w 1039126"/>
                <a:gd name="connsiteY13" fmla="*/ 577026 h 622750"/>
                <a:gd name="connsiteX14" fmla="*/ 386679 w 1039126"/>
                <a:gd name="connsiteY14" fmla="*/ 569843 h 622750"/>
                <a:gd name="connsiteX15" fmla="*/ 384285 w 1039126"/>
                <a:gd name="connsiteY15" fmla="*/ 527943 h 622750"/>
                <a:gd name="connsiteX16" fmla="*/ 439355 w 1039126"/>
                <a:gd name="connsiteY16" fmla="*/ 464494 h 622750"/>
                <a:gd name="connsiteX17" fmla="*/ 459856 w 1039126"/>
                <a:gd name="connsiteY17" fmla="*/ 454767 h 622750"/>
                <a:gd name="connsiteX18" fmla="*/ 383836 w 1039126"/>
                <a:gd name="connsiteY18" fmla="*/ 398501 h 622750"/>
                <a:gd name="connsiteX19" fmla="*/ 409425 w 1039126"/>
                <a:gd name="connsiteY19" fmla="*/ 407031 h 622750"/>
                <a:gd name="connsiteX20" fmla="*/ 413017 w 1039126"/>
                <a:gd name="connsiteY20" fmla="*/ 457312 h 622750"/>
                <a:gd name="connsiteX21" fmla="*/ 357948 w 1039126"/>
                <a:gd name="connsiteY21" fmla="*/ 520761 h 622750"/>
                <a:gd name="connsiteX22" fmla="*/ 334005 w 1039126"/>
                <a:gd name="connsiteY22" fmla="*/ 532733 h 622750"/>
                <a:gd name="connsiteX23" fmla="*/ 307668 w 1039126"/>
                <a:gd name="connsiteY23" fmla="*/ 524353 h 622750"/>
                <a:gd name="connsiteX24" fmla="*/ 304076 w 1039126"/>
                <a:gd name="connsiteY24" fmla="*/ 474073 h 622750"/>
                <a:gd name="connsiteX25" fmla="*/ 359145 w 1039126"/>
                <a:gd name="connsiteY25" fmla="*/ 410623 h 622750"/>
                <a:gd name="connsiteX26" fmla="*/ 383836 w 1039126"/>
                <a:gd name="connsiteY26" fmla="*/ 398501 h 622750"/>
                <a:gd name="connsiteX27" fmla="*/ 304825 w 1039126"/>
                <a:gd name="connsiteY27" fmla="*/ 345827 h 622750"/>
                <a:gd name="connsiteX28" fmla="*/ 330414 w 1039126"/>
                <a:gd name="connsiteY28" fmla="*/ 354356 h 622750"/>
                <a:gd name="connsiteX29" fmla="*/ 334006 w 1039126"/>
                <a:gd name="connsiteY29" fmla="*/ 404637 h 622750"/>
                <a:gd name="connsiteX30" fmla="*/ 270556 w 1039126"/>
                <a:gd name="connsiteY30" fmla="*/ 476466 h 622750"/>
                <a:gd name="connsiteX31" fmla="*/ 246613 w 1039126"/>
                <a:gd name="connsiteY31" fmla="*/ 488438 h 622750"/>
                <a:gd name="connsiteX32" fmla="*/ 220276 w 1039126"/>
                <a:gd name="connsiteY32" fmla="*/ 480058 h 622750"/>
                <a:gd name="connsiteX33" fmla="*/ 216684 w 1039126"/>
                <a:gd name="connsiteY33" fmla="*/ 429778 h 622750"/>
                <a:gd name="connsiteX34" fmla="*/ 280133 w 1039126"/>
                <a:gd name="connsiteY34" fmla="*/ 357948 h 622750"/>
                <a:gd name="connsiteX35" fmla="*/ 304825 w 1039126"/>
                <a:gd name="connsiteY35" fmla="*/ 345827 h 622750"/>
                <a:gd name="connsiteX36" fmla="*/ 251401 w 1039126"/>
                <a:gd name="connsiteY36" fmla="*/ 107743 h 622750"/>
                <a:gd name="connsiteX37" fmla="*/ 450129 w 1039126"/>
                <a:gd name="connsiteY37" fmla="*/ 122109 h 622750"/>
                <a:gd name="connsiteX38" fmla="*/ 379496 w 1039126"/>
                <a:gd name="connsiteY38" fmla="*/ 203515 h 622750"/>
                <a:gd name="connsiteX39" fmla="*/ 386680 w 1039126"/>
                <a:gd name="connsiteY39" fmla="*/ 305274 h 622750"/>
                <a:gd name="connsiteX40" fmla="*/ 433369 w 1039126"/>
                <a:gd name="connsiteY40" fmla="*/ 323231 h 622750"/>
                <a:gd name="connsiteX41" fmla="*/ 439355 w 1039126"/>
                <a:gd name="connsiteY41" fmla="*/ 323231 h 622750"/>
                <a:gd name="connsiteX42" fmla="*/ 487241 w 1039126"/>
                <a:gd name="connsiteY42" fmla="*/ 299288 h 622750"/>
                <a:gd name="connsiteX43" fmla="*/ 569844 w 1039126"/>
                <a:gd name="connsiteY43" fmla="*/ 204712 h 622750"/>
                <a:gd name="connsiteX44" fmla="*/ 583013 w 1039126"/>
                <a:gd name="connsiteY44" fmla="*/ 216684 h 622750"/>
                <a:gd name="connsiteX45" fmla="*/ 775754 w 1039126"/>
                <a:gd name="connsiteY45" fmla="*/ 381891 h 622750"/>
                <a:gd name="connsiteX46" fmla="*/ 788922 w 1039126"/>
                <a:gd name="connsiteY46" fmla="*/ 414214 h 622750"/>
                <a:gd name="connsiteX47" fmla="*/ 745825 w 1039126"/>
                <a:gd name="connsiteY47" fmla="*/ 465692 h 622750"/>
                <a:gd name="connsiteX48" fmla="*/ 720685 w 1039126"/>
                <a:gd name="connsiteY48" fmla="*/ 460903 h 622750"/>
                <a:gd name="connsiteX49" fmla="*/ 721882 w 1039126"/>
                <a:gd name="connsiteY49" fmla="*/ 468086 h 622750"/>
                <a:gd name="connsiteX50" fmla="*/ 678785 w 1039126"/>
                <a:gd name="connsiteY50" fmla="*/ 519564 h 622750"/>
                <a:gd name="connsiteX51" fmla="*/ 666813 w 1039126"/>
                <a:gd name="connsiteY51" fmla="*/ 518366 h 622750"/>
                <a:gd name="connsiteX52" fmla="*/ 666813 w 1039126"/>
                <a:gd name="connsiteY52" fmla="*/ 519564 h 622750"/>
                <a:gd name="connsiteX53" fmla="*/ 623716 w 1039126"/>
                <a:gd name="connsiteY53" fmla="*/ 571041 h 622750"/>
                <a:gd name="connsiteX54" fmla="*/ 611744 w 1039126"/>
                <a:gd name="connsiteY54" fmla="*/ 569844 h 622750"/>
                <a:gd name="connsiteX55" fmla="*/ 611744 w 1039126"/>
                <a:gd name="connsiteY55" fmla="*/ 571041 h 622750"/>
                <a:gd name="connsiteX56" fmla="*/ 568647 w 1039126"/>
                <a:gd name="connsiteY56" fmla="*/ 622519 h 622750"/>
                <a:gd name="connsiteX57" fmla="*/ 539915 w 1039126"/>
                <a:gd name="connsiteY57" fmla="*/ 615336 h 622750"/>
                <a:gd name="connsiteX58" fmla="*/ 523155 w 1039126"/>
                <a:gd name="connsiteY58" fmla="*/ 602167 h 622750"/>
                <a:gd name="connsiteX59" fmla="*/ 563858 w 1039126"/>
                <a:gd name="connsiteY59" fmla="*/ 555478 h 622750"/>
                <a:gd name="connsiteX60" fmla="*/ 575830 w 1039126"/>
                <a:gd name="connsiteY60" fmla="*/ 520761 h 622750"/>
                <a:gd name="connsiteX61" fmla="*/ 559070 w 1039126"/>
                <a:gd name="connsiteY61" fmla="*/ 488438 h 622750"/>
                <a:gd name="connsiteX62" fmla="*/ 527944 w 1039126"/>
                <a:gd name="connsiteY62" fmla="*/ 476466 h 622750"/>
                <a:gd name="connsiteX63" fmla="*/ 514775 w 1039126"/>
                <a:gd name="connsiteY63" fmla="*/ 478861 h 622750"/>
                <a:gd name="connsiteX64" fmla="*/ 496818 w 1039126"/>
                <a:gd name="connsiteY64" fmla="*/ 441749 h 622750"/>
                <a:gd name="connsiteX65" fmla="*/ 460903 w 1039126"/>
                <a:gd name="connsiteY65" fmla="*/ 428580 h 622750"/>
                <a:gd name="connsiteX66" fmla="*/ 445340 w 1039126"/>
                <a:gd name="connsiteY66" fmla="*/ 430975 h 622750"/>
                <a:gd name="connsiteX67" fmla="*/ 424989 w 1039126"/>
                <a:gd name="connsiteY67" fmla="*/ 386680 h 622750"/>
                <a:gd name="connsiteX68" fmla="*/ 385483 w 1039126"/>
                <a:gd name="connsiteY68" fmla="*/ 372314 h 622750"/>
                <a:gd name="connsiteX69" fmla="*/ 365130 w 1039126"/>
                <a:gd name="connsiteY69" fmla="*/ 375906 h 622750"/>
                <a:gd name="connsiteX70" fmla="*/ 344779 w 1039126"/>
                <a:gd name="connsiteY70" fmla="*/ 332808 h 622750"/>
                <a:gd name="connsiteX71" fmla="*/ 305273 w 1039126"/>
                <a:gd name="connsiteY71" fmla="*/ 318442 h 622750"/>
                <a:gd name="connsiteX72" fmla="*/ 259781 w 1039126"/>
                <a:gd name="connsiteY72" fmla="*/ 338794 h 622750"/>
                <a:gd name="connsiteX73" fmla="*/ 228655 w 1039126"/>
                <a:gd name="connsiteY73" fmla="*/ 374708 h 622750"/>
                <a:gd name="connsiteX74" fmla="*/ 147249 w 1039126"/>
                <a:gd name="connsiteY74" fmla="*/ 280133 h 622750"/>
                <a:gd name="connsiteX75" fmla="*/ 531534 w 1039126"/>
                <a:gd name="connsiteY75" fmla="*/ 96969 h 622750"/>
                <a:gd name="connsiteX76" fmla="*/ 537520 w 1039126"/>
                <a:gd name="connsiteY76" fmla="*/ 98167 h 622750"/>
                <a:gd name="connsiteX77" fmla="*/ 788922 w 1039126"/>
                <a:gd name="connsiteY77" fmla="*/ 112532 h 622750"/>
                <a:gd name="connsiteX78" fmla="*/ 890679 w 1039126"/>
                <a:gd name="connsiteY78" fmla="*/ 278937 h 622750"/>
                <a:gd name="connsiteX79" fmla="*/ 804485 w 1039126"/>
                <a:gd name="connsiteY79" fmla="*/ 378301 h 622750"/>
                <a:gd name="connsiteX80" fmla="*/ 791316 w 1039126"/>
                <a:gd name="connsiteY80" fmla="*/ 362738 h 622750"/>
                <a:gd name="connsiteX81" fmla="*/ 567449 w 1039126"/>
                <a:gd name="connsiteY81" fmla="*/ 169996 h 622750"/>
                <a:gd name="connsiteX82" fmla="*/ 469283 w 1039126"/>
                <a:gd name="connsiteY82" fmla="*/ 282529 h 622750"/>
                <a:gd name="connsiteX83" fmla="*/ 436960 w 1039126"/>
                <a:gd name="connsiteY83" fmla="*/ 299289 h 622750"/>
                <a:gd name="connsiteX84" fmla="*/ 401045 w 1039126"/>
                <a:gd name="connsiteY84" fmla="*/ 287317 h 622750"/>
                <a:gd name="connsiteX85" fmla="*/ 396257 w 1039126"/>
                <a:gd name="connsiteY85" fmla="*/ 220277 h 622750"/>
                <a:gd name="connsiteX86" fmla="*/ 490831 w 1039126"/>
                <a:gd name="connsiteY86" fmla="*/ 112532 h 622750"/>
                <a:gd name="connsiteX87" fmla="*/ 531534 w 1039126"/>
                <a:gd name="connsiteY87" fmla="*/ 96969 h 622750"/>
                <a:gd name="connsiteX88" fmla="*/ 903848 w 1039126"/>
                <a:gd name="connsiteY88" fmla="*/ 0 h 622750"/>
                <a:gd name="connsiteX89" fmla="*/ 1039126 w 1039126"/>
                <a:gd name="connsiteY89" fmla="*/ 225065 h 622750"/>
                <a:gd name="connsiteX90" fmla="*/ 946945 w 1039126"/>
                <a:gd name="connsiteY90" fmla="*/ 281331 h 622750"/>
                <a:gd name="connsiteX91" fmla="*/ 914622 w 1039126"/>
                <a:gd name="connsiteY91" fmla="*/ 272951 h 622750"/>
                <a:gd name="connsiteX92" fmla="*/ 803287 w 1039126"/>
                <a:gd name="connsiteY92" fmla="*/ 88589 h 622750"/>
                <a:gd name="connsiteX93" fmla="*/ 811668 w 1039126"/>
                <a:gd name="connsiteY93" fmla="*/ 56266 h 622750"/>
                <a:gd name="connsiteX94" fmla="*/ 136475 w 1039126"/>
                <a:gd name="connsiteY94" fmla="*/ 0 h 622750"/>
                <a:gd name="connsiteX95" fmla="*/ 227459 w 1039126"/>
                <a:gd name="connsiteY95" fmla="*/ 56266 h 622750"/>
                <a:gd name="connsiteX96" fmla="*/ 235839 w 1039126"/>
                <a:gd name="connsiteY96" fmla="*/ 88589 h 622750"/>
                <a:gd name="connsiteX97" fmla="*/ 124504 w 1039126"/>
                <a:gd name="connsiteY97" fmla="*/ 272951 h 622750"/>
                <a:gd name="connsiteX98" fmla="*/ 92181 w 1039126"/>
                <a:gd name="connsiteY98" fmla="*/ 281331 h 622750"/>
                <a:gd name="connsiteX99" fmla="*/ 0 w 1039126"/>
                <a:gd name="connsiteY99" fmla="*/ 225065 h 62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039126" h="622750">
                  <a:moveTo>
                    <a:pt x="525101" y="503252"/>
                  </a:moveTo>
                  <a:cubicBezTo>
                    <a:pt x="531237" y="502803"/>
                    <a:pt x="537522" y="504599"/>
                    <a:pt x="542310" y="508789"/>
                  </a:cubicBezTo>
                  <a:cubicBezTo>
                    <a:pt x="551887" y="517169"/>
                    <a:pt x="553084" y="532732"/>
                    <a:pt x="544704" y="542309"/>
                  </a:cubicBezTo>
                  <a:lnTo>
                    <a:pt x="498016" y="596181"/>
                  </a:lnTo>
                  <a:cubicBezTo>
                    <a:pt x="494424" y="600970"/>
                    <a:pt x="488438" y="603364"/>
                    <a:pt x="482453" y="604561"/>
                  </a:cubicBezTo>
                  <a:cubicBezTo>
                    <a:pt x="476466" y="604561"/>
                    <a:pt x="469283" y="603364"/>
                    <a:pt x="464494" y="598575"/>
                  </a:cubicBezTo>
                  <a:cubicBezTo>
                    <a:pt x="454917" y="590195"/>
                    <a:pt x="453720" y="574632"/>
                    <a:pt x="462100" y="565055"/>
                  </a:cubicBezTo>
                  <a:lnTo>
                    <a:pt x="508790" y="511183"/>
                  </a:lnTo>
                  <a:cubicBezTo>
                    <a:pt x="512980" y="506395"/>
                    <a:pt x="518966" y="503701"/>
                    <a:pt x="525101" y="503252"/>
                  </a:cubicBezTo>
                  <a:close/>
                  <a:moveTo>
                    <a:pt x="459856" y="454767"/>
                  </a:moveTo>
                  <a:cubicBezTo>
                    <a:pt x="467488" y="454318"/>
                    <a:pt x="475269" y="456713"/>
                    <a:pt x="481255" y="462100"/>
                  </a:cubicBezTo>
                  <a:cubicBezTo>
                    <a:pt x="493226" y="472874"/>
                    <a:pt x="494423" y="492028"/>
                    <a:pt x="483649" y="504000"/>
                  </a:cubicBezTo>
                  <a:lnTo>
                    <a:pt x="428580" y="567449"/>
                  </a:lnTo>
                  <a:cubicBezTo>
                    <a:pt x="423792" y="573435"/>
                    <a:pt x="416609" y="577026"/>
                    <a:pt x="409426" y="577026"/>
                  </a:cubicBezTo>
                  <a:cubicBezTo>
                    <a:pt x="401045" y="578223"/>
                    <a:pt x="393862" y="575829"/>
                    <a:pt x="386679" y="569843"/>
                  </a:cubicBezTo>
                  <a:cubicBezTo>
                    <a:pt x="374707" y="559069"/>
                    <a:pt x="373510" y="539914"/>
                    <a:pt x="384285" y="527943"/>
                  </a:cubicBezTo>
                  <a:lnTo>
                    <a:pt x="439355" y="464494"/>
                  </a:lnTo>
                  <a:cubicBezTo>
                    <a:pt x="444742" y="458508"/>
                    <a:pt x="452224" y="455216"/>
                    <a:pt x="459856" y="454767"/>
                  </a:cubicBezTo>
                  <a:close/>
                  <a:moveTo>
                    <a:pt x="383836" y="398501"/>
                  </a:moveTo>
                  <a:cubicBezTo>
                    <a:pt x="392965" y="397753"/>
                    <a:pt x="402243" y="400447"/>
                    <a:pt x="409425" y="407031"/>
                  </a:cubicBezTo>
                  <a:cubicBezTo>
                    <a:pt x="423791" y="420200"/>
                    <a:pt x="426185" y="442946"/>
                    <a:pt x="413017" y="457312"/>
                  </a:cubicBezTo>
                  <a:lnTo>
                    <a:pt x="357948" y="520761"/>
                  </a:lnTo>
                  <a:cubicBezTo>
                    <a:pt x="351962" y="527944"/>
                    <a:pt x="342385" y="532733"/>
                    <a:pt x="334005" y="532733"/>
                  </a:cubicBezTo>
                  <a:cubicBezTo>
                    <a:pt x="324428" y="533930"/>
                    <a:pt x="314850" y="530339"/>
                    <a:pt x="307668" y="524353"/>
                  </a:cubicBezTo>
                  <a:cubicBezTo>
                    <a:pt x="293302" y="511184"/>
                    <a:pt x="290907" y="488438"/>
                    <a:pt x="304076" y="474073"/>
                  </a:cubicBezTo>
                  <a:lnTo>
                    <a:pt x="359145" y="410623"/>
                  </a:lnTo>
                  <a:cubicBezTo>
                    <a:pt x="365729" y="403440"/>
                    <a:pt x="374708" y="399250"/>
                    <a:pt x="383836" y="398501"/>
                  </a:cubicBezTo>
                  <a:close/>
                  <a:moveTo>
                    <a:pt x="304825" y="345827"/>
                  </a:moveTo>
                  <a:cubicBezTo>
                    <a:pt x="313953" y="345078"/>
                    <a:pt x="323231" y="347772"/>
                    <a:pt x="330414" y="354356"/>
                  </a:cubicBezTo>
                  <a:cubicBezTo>
                    <a:pt x="344780" y="367525"/>
                    <a:pt x="347174" y="390271"/>
                    <a:pt x="334006" y="404637"/>
                  </a:cubicBezTo>
                  <a:lnTo>
                    <a:pt x="270556" y="476466"/>
                  </a:lnTo>
                  <a:cubicBezTo>
                    <a:pt x="263373" y="483649"/>
                    <a:pt x="254993" y="487241"/>
                    <a:pt x="246613" y="488438"/>
                  </a:cubicBezTo>
                  <a:cubicBezTo>
                    <a:pt x="237036" y="489635"/>
                    <a:pt x="227458" y="486044"/>
                    <a:pt x="220276" y="480058"/>
                  </a:cubicBezTo>
                  <a:cubicBezTo>
                    <a:pt x="205910" y="466889"/>
                    <a:pt x="203515" y="444143"/>
                    <a:pt x="216684" y="429778"/>
                  </a:cubicBezTo>
                  <a:lnTo>
                    <a:pt x="280133" y="357948"/>
                  </a:lnTo>
                  <a:cubicBezTo>
                    <a:pt x="286718" y="350765"/>
                    <a:pt x="295697" y="346575"/>
                    <a:pt x="304825" y="345827"/>
                  </a:cubicBezTo>
                  <a:close/>
                  <a:moveTo>
                    <a:pt x="251401" y="107743"/>
                  </a:moveTo>
                  <a:cubicBezTo>
                    <a:pt x="324427" y="143658"/>
                    <a:pt x="395060" y="114926"/>
                    <a:pt x="450129" y="122109"/>
                  </a:cubicBezTo>
                  <a:lnTo>
                    <a:pt x="379496" y="203515"/>
                  </a:lnTo>
                  <a:cubicBezTo>
                    <a:pt x="354356" y="233444"/>
                    <a:pt x="356750" y="278935"/>
                    <a:pt x="386680" y="305274"/>
                  </a:cubicBezTo>
                  <a:cubicBezTo>
                    <a:pt x="398652" y="317245"/>
                    <a:pt x="415412" y="323231"/>
                    <a:pt x="433369" y="323231"/>
                  </a:cubicBezTo>
                  <a:cubicBezTo>
                    <a:pt x="434566" y="323231"/>
                    <a:pt x="436960" y="323231"/>
                    <a:pt x="439355" y="323231"/>
                  </a:cubicBezTo>
                  <a:cubicBezTo>
                    <a:pt x="458509" y="322034"/>
                    <a:pt x="475269" y="313654"/>
                    <a:pt x="487241" y="299288"/>
                  </a:cubicBezTo>
                  <a:lnTo>
                    <a:pt x="569844" y="204712"/>
                  </a:lnTo>
                  <a:lnTo>
                    <a:pt x="583013" y="216684"/>
                  </a:lnTo>
                  <a:lnTo>
                    <a:pt x="775754" y="381891"/>
                  </a:lnTo>
                  <a:cubicBezTo>
                    <a:pt x="784134" y="390271"/>
                    <a:pt x="790120" y="401046"/>
                    <a:pt x="788922" y="414214"/>
                  </a:cubicBezTo>
                  <a:cubicBezTo>
                    <a:pt x="791317" y="440552"/>
                    <a:pt x="772162" y="463298"/>
                    <a:pt x="745825" y="465692"/>
                  </a:cubicBezTo>
                  <a:cubicBezTo>
                    <a:pt x="736248" y="466889"/>
                    <a:pt x="727868" y="464495"/>
                    <a:pt x="720685" y="460903"/>
                  </a:cubicBezTo>
                  <a:cubicBezTo>
                    <a:pt x="720685" y="463298"/>
                    <a:pt x="721882" y="465692"/>
                    <a:pt x="721882" y="468086"/>
                  </a:cubicBezTo>
                  <a:cubicBezTo>
                    <a:pt x="724276" y="494423"/>
                    <a:pt x="705122" y="517169"/>
                    <a:pt x="678785" y="519564"/>
                  </a:cubicBezTo>
                  <a:cubicBezTo>
                    <a:pt x="675193" y="519564"/>
                    <a:pt x="670405" y="519564"/>
                    <a:pt x="666813" y="518366"/>
                  </a:cubicBezTo>
                  <a:cubicBezTo>
                    <a:pt x="666813" y="518366"/>
                    <a:pt x="666813" y="519564"/>
                    <a:pt x="666813" y="519564"/>
                  </a:cubicBezTo>
                  <a:cubicBezTo>
                    <a:pt x="669207" y="545901"/>
                    <a:pt x="650053" y="568647"/>
                    <a:pt x="623716" y="571041"/>
                  </a:cubicBezTo>
                  <a:cubicBezTo>
                    <a:pt x="620124" y="571041"/>
                    <a:pt x="615336" y="571041"/>
                    <a:pt x="611744" y="569844"/>
                  </a:cubicBezTo>
                  <a:cubicBezTo>
                    <a:pt x="611744" y="569844"/>
                    <a:pt x="611744" y="571041"/>
                    <a:pt x="611744" y="571041"/>
                  </a:cubicBezTo>
                  <a:cubicBezTo>
                    <a:pt x="614139" y="597378"/>
                    <a:pt x="594984" y="620124"/>
                    <a:pt x="568647" y="622519"/>
                  </a:cubicBezTo>
                  <a:cubicBezTo>
                    <a:pt x="557872" y="623716"/>
                    <a:pt x="548295" y="620124"/>
                    <a:pt x="539915" y="615336"/>
                  </a:cubicBezTo>
                  <a:lnTo>
                    <a:pt x="523155" y="602167"/>
                  </a:lnTo>
                  <a:lnTo>
                    <a:pt x="563858" y="555478"/>
                  </a:lnTo>
                  <a:cubicBezTo>
                    <a:pt x="572238" y="545901"/>
                    <a:pt x="577027" y="533929"/>
                    <a:pt x="575830" y="520761"/>
                  </a:cubicBezTo>
                  <a:cubicBezTo>
                    <a:pt x="574633" y="508789"/>
                    <a:pt x="568647" y="496818"/>
                    <a:pt x="559070" y="488438"/>
                  </a:cubicBezTo>
                  <a:cubicBezTo>
                    <a:pt x="550690" y="480058"/>
                    <a:pt x="539915" y="476466"/>
                    <a:pt x="527944" y="476466"/>
                  </a:cubicBezTo>
                  <a:cubicBezTo>
                    <a:pt x="523155" y="476466"/>
                    <a:pt x="518367" y="477663"/>
                    <a:pt x="514775" y="478861"/>
                  </a:cubicBezTo>
                  <a:cubicBezTo>
                    <a:pt x="513578" y="464495"/>
                    <a:pt x="507592" y="451326"/>
                    <a:pt x="496818" y="441749"/>
                  </a:cubicBezTo>
                  <a:cubicBezTo>
                    <a:pt x="486043" y="433369"/>
                    <a:pt x="474072" y="428580"/>
                    <a:pt x="460903" y="428580"/>
                  </a:cubicBezTo>
                  <a:cubicBezTo>
                    <a:pt x="456115" y="428580"/>
                    <a:pt x="450129" y="429777"/>
                    <a:pt x="445340" y="430975"/>
                  </a:cubicBezTo>
                  <a:cubicBezTo>
                    <a:pt x="445340" y="414214"/>
                    <a:pt x="438157" y="398651"/>
                    <a:pt x="424989" y="386680"/>
                  </a:cubicBezTo>
                  <a:cubicBezTo>
                    <a:pt x="414214" y="377103"/>
                    <a:pt x="399849" y="372314"/>
                    <a:pt x="385483" y="372314"/>
                  </a:cubicBezTo>
                  <a:cubicBezTo>
                    <a:pt x="378299" y="372314"/>
                    <a:pt x="371116" y="373511"/>
                    <a:pt x="365130" y="375906"/>
                  </a:cubicBezTo>
                  <a:cubicBezTo>
                    <a:pt x="363933" y="359146"/>
                    <a:pt x="357947" y="343583"/>
                    <a:pt x="344779" y="332808"/>
                  </a:cubicBezTo>
                  <a:cubicBezTo>
                    <a:pt x="334004" y="323231"/>
                    <a:pt x="319639" y="318442"/>
                    <a:pt x="305273" y="318442"/>
                  </a:cubicBezTo>
                  <a:cubicBezTo>
                    <a:pt x="287316" y="318442"/>
                    <a:pt x="270555" y="325625"/>
                    <a:pt x="259781" y="338794"/>
                  </a:cubicBezTo>
                  <a:lnTo>
                    <a:pt x="228655" y="374708"/>
                  </a:lnTo>
                  <a:lnTo>
                    <a:pt x="147249" y="280133"/>
                  </a:lnTo>
                  <a:close/>
                  <a:moveTo>
                    <a:pt x="531534" y="96969"/>
                  </a:moveTo>
                  <a:cubicBezTo>
                    <a:pt x="531534" y="96969"/>
                    <a:pt x="536323" y="98167"/>
                    <a:pt x="537520" y="98167"/>
                  </a:cubicBezTo>
                  <a:cubicBezTo>
                    <a:pt x="617729" y="113729"/>
                    <a:pt x="689558" y="148447"/>
                    <a:pt x="788922" y="112532"/>
                  </a:cubicBezTo>
                  <a:lnTo>
                    <a:pt x="890679" y="278937"/>
                  </a:lnTo>
                  <a:lnTo>
                    <a:pt x="804485" y="378301"/>
                  </a:lnTo>
                  <a:cubicBezTo>
                    <a:pt x="799696" y="371118"/>
                    <a:pt x="797302" y="368723"/>
                    <a:pt x="791316" y="362738"/>
                  </a:cubicBezTo>
                  <a:lnTo>
                    <a:pt x="567449" y="169996"/>
                  </a:lnTo>
                  <a:cubicBezTo>
                    <a:pt x="567449" y="169996"/>
                    <a:pt x="469283" y="282529"/>
                    <a:pt x="469283" y="282529"/>
                  </a:cubicBezTo>
                  <a:cubicBezTo>
                    <a:pt x="460903" y="293303"/>
                    <a:pt x="448931" y="298092"/>
                    <a:pt x="436960" y="299289"/>
                  </a:cubicBezTo>
                  <a:cubicBezTo>
                    <a:pt x="423791" y="300486"/>
                    <a:pt x="411819" y="295697"/>
                    <a:pt x="401045" y="287317"/>
                  </a:cubicBezTo>
                  <a:cubicBezTo>
                    <a:pt x="380694" y="270557"/>
                    <a:pt x="378299" y="240628"/>
                    <a:pt x="396257" y="220277"/>
                  </a:cubicBezTo>
                  <a:lnTo>
                    <a:pt x="490831" y="112532"/>
                  </a:lnTo>
                  <a:cubicBezTo>
                    <a:pt x="501606" y="100561"/>
                    <a:pt x="517169" y="95772"/>
                    <a:pt x="531534" y="96969"/>
                  </a:cubicBezTo>
                  <a:close/>
                  <a:moveTo>
                    <a:pt x="903848" y="0"/>
                  </a:moveTo>
                  <a:lnTo>
                    <a:pt x="1039126" y="225065"/>
                  </a:lnTo>
                  <a:lnTo>
                    <a:pt x="946945" y="281331"/>
                  </a:lnTo>
                  <a:cubicBezTo>
                    <a:pt x="936171" y="288514"/>
                    <a:pt x="920608" y="284923"/>
                    <a:pt x="914622" y="272951"/>
                  </a:cubicBezTo>
                  <a:lnTo>
                    <a:pt x="803287" y="88589"/>
                  </a:lnTo>
                  <a:cubicBezTo>
                    <a:pt x="796105" y="77815"/>
                    <a:pt x="799696" y="62252"/>
                    <a:pt x="811668" y="56266"/>
                  </a:cubicBezTo>
                  <a:close/>
                  <a:moveTo>
                    <a:pt x="136475" y="0"/>
                  </a:moveTo>
                  <a:lnTo>
                    <a:pt x="227459" y="56266"/>
                  </a:lnTo>
                  <a:cubicBezTo>
                    <a:pt x="239430" y="62252"/>
                    <a:pt x="243021" y="77815"/>
                    <a:pt x="235839" y="88589"/>
                  </a:cubicBezTo>
                  <a:lnTo>
                    <a:pt x="124504" y="272951"/>
                  </a:lnTo>
                  <a:cubicBezTo>
                    <a:pt x="118518" y="284923"/>
                    <a:pt x="102955" y="288514"/>
                    <a:pt x="92181" y="281331"/>
                  </a:cubicBezTo>
                  <a:lnTo>
                    <a:pt x="0" y="225065"/>
                  </a:lnTo>
                  <a:close/>
                </a:path>
              </a:pathLst>
            </a:custGeom>
            <a:solidFill>
              <a:schemeClr val="tx1">
                <a:lumMod val="95000"/>
                <a:lumOff val="5000"/>
              </a:schemeClr>
            </a:solidFill>
            <a:ln w="11906" cap="flat">
              <a:noFill/>
              <a:prstDash val="solid"/>
              <a:miter/>
            </a:ln>
          </p:spPr>
          <p:txBody>
            <a:bodyPr rtlCol="0" anchor="ctr"/>
            <a:lstStyle/>
            <a:p>
              <a:endParaRPr lang="en-US"/>
            </a:p>
          </p:txBody>
        </p:sp>
      </p:grpSp>
      <p:grpSp>
        <p:nvGrpSpPr>
          <p:cNvPr id="14" name="Group 13">
            <a:extLst>
              <a:ext uri="{FF2B5EF4-FFF2-40B4-BE49-F238E27FC236}">
                <a16:creationId xmlns:a16="http://schemas.microsoft.com/office/drawing/2014/main" id="{ED77D33F-DABB-398E-5061-F0807941B281}"/>
              </a:ext>
            </a:extLst>
          </p:cNvPr>
          <p:cNvGrpSpPr/>
          <p:nvPr/>
        </p:nvGrpSpPr>
        <p:grpSpPr>
          <a:xfrm>
            <a:off x="6333980" y="4311493"/>
            <a:ext cx="2384976" cy="1627711"/>
            <a:chOff x="6624855" y="4334643"/>
            <a:chExt cx="2384976" cy="1627711"/>
          </a:xfrm>
        </p:grpSpPr>
        <p:grpSp>
          <p:nvGrpSpPr>
            <p:cNvPr id="29" name="Group 28">
              <a:extLst>
                <a:ext uri="{FF2B5EF4-FFF2-40B4-BE49-F238E27FC236}">
                  <a16:creationId xmlns:a16="http://schemas.microsoft.com/office/drawing/2014/main" id="{88AC1152-0F87-A04B-9457-E5A1BB1ADF90}"/>
                </a:ext>
              </a:extLst>
            </p:cNvPr>
            <p:cNvGrpSpPr/>
            <p:nvPr/>
          </p:nvGrpSpPr>
          <p:grpSpPr>
            <a:xfrm>
              <a:off x="6624855" y="4334643"/>
              <a:ext cx="2384976" cy="1627711"/>
              <a:chOff x="6332373" y="4326638"/>
              <a:chExt cx="2384976" cy="1627711"/>
            </a:xfrm>
          </p:grpSpPr>
          <p:sp>
            <p:nvSpPr>
              <p:cNvPr id="30" name="Freeform: Shape 29">
                <a:extLst>
                  <a:ext uri="{FF2B5EF4-FFF2-40B4-BE49-F238E27FC236}">
                    <a16:creationId xmlns:a16="http://schemas.microsoft.com/office/drawing/2014/main" id="{27650EC5-2E54-FADA-E59D-F865967EBC30}"/>
                  </a:ext>
                </a:extLst>
              </p:cNvPr>
              <p:cNvSpPr/>
              <p:nvPr/>
            </p:nvSpPr>
            <p:spPr>
              <a:xfrm>
                <a:off x="6332373" y="4326638"/>
                <a:ext cx="1530993" cy="1537948"/>
              </a:xfrm>
              <a:custGeom>
                <a:avLst/>
                <a:gdLst>
                  <a:gd name="connsiteX0" fmla="*/ 4431 w 619745"/>
                  <a:gd name="connsiteY0" fmla="*/ 621982 h 622561"/>
                  <a:gd name="connsiteX1" fmla="*/ 68249 w 619745"/>
                  <a:gd name="connsiteY1" fmla="*/ 0 h 622561"/>
                  <a:gd name="connsiteX2" fmla="*/ 619746 w 619745"/>
                  <a:gd name="connsiteY2" fmla="*/ 251460 h 622561"/>
                  <a:gd name="connsiteX3" fmla="*/ 4431 w 619745"/>
                  <a:gd name="connsiteY3" fmla="*/ 621982 h 622561"/>
                </a:gdLst>
                <a:ahLst/>
                <a:cxnLst>
                  <a:cxn ang="0">
                    <a:pos x="connsiteX0" y="connsiteY0"/>
                  </a:cxn>
                  <a:cxn ang="0">
                    <a:pos x="connsiteX1" y="connsiteY1"/>
                  </a:cxn>
                  <a:cxn ang="0">
                    <a:pos x="connsiteX2" y="connsiteY2"/>
                  </a:cxn>
                  <a:cxn ang="0">
                    <a:pos x="connsiteX3" y="connsiteY3"/>
                  </a:cxn>
                </a:cxnLst>
                <a:rect l="l" t="t" r="r" b="b"/>
                <a:pathLst>
                  <a:path w="619745" h="622561">
                    <a:moveTo>
                      <a:pt x="4431" y="621982"/>
                    </a:moveTo>
                    <a:cubicBezTo>
                      <a:pt x="-9857" y="455295"/>
                      <a:pt x="10146" y="137160"/>
                      <a:pt x="68249" y="0"/>
                    </a:cubicBezTo>
                    <a:cubicBezTo>
                      <a:pt x="269226" y="46672"/>
                      <a:pt x="445438" y="146685"/>
                      <a:pt x="619746" y="251460"/>
                    </a:cubicBezTo>
                    <a:cubicBezTo>
                      <a:pt x="508304" y="474345"/>
                      <a:pt x="236841" y="633413"/>
                      <a:pt x="4431" y="621982"/>
                    </a:cubicBezTo>
                    <a:close/>
                  </a:path>
                </a:pathLst>
              </a:custGeom>
              <a:solidFill>
                <a:srgbClr val="9FCFD1"/>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Arial"/>
                </a:endParaRPr>
              </a:p>
            </p:txBody>
          </p:sp>
          <p:sp>
            <p:nvSpPr>
              <p:cNvPr id="31" name="TextBox 30">
                <a:extLst>
                  <a:ext uri="{FF2B5EF4-FFF2-40B4-BE49-F238E27FC236}">
                    <a16:creationId xmlns:a16="http://schemas.microsoft.com/office/drawing/2014/main" id="{16B7979C-B628-F235-BFC4-25312441A097}"/>
                  </a:ext>
                </a:extLst>
              </p:cNvPr>
              <p:cNvSpPr txBox="1"/>
              <p:nvPr/>
            </p:nvSpPr>
            <p:spPr>
              <a:xfrm>
                <a:off x="7263812" y="5519615"/>
                <a:ext cx="1453537"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زيادة الكفاءة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3" name="Graphic 2">
              <a:extLst>
                <a:ext uri="{FF2B5EF4-FFF2-40B4-BE49-F238E27FC236}">
                  <a16:creationId xmlns:a16="http://schemas.microsoft.com/office/drawing/2014/main" id="{048FFD48-FF01-4DC4-E2C2-F42448035769}"/>
                </a:ext>
              </a:extLst>
            </p:cNvPr>
            <p:cNvGrpSpPr/>
            <p:nvPr/>
          </p:nvGrpSpPr>
          <p:grpSpPr>
            <a:xfrm>
              <a:off x="6984577" y="4868309"/>
              <a:ext cx="678170" cy="659311"/>
              <a:chOff x="5757386" y="2330434"/>
              <a:chExt cx="678170" cy="659311"/>
            </a:xfrm>
            <a:solidFill>
              <a:srgbClr val="000000"/>
            </a:solidFill>
          </p:grpSpPr>
          <p:sp>
            <p:nvSpPr>
              <p:cNvPr id="44" name="Freeform: Shape 43">
                <a:extLst>
                  <a:ext uri="{FF2B5EF4-FFF2-40B4-BE49-F238E27FC236}">
                    <a16:creationId xmlns:a16="http://schemas.microsoft.com/office/drawing/2014/main" id="{D7772D13-9C10-67EB-168C-EC2D14E0B85C}"/>
                  </a:ext>
                </a:extLst>
              </p:cNvPr>
              <p:cNvSpPr/>
              <p:nvPr/>
            </p:nvSpPr>
            <p:spPr>
              <a:xfrm>
                <a:off x="5806163" y="2434075"/>
                <a:ext cx="580701" cy="344700"/>
              </a:xfrm>
              <a:custGeom>
                <a:avLst/>
                <a:gdLst>
                  <a:gd name="connsiteX0" fmla="*/ 575129 w 580701"/>
                  <a:gd name="connsiteY0" fmla="*/ 344700 h 344700"/>
                  <a:gd name="connsiteX1" fmla="*/ 5572 w 580701"/>
                  <a:gd name="connsiteY1" fmla="*/ 344700 h 344700"/>
                  <a:gd name="connsiteX2" fmla="*/ 0 w 580701"/>
                  <a:gd name="connsiteY2" fmla="*/ 339128 h 344700"/>
                  <a:gd name="connsiteX3" fmla="*/ 0 w 580701"/>
                  <a:gd name="connsiteY3" fmla="*/ 5572 h 344700"/>
                  <a:gd name="connsiteX4" fmla="*/ 5572 w 580701"/>
                  <a:gd name="connsiteY4" fmla="*/ 0 h 344700"/>
                  <a:gd name="connsiteX5" fmla="*/ 575129 w 580701"/>
                  <a:gd name="connsiteY5" fmla="*/ 0 h 344700"/>
                  <a:gd name="connsiteX6" fmla="*/ 580701 w 580701"/>
                  <a:gd name="connsiteY6" fmla="*/ 5572 h 344700"/>
                  <a:gd name="connsiteX7" fmla="*/ 580701 w 580701"/>
                  <a:gd name="connsiteY7" fmla="*/ 339128 h 344700"/>
                  <a:gd name="connsiteX8" fmla="*/ 575129 w 580701"/>
                  <a:gd name="connsiteY8" fmla="*/ 344700 h 344700"/>
                  <a:gd name="connsiteX9" fmla="*/ 11144 w 580701"/>
                  <a:gd name="connsiteY9" fmla="*/ 333556 h 344700"/>
                  <a:gd name="connsiteX10" fmla="*/ 569557 w 580701"/>
                  <a:gd name="connsiteY10" fmla="*/ 333556 h 344700"/>
                  <a:gd name="connsiteX11" fmla="*/ 569557 w 580701"/>
                  <a:gd name="connsiteY11" fmla="*/ 11144 h 344700"/>
                  <a:gd name="connsiteX12" fmla="*/ 11144 w 580701"/>
                  <a:gd name="connsiteY12" fmla="*/ 11144 h 344700"/>
                  <a:gd name="connsiteX13" fmla="*/ 11144 w 580701"/>
                  <a:gd name="connsiteY13" fmla="*/ 333556 h 34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0701" h="344700">
                    <a:moveTo>
                      <a:pt x="575129" y="344700"/>
                    </a:moveTo>
                    <a:lnTo>
                      <a:pt x="5572" y="344700"/>
                    </a:lnTo>
                    <a:cubicBezTo>
                      <a:pt x="2486" y="344700"/>
                      <a:pt x="0" y="342214"/>
                      <a:pt x="0" y="339128"/>
                    </a:cubicBezTo>
                    <a:lnTo>
                      <a:pt x="0" y="5572"/>
                    </a:lnTo>
                    <a:cubicBezTo>
                      <a:pt x="0" y="2486"/>
                      <a:pt x="2486" y="0"/>
                      <a:pt x="5572" y="0"/>
                    </a:cubicBezTo>
                    <a:lnTo>
                      <a:pt x="575129" y="0"/>
                    </a:lnTo>
                    <a:cubicBezTo>
                      <a:pt x="578215" y="0"/>
                      <a:pt x="580701" y="2486"/>
                      <a:pt x="580701" y="5572"/>
                    </a:cubicBezTo>
                    <a:lnTo>
                      <a:pt x="580701" y="339128"/>
                    </a:lnTo>
                    <a:cubicBezTo>
                      <a:pt x="580701" y="342214"/>
                      <a:pt x="578215" y="344700"/>
                      <a:pt x="575129" y="344700"/>
                    </a:cubicBezTo>
                    <a:close/>
                    <a:moveTo>
                      <a:pt x="11144" y="333556"/>
                    </a:moveTo>
                    <a:lnTo>
                      <a:pt x="569557" y="333556"/>
                    </a:lnTo>
                    <a:lnTo>
                      <a:pt x="569557" y="11144"/>
                    </a:lnTo>
                    <a:lnTo>
                      <a:pt x="11144" y="11144"/>
                    </a:lnTo>
                    <a:lnTo>
                      <a:pt x="11144" y="333556"/>
                    </a:lnTo>
                    <a:close/>
                  </a:path>
                </a:pathLst>
              </a:custGeom>
              <a:solidFill>
                <a:srgbClr val="000000"/>
              </a:solidFill>
              <a:ln w="857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23EA03A4-8FAE-F93C-5253-59BBCFCCFAB7}"/>
                  </a:ext>
                </a:extLst>
              </p:cNvPr>
              <p:cNvSpPr/>
              <p:nvPr/>
            </p:nvSpPr>
            <p:spPr>
              <a:xfrm>
                <a:off x="5757386" y="2386069"/>
                <a:ext cx="678170" cy="59150"/>
              </a:xfrm>
              <a:custGeom>
                <a:avLst/>
                <a:gdLst>
                  <a:gd name="connsiteX0" fmla="*/ 672598 w 678170"/>
                  <a:gd name="connsiteY0" fmla="*/ 59150 h 59150"/>
                  <a:gd name="connsiteX1" fmla="*/ 5572 w 678170"/>
                  <a:gd name="connsiteY1" fmla="*/ 59150 h 59150"/>
                  <a:gd name="connsiteX2" fmla="*/ 0 w 678170"/>
                  <a:gd name="connsiteY2" fmla="*/ 53578 h 59150"/>
                  <a:gd name="connsiteX3" fmla="*/ 0 w 678170"/>
                  <a:gd name="connsiteY3" fmla="*/ 5572 h 59150"/>
                  <a:gd name="connsiteX4" fmla="*/ 5572 w 678170"/>
                  <a:gd name="connsiteY4" fmla="*/ 0 h 59150"/>
                  <a:gd name="connsiteX5" fmla="*/ 672598 w 678170"/>
                  <a:gd name="connsiteY5" fmla="*/ 0 h 59150"/>
                  <a:gd name="connsiteX6" fmla="*/ 678170 w 678170"/>
                  <a:gd name="connsiteY6" fmla="*/ 5572 h 59150"/>
                  <a:gd name="connsiteX7" fmla="*/ 678170 w 678170"/>
                  <a:gd name="connsiteY7" fmla="*/ 53578 h 59150"/>
                  <a:gd name="connsiteX8" fmla="*/ 672598 w 678170"/>
                  <a:gd name="connsiteY8" fmla="*/ 59150 h 59150"/>
                  <a:gd name="connsiteX9" fmla="*/ 11144 w 678170"/>
                  <a:gd name="connsiteY9" fmla="*/ 48006 h 59150"/>
                  <a:gd name="connsiteX10" fmla="*/ 667026 w 678170"/>
                  <a:gd name="connsiteY10" fmla="*/ 48006 h 59150"/>
                  <a:gd name="connsiteX11" fmla="*/ 667026 w 678170"/>
                  <a:gd name="connsiteY11" fmla="*/ 11144 h 59150"/>
                  <a:gd name="connsiteX12" fmla="*/ 11144 w 678170"/>
                  <a:gd name="connsiteY12" fmla="*/ 11144 h 59150"/>
                  <a:gd name="connsiteX13" fmla="*/ 11144 w 678170"/>
                  <a:gd name="connsiteY13" fmla="*/ 48006 h 5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8170" h="59150">
                    <a:moveTo>
                      <a:pt x="672598" y="59150"/>
                    </a:moveTo>
                    <a:lnTo>
                      <a:pt x="5572" y="59150"/>
                    </a:lnTo>
                    <a:cubicBezTo>
                      <a:pt x="2486" y="59150"/>
                      <a:pt x="0" y="56664"/>
                      <a:pt x="0" y="53578"/>
                    </a:cubicBezTo>
                    <a:lnTo>
                      <a:pt x="0" y="5572"/>
                    </a:lnTo>
                    <a:cubicBezTo>
                      <a:pt x="0" y="2486"/>
                      <a:pt x="2486" y="0"/>
                      <a:pt x="5572" y="0"/>
                    </a:cubicBezTo>
                    <a:lnTo>
                      <a:pt x="672598" y="0"/>
                    </a:lnTo>
                    <a:cubicBezTo>
                      <a:pt x="675685" y="0"/>
                      <a:pt x="678170" y="2486"/>
                      <a:pt x="678170" y="5572"/>
                    </a:cubicBezTo>
                    <a:lnTo>
                      <a:pt x="678170" y="53578"/>
                    </a:lnTo>
                    <a:cubicBezTo>
                      <a:pt x="678170" y="56664"/>
                      <a:pt x="675685" y="59150"/>
                      <a:pt x="672598" y="59150"/>
                    </a:cubicBezTo>
                    <a:close/>
                    <a:moveTo>
                      <a:pt x="11144" y="48006"/>
                    </a:moveTo>
                    <a:lnTo>
                      <a:pt x="667026" y="48006"/>
                    </a:lnTo>
                    <a:lnTo>
                      <a:pt x="667026" y="11144"/>
                    </a:lnTo>
                    <a:lnTo>
                      <a:pt x="11144" y="11144"/>
                    </a:lnTo>
                    <a:lnTo>
                      <a:pt x="11144" y="48006"/>
                    </a:lnTo>
                    <a:close/>
                  </a:path>
                </a:pathLst>
              </a:custGeom>
              <a:solidFill>
                <a:srgbClr val="000000"/>
              </a:solidFill>
              <a:ln w="857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BA019BD6-8EF3-9BE9-0920-3B03A93286C4}"/>
                  </a:ext>
                </a:extLst>
              </p:cNvPr>
              <p:cNvSpPr/>
              <p:nvPr/>
            </p:nvSpPr>
            <p:spPr>
              <a:xfrm>
                <a:off x="6201870" y="2513371"/>
                <a:ext cx="51092" cy="214226"/>
              </a:xfrm>
              <a:custGeom>
                <a:avLst/>
                <a:gdLst>
                  <a:gd name="connsiteX0" fmla="*/ 45520 w 51092"/>
                  <a:gd name="connsiteY0" fmla="*/ 214227 h 214226"/>
                  <a:gd name="connsiteX1" fmla="*/ 5572 w 51092"/>
                  <a:gd name="connsiteY1" fmla="*/ 214227 h 214226"/>
                  <a:gd name="connsiteX2" fmla="*/ 0 w 51092"/>
                  <a:gd name="connsiteY2" fmla="*/ 208655 h 214226"/>
                  <a:gd name="connsiteX3" fmla="*/ 0 w 51092"/>
                  <a:gd name="connsiteY3" fmla="*/ 5572 h 214226"/>
                  <a:gd name="connsiteX4" fmla="*/ 5572 w 51092"/>
                  <a:gd name="connsiteY4" fmla="*/ 0 h 214226"/>
                  <a:gd name="connsiteX5" fmla="*/ 45520 w 51092"/>
                  <a:gd name="connsiteY5" fmla="*/ 0 h 214226"/>
                  <a:gd name="connsiteX6" fmla="*/ 51092 w 51092"/>
                  <a:gd name="connsiteY6" fmla="*/ 5572 h 214226"/>
                  <a:gd name="connsiteX7" fmla="*/ 51092 w 51092"/>
                  <a:gd name="connsiteY7" fmla="*/ 208655 h 214226"/>
                  <a:gd name="connsiteX8" fmla="*/ 45520 w 51092"/>
                  <a:gd name="connsiteY8" fmla="*/ 214227 h 214226"/>
                  <a:gd name="connsiteX9" fmla="*/ 11144 w 51092"/>
                  <a:gd name="connsiteY9" fmla="*/ 203083 h 214226"/>
                  <a:gd name="connsiteX10" fmla="*/ 39948 w 51092"/>
                  <a:gd name="connsiteY10" fmla="*/ 203083 h 214226"/>
                  <a:gd name="connsiteX11" fmla="*/ 39948 w 51092"/>
                  <a:gd name="connsiteY11" fmla="*/ 11144 h 214226"/>
                  <a:gd name="connsiteX12" fmla="*/ 11144 w 51092"/>
                  <a:gd name="connsiteY12" fmla="*/ 11144 h 214226"/>
                  <a:gd name="connsiteX13" fmla="*/ 11144 w 51092"/>
                  <a:gd name="connsiteY13" fmla="*/ 203083 h 214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92" h="214226">
                    <a:moveTo>
                      <a:pt x="45520" y="214227"/>
                    </a:moveTo>
                    <a:lnTo>
                      <a:pt x="5572" y="214227"/>
                    </a:lnTo>
                    <a:cubicBezTo>
                      <a:pt x="2486" y="214227"/>
                      <a:pt x="0" y="211741"/>
                      <a:pt x="0" y="208655"/>
                    </a:cubicBezTo>
                    <a:lnTo>
                      <a:pt x="0" y="5572"/>
                    </a:lnTo>
                    <a:cubicBezTo>
                      <a:pt x="0" y="2486"/>
                      <a:pt x="2486" y="0"/>
                      <a:pt x="5572" y="0"/>
                    </a:cubicBezTo>
                    <a:lnTo>
                      <a:pt x="45520" y="0"/>
                    </a:lnTo>
                    <a:cubicBezTo>
                      <a:pt x="48606" y="0"/>
                      <a:pt x="51092" y="2486"/>
                      <a:pt x="51092" y="5572"/>
                    </a:cubicBezTo>
                    <a:lnTo>
                      <a:pt x="51092" y="208655"/>
                    </a:lnTo>
                    <a:cubicBezTo>
                      <a:pt x="51092" y="211741"/>
                      <a:pt x="48606" y="214227"/>
                      <a:pt x="45520" y="214227"/>
                    </a:cubicBezTo>
                    <a:close/>
                    <a:moveTo>
                      <a:pt x="11144" y="203083"/>
                    </a:moveTo>
                    <a:lnTo>
                      <a:pt x="39948" y="203083"/>
                    </a:lnTo>
                    <a:lnTo>
                      <a:pt x="39948" y="11144"/>
                    </a:lnTo>
                    <a:lnTo>
                      <a:pt x="11144" y="11144"/>
                    </a:lnTo>
                    <a:lnTo>
                      <a:pt x="11144" y="203083"/>
                    </a:lnTo>
                    <a:close/>
                  </a:path>
                </a:pathLst>
              </a:custGeom>
              <a:solidFill>
                <a:srgbClr val="000000"/>
              </a:solidFill>
              <a:ln w="857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780C060C-6520-5F3A-466E-56923F8DBEC6}"/>
                  </a:ext>
                </a:extLst>
              </p:cNvPr>
              <p:cNvSpPr/>
              <p:nvPr/>
            </p:nvSpPr>
            <p:spPr>
              <a:xfrm>
                <a:off x="6136462" y="2538488"/>
                <a:ext cx="51092" cy="189109"/>
              </a:xfrm>
              <a:custGeom>
                <a:avLst/>
                <a:gdLst>
                  <a:gd name="connsiteX0" fmla="*/ 45520 w 51092"/>
                  <a:gd name="connsiteY0" fmla="*/ 189109 h 189109"/>
                  <a:gd name="connsiteX1" fmla="*/ 5572 w 51092"/>
                  <a:gd name="connsiteY1" fmla="*/ 189109 h 189109"/>
                  <a:gd name="connsiteX2" fmla="*/ 0 w 51092"/>
                  <a:gd name="connsiteY2" fmla="*/ 183537 h 189109"/>
                  <a:gd name="connsiteX3" fmla="*/ 0 w 51092"/>
                  <a:gd name="connsiteY3" fmla="*/ 5572 h 189109"/>
                  <a:gd name="connsiteX4" fmla="*/ 5572 w 51092"/>
                  <a:gd name="connsiteY4" fmla="*/ 0 h 189109"/>
                  <a:gd name="connsiteX5" fmla="*/ 45520 w 51092"/>
                  <a:gd name="connsiteY5" fmla="*/ 0 h 189109"/>
                  <a:gd name="connsiteX6" fmla="*/ 51092 w 51092"/>
                  <a:gd name="connsiteY6" fmla="*/ 5572 h 189109"/>
                  <a:gd name="connsiteX7" fmla="*/ 51092 w 51092"/>
                  <a:gd name="connsiteY7" fmla="*/ 183537 h 189109"/>
                  <a:gd name="connsiteX8" fmla="*/ 45520 w 51092"/>
                  <a:gd name="connsiteY8" fmla="*/ 189109 h 189109"/>
                  <a:gd name="connsiteX9" fmla="*/ 11144 w 51092"/>
                  <a:gd name="connsiteY9" fmla="*/ 177965 h 189109"/>
                  <a:gd name="connsiteX10" fmla="*/ 39948 w 51092"/>
                  <a:gd name="connsiteY10" fmla="*/ 177965 h 189109"/>
                  <a:gd name="connsiteX11" fmla="*/ 39948 w 51092"/>
                  <a:gd name="connsiteY11" fmla="*/ 11144 h 189109"/>
                  <a:gd name="connsiteX12" fmla="*/ 11144 w 51092"/>
                  <a:gd name="connsiteY12" fmla="*/ 11144 h 189109"/>
                  <a:gd name="connsiteX13" fmla="*/ 11144 w 51092"/>
                  <a:gd name="connsiteY13" fmla="*/ 177965 h 189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92" h="189109">
                    <a:moveTo>
                      <a:pt x="45520" y="189109"/>
                    </a:moveTo>
                    <a:lnTo>
                      <a:pt x="5572" y="189109"/>
                    </a:lnTo>
                    <a:cubicBezTo>
                      <a:pt x="2486" y="189109"/>
                      <a:pt x="0" y="186624"/>
                      <a:pt x="0" y="183537"/>
                    </a:cubicBezTo>
                    <a:lnTo>
                      <a:pt x="0" y="5572"/>
                    </a:lnTo>
                    <a:cubicBezTo>
                      <a:pt x="0" y="2486"/>
                      <a:pt x="2486" y="0"/>
                      <a:pt x="5572" y="0"/>
                    </a:cubicBezTo>
                    <a:lnTo>
                      <a:pt x="45520" y="0"/>
                    </a:lnTo>
                    <a:cubicBezTo>
                      <a:pt x="48606" y="0"/>
                      <a:pt x="51092" y="2486"/>
                      <a:pt x="51092" y="5572"/>
                    </a:cubicBezTo>
                    <a:lnTo>
                      <a:pt x="51092" y="183537"/>
                    </a:lnTo>
                    <a:cubicBezTo>
                      <a:pt x="51092" y="186624"/>
                      <a:pt x="48606" y="189109"/>
                      <a:pt x="45520" y="189109"/>
                    </a:cubicBezTo>
                    <a:close/>
                    <a:moveTo>
                      <a:pt x="11144" y="177965"/>
                    </a:moveTo>
                    <a:lnTo>
                      <a:pt x="39948" y="177965"/>
                    </a:lnTo>
                    <a:lnTo>
                      <a:pt x="39948" y="11144"/>
                    </a:lnTo>
                    <a:lnTo>
                      <a:pt x="11144" y="11144"/>
                    </a:lnTo>
                    <a:lnTo>
                      <a:pt x="11144" y="177965"/>
                    </a:lnTo>
                    <a:close/>
                  </a:path>
                </a:pathLst>
              </a:custGeom>
              <a:solidFill>
                <a:srgbClr val="000000"/>
              </a:solidFill>
              <a:ln w="857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C1549CF1-CAA1-DB2A-CC6A-37D96FAEEE60}"/>
                  </a:ext>
                </a:extLst>
              </p:cNvPr>
              <p:cNvSpPr/>
              <p:nvPr/>
            </p:nvSpPr>
            <p:spPr>
              <a:xfrm>
                <a:off x="6070968" y="2563006"/>
                <a:ext cx="51092" cy="164591"/>
              </a:xfrm>
              <a:custGeom>
                <a:avLst/>
                <a:gdLst>
                  <a:gd name="connsiteX0" fmla="*/ 45520 w 51092"/>
                  <a:gd name="connsiteY0" fmla="*/ 164592 h 164591"/>
                  <a:gd name="connsiteX1" fmla="*/ 5572 w 51092"/>
                  <a:gd name="connsiteY1" fmla="*/ 164592 h 164591"/>
                  <a:gd name="connsiteX2" fmla="*/ 0 w 51092"/>
                  <a:gd name="connsiteY2" fmla="*/ 159020 h 164591"/>
                  <a:gd name="connsiteX3" fmla="*/ 0 w 51092"/>
                  <a:gd name="connsiteY3" fmla="*/ 5572 h 164591"/>
                  <a:gd name="connsiteX4" fmla="*/ 5572 w 51092"/>
                  <a:gd name="connsiteY4" fmla="*/ 0 h 164591"/>
                  <a:gd name="connsiteX5" fmla="*/ 45520 w 51092"/>
                  <a:gd name="connsiteY5" fmla="*/ 0 h 164591"/>
                  <a:gd name="connsiteX6" fmla="*/ 51092 w 51092"/>
                  <a:gd name="connsiteY6" fmla="*/ 5572 h 164591"/>
                  <a:gd name="connsiteX7" fmla="*/ 51092 w 51092"/>
                  <a:gd name="connsiteY7" fmla="*/ 159020 h 164591"/>
                  <a:gd name="connsiteX8" fmla="*/ 45520 w 51092"/>
                  <a:gd name="connsiteY8" fmla="*/ 164592 h 164591"/>
                  <a:gd name="connsiteX9" fmla="*/ 11144 w 51092"/>
                  <a:gd name="connsiteY9" fmla="*/ 153448 h 164591"/>
                  <a:gd name="connsiteX10" fmla="*/ 39948 w 51092"/>
                  <a:gd name="connsiteY10" fmla="*/ 153448 h 164591"/>
                  <a:gd name="connsiteX11" fmla="*/ 39948 w 51092"/>
                  <a:gd name="connsiteY11" fmla="*/ 11144 h 164591"/>
                  <a:gd name="connsiteX12" fmla="*/ 11144 w 51092"/>
                  <a:gd name="connsiteY12" fmla="*/ 11144 h 164591"/>
                  <a:gd name="connsiteX13" fmla="*/ 11144 w 51092"/>
                  <a:gd name="connsiteY13" fmla="*/ 153448 h 16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92" h="164591">
                    <a:moveTo>
                      <a:pt x="45520" y="164592"/>
                    </a:moveTo>
                    <a:lnTo>
                      <a:pt x="5572" y="164592"/>
                    </a:lnTo>
                    <a:cubicBezTo>
                      <a:pt x="2486" y="164592"/>
                      <a:pt x="0" y="162106"/>
                      <a:pt x="0" y="159020"/>
                    </a:cubicBezTo>
                    <a:lnTo>
                      <a:pt x="0" y="5572"/>
                    </a:lnTo>
                    <a:cubicBezTo>
                      <a:pt x="0" y="2486"/>
                      <a:pt x="2486" y="0"/>
                      <a:pt x="5572" y="0"/>
                    </a:cubicBezTo>
                    <a:lnTo>
                      <a:pt x="45520" y="0"/>
                    </a:lnTo>
                    <a:cubicBezTo>
                      <a:pt x="48606" y="0"/>
                      <a:pt x="51092" y="2486"/>
                      <a:pt x="51092" y="5572"/>
                    </a:cubicBezTo>
                    <a:lnTo>
                      <a:pt x="51092" y="159020"/>
                    </a:lnTo>
                    <a:cubicBezTo>
                      <a:pt x="51092" y="162106"/>
                      <a:pt x="48606" y="164592"/>
                      <a:pt x="45520" y="164592"/>
                    </a:cubicBezTo>
                    <a:close/>
                    <a:moveTo>
                      <a:pt x="11144" y="153448"/>
                    </a:moveTo>
                    <a:lnTo>
                      <a:pt x="39948" y="153448"/>
                    </a:lnTo>
                    <a:lnTo>
                      <a:pt x="39948" y="11144"/>
                    </a:lnTo>
                    <a:lnTo>
                      <a:pt x="11144" y="11144"/>
                    </a:lnTo>
                    <a:lnTo>
                      <a:pt x="11144" y="153448"/>
                    </a:lnTo>
                    <a:close/>
                  </a:path>
                </a:pathLst>
              </a:custGeom>
              <a:solidFill>
                <a:srgbClr val="000000"/>
              </a:solidFill>
              <a:ln w="8572"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9DF126BE-BB71-B6C5-F9A0-4A3C8D04CA12}"/>
                  </a:ext>
                </a:extLst>
              </p:cNvPr>
              <p:cNvSpPr/>
              <p:nvPr/>
            </p:nvSpPr>
            <p:spPr>
              <a:xfrm>
                <a:off x="6005474" y="2597124"/>
                <a:ext cx="51177" cy="130473"/>
              </a:xfrm>
              <a:custGeom>
                <a:avLst/>
                <a:gdLst>
                  <a:gd name="connsiteX0" fmla="*/ 45606 w 51177"/>
                  <a:gd name="connsiteY0" fmla="*/ 130473 h 130473"/>
                  <a:gd name="connsiteX1" fmla="*/ 5572 w 51177"/>
                  <a:gd name="connsiteY1" fmla="*/ 130473 h 130473"/>
                  <a:gd name="connsiteX2" fmla="*/ 0 w 51177"/>
                  <a:gd name="connsiteY2" fmla="*/ 124901 h 130473"/>
                  <a:gd name="connsiteX3" fmla="*/ 0 w 51177"/>
                  <a:gd name="connsiteY3" fmla="*/ 5572 h 130473"/>
                  <a:gd name="connsiteX4" fmla="*/ 5572 w 51177"/>
                  <a:gd name="connsiteY4" fmla="*/ 0 h 130473"/>
                  <a:gd name="connsiteX5" fmla="*/ 45606 w 51177"/>
                  <a:gd name="connsiteY5" fmla="*/ 0 h 130473"/>
                  <a:gd name="connsiteX6" fmla="*/ 51178 w 51177"/>
                  <a:gd name="connsiteY6" fmla="*/ 5572 h 130473"/>
                  <a:gd name="connsiteX7" fmla="*/ 51178 w 51177"/>
                  <a:gd name="connsiteY7" fmla="*/ 124901 h 130473"/>
                  <a:gd name="connsiteX8" fmla="*/ 45606 w 51177"/>
                  <a:gd name="connsiteY8" fmla="*/ 130473 h 130473"/>
                  <a:gd name="connsiteX9" fmla="*/ 11230 w 51177"/>
                  <a:gd name="connsiteY9" fmla="*/ 119329 h 130473"/>
                  <a:gd name="connsiteX10" fmla="*/ 40033 w 51177"/>
                  <a:gd name="connsiteY10" fmla="*/ 119329 h 130473"/>
                  <a:gd name="connsiteX11" fmla="*/ 40033 w 51177"/>
                  <a:gd name="connsiteY11" fmla="*/ 11144 h 130473"/>
                  <a:gd name="connsiteX12" fmla="*/ 11230 w 51177"/>
                  <a:gd name="connsiteY12" fmla="*/ 11144 h 130473"/>
                  <a:gd name="connsiteX13" fmla="*/ 11230 w 51177"/>
                  <a:gd name="connsiteY13" fmla="*/ 119329 h 13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177" h="130473">
                    <a:moveTo>
                      <a:pt x="45606" y="130473"/>
                    </a:moveTo>
                    <a:lnTo>
                      <a:pt x="5572" y="130473"/>
                    </a:lnTo>
                    <a:cubicBezTo>
                      <a:pt x="2486" y="130473"/>
                      <a:pt x="0" y="127988"/>
                      <a:pt x="0" y="124901"/>
                    </a:cubicBezTo>
                    <a:lnTo>
                      <a:pt x="0" y="5572"/>
                    </a:lnTo>
                    <a:cubicBezTo>
                      <a:pt x="0" y="2486"/>
                      <a:pt x="2486" y="0"/>
                      <a:pt x="5572" y="0"/>
                    </a:cubicBezTo>
                    <a:lnTo>
                      <a:pt x="45606" y="0"/>
                    </a:lnTo>
                    <a:cubicBezTo>
                      <a:pt x="48692" y="0"/>
                      <a:pt x="51178" y="2486"/>
                      <a:pt x="51178" y="5572"/>
                    </a:cubicBezTo>
                    <a:lnTo>
                      <a:pt x="51178" y="124901"/>
                    </a:lnTo>
                    <a:cubicBezTo>
                      <a:pt x="51178" y="127988"/>
                      <a:pt x="48692" y="130473"/>
                      <a:pt x="45606" y="130473"/>
                    </a:cubicBezTo>
                    <a:close/>
                    <a:moveTo>
                      <a:pt x="11230" y="119329"/>
                    </a:moveTo>
                    <a:lnTo>
                      <a:pt x="40033" y="119329"/>
                    </a:lnTo>
                    <a:lnTo>
                      <a:pt x="40033" y="11144"/>
                    </a:lnTo>
                    <a:lnTo>
                      <a:pt x="11230" y="11144"/>
                    </a:lnTo>
                    <a:lnTo>
                      <a:pt x="11230" y="119329"/>
                    </a:lnTo>
                    <a:close/>
                  </a:path>
                </a:pathLst>
              </a:custGeom>
              <a:solidFill>
                <a:srgbClr val="000000"/>
              </a:solidFill>
              <a:ln w="857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BE30C1CC-0AD2-CE66-45C6-66B9F625A0AA}"/>
                  </a:ext>
                </a:extLst>
              </p:cNvPr>
              <p:cNvSpPr/>
              <p:nvPr/>
            </p:nvSpPr>
            <p:spPr>
              <a:xfrm>
                <a:off x="5940066" y="2632614"/>
                <a:ext cx="51092" cy="94983"/>
              </a:xfrm>
              <a:custGeom>
                <a:avLst/>
                <a:gdLst>
                  <a:gd name="connsiteX0" fmla="*/ 45520 w 51092"/>
                  <a:gd name="connsiteY0" fmla="*/ 94983 h 94983"/>
                  <a:gd name="connsiteX1" fmla="*/ 5572 w 51092"/>
                  <a:gd name="connsiteY1" fmla="*/ 94983 h 94983"/>
                  <a:gd name="connsiteX2" fmla="*/ 0 w 51092"/>
                  <a:gd name="connsiteY2" fmla="*/ 89411 h 94983"/>
                  <a:gd name="connsiteX3" fmla="*/ 0 w 51092"/>
                  <a:gd name="connsiteY3" fmla="*/ 5572 h 94983"/>
                  <a:gd name="connsiteX4" fmla="*/ 5572 w 51092"/>
                  <a:gd name="connsiteY4" fmla="*/ 0 h 94983"/>
                  <a:gd name="connsiteX5" fmla="*/ 45520 w 51092"/>
                  <a:gd name="connsiteY5" fmla="*/ 0 h 94983"/>
                  <a:gd name="connsiteX6" fmla="*/ 51092 w 51092"/>
                  <a:gd name="connsiteY6" fmla="*/ 5572 h 94983"/>
                  <a:gd name="connsiteX7" fmla="*/ 51092 w 51092"/>
                  <a:gd name="connsiteY7" fmla="*/ 89411 h 94983"/>
                  <a:gd name="connsiteX8" fmla="*/ 45520 w 51092"/>
                  <a:gd name="connsiteY8" fmla="*/ 94983 h 94983"/>
                  <a:gd name="connsiteX9" fmla="*/ 11144 w 51092"/>
                  <a:gd name="connsiteY9" fmla="*/ 83839 h 94983"/>
                  <a:gd name="connsiteX10" fmla="*/ 39948 w 51092"/>
                  <a:gd name="connsiteY10" fmla="*/ 83839 h 94983"/>
                  <a:gd name="connsiteX11" fmla="*/ 39948 w 51092"/>
                  <a:gd name="connsiteY11" fmla="*/ 11144 h 94983"/>
                  <a:gd name="connsiteX12" fmla="*/ 11144 w 51092"/>
                  <a:gd name="connsiteY12" fmla="*/ 11144 h 94983"/>
                  <a:gd name="connsiteX13" fmla="*/ 11144 w 51092"/>
                  <a:gd name="connsiteY13" fmla="*/ 83839 h 94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92" h="94983">
                    <a:moveTo>
                      <a:pt x="45520" y="94983"/>
                    </a:moveTo>
                    <a:lnTo>
                      <a:pt x="5572" y="94983"/>
                    </a:lnTo>
                    <a:cubicBezTo>
                      <a:pt x="2486" y="94983"/>
                      <a:pt x="0" y="92497"/>
                      <a:pt x="0" y="89411"/>
                    </a:cubicBezTo>
                    <a:lnTo>
                      <a:pt x="0" y="5572"/>
                    </a:lnTo>
                    <a:cubicBezTo>
                      <a:pt x="0" y="2486"/>
                      <a:pt x="2486" y="0"/>
                      <a:pt x="5572" y="0"/>
                    </a:cubicBezTo>
                    <a:lnTo>
                      <a:pt x="45520" y="0"/>
                    </a:lnTo>
                    <a:cubicBezTo>
                      <a:pt x="48606" y="0"/>
                      <a:pt x="51092" y="2486"/>
                      <a:pt x="51092" y="5572"/>
                    </a:cubicBezTo>
                    <a:lnTo>
                      <a:pt x="51092" y="89411"/>
                    </a:lnTo>
                    <a:cubicBezTo>
                      <a:pt x="51092" y="92497"/>
                      <a:pt x="48606" y="94983"/>
                      <a:pt x="45520" y="94983"/>
                    </a:cubicBezTo>
                    <a:close/>
                    <a:moveTo>
                      <a:pt x="11144" y="83839"/>
                    </a:moveTo>
                    <a:lnTo>
                      <a:pt x="39948" y="83839"/>
                    </a:lnTo>
                    <a:lnTo>
                      <a:pt x="39948" y="11144"/>
                    </a:lnTo>
                    <a:lnTo>
                      <a:pt x="11144" y="11144"/>
                    </a:lnTo>
                    <a:lnTo>
                      <a:pt x="11144" y="83839"/>
                    </a:lnTo>
                    <a:close/>
                  </a:path>
                </a:pathLst>
              </a:custGeom>
              <a:solidFill>
                <a:srgbClr val="000000"/>
              </a:solidFill>
              <a:ln w="8572"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EC21AB49-1C20-27CF-794E-511CB5D8656E}"/>
                  </a:ext>
                </a:extLst>
              </p:cNvPr>
              <p:cNvSpPr/>
              <p:nvPr/>
            </p:nvSpPr>
            <p:spPr>
              <a:xfrm>
                <a:off x="5912891" y="2741228"/>
                <a:ext cx="367245" cy="11144"/>
              </a:xfrm>
              <a:custGeom>
                <a:avLst/>
                <a:gdLst>
                  <a:gd name="connsiteX0" fmla="*/ 361674 w 367245"/>
                  <a:gd name="connsiteY0" fmla="*/ 11144 h 11144"/>
                  <a:gd name="connsiteX1" fmla="*/ 5572 w 367245"/>
                  <a:gd name="connsiteY1" fmla="*/ 11144 h 11144"/>
                  <a:gd name="connsiteX2" fmla="*/ 0 w 367245"/>
                  <a:gd name="connsiteY2" fmla="*/ 5572 h 11144"/>
                  <a:gd name="connsiteX3" fmla="*/ 5572 w 367245"/>
                  <a:gd name="connsiteY3" fmla="*/ 0 h 11144"/>
                  <a:gd name="connsiteX4" fmla="*/ 361674 w 367245"/>
                  <a:gd name="connsiteY4" fmla="*/ 0 h 11144"/>
                  <a:gd name="connsiteX5" fmla="*/ 367246 w 367245"/>
                  <a:gd name="connsiteY5" fmla="*/ 5572 h 11144"/>
                  <a:gd name="connsiteX6" fmla="*/ 361674 w 367245"/>
                  <a:gd name="connsiteY6" fmla="*/ 11144 h 1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245" h="11144">
                    <a:moveTo>
                      <a:pt x="361674" y="11144"/>
                    </a:moveTo>
                    <a:lnTo>
                      <a:pt x="5572" y="11144"/>
                    </a:lnTo>
                    <a:cubicBezTo>
                      <a:pt x="2486" y="11144"/>
                      <a:pt x="0" y="8658"/>
                      <a:pt x="0" y="5572"/>
                    </a:cubicBezTo>
                    <a:cubicBezTo>
                      <a:pt x="0" y="2486"/>
                      <a:pt x="2486" y="0"/>
                      <a:pt x="5572" y="0"/>
                    </a:cubicBezTo>
                    <a:lnTo>
                      <a:pt x="361674" y="0"/>
                    </a:lnTo>
                    <a:cubicBezTo>
                      <a:pt x="364760" y="0"/>
                      <a:pt x="367246" y="2486"/>
                      <a:pt x="367246" y="5572"/>
                    </a:cubicBezTo>
                    <a:cubicBezTo>
                      <a:pt x="367246" y="8658"/>
                      <a:pt x="364760" y="11144"/>
                      <a:pt x="361674" y="11144"/>
                    </a:cubicBezTo>
                    <a:close/>
                  </a:path>
                </a:pathLst>
              </a:custGeom>
              <a:solidFill>
                <a:srgbClr val="000000"/>
              </a:solidFill>
              <a:ln w="857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D09D3B83-4DBC-104C-2F7F-71AEC32C99BE}"/>
                  </a:ext>
                </a:extLst>
              </p:cNvPr>
              <p:cNvSpPr/>
              <p:nvPr/>
            </p:nvSpPr>
            <p:spPr>
              <a:xfrm>
                <a:off x="5940165" y="2464813"/>
                <a:ext cx="229252" cy="143626"/>
              </a:xfrm>
              <a:custGeom>
                <a:avLst/>
                <a:gdLst>
                  <a:gd name="connsiteX0" fmla="*/ 5558 w 229252"/>
                  <a:gd name="connsiteY0" fmla="*/ 143541 h 143626"/>
                  <a:gd name="connsiteX1" fmla="*/ 329 w 229252"/>
                  <a:gd name="connsiteY1" fmla="*/ 139855 h 143626"/>
                  <a:gd name="connsiteX2" fmla="*/ 3672 w 229252"/>
                  <a:gd name="connsiteY2" fmla="*/ 132740 h 143626"/>
                  <a:gd name="connsiteX3" fmla="*/ 219442 w 229252"/>
                  <a:gd name="connsiteY3" fmla="*/ 1923 h 143626"/>
                  <a:gd name="connsiteX4" fmla="*/ 227329 w 229252"/>
                  <a:gd name="connsiteY4" fmla="*/ 1323 h 143626"/>
                  <a:gd name="connsiteX5" fmla="*/ 227929 w 229252"/>
                  <a:gd name="connsiteY5" fmla="*/ 9210 h 143626"/>
                  <a:gd name="connsiteX6" fmla="*/ 7444 w 229252"/>
                  <a:gd name="connsiteY6" fmla="*/ 143284 h 143626"/>
                  <a:gd name="connsiteX7" fmla="*/ 5558 w 229252"/>
                  <a:gd name="connsiteY7" fmla="*/ 143627 h 143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252" h="143626">
                    <a:moveTo>
                      <a:pt x="5558" y="143541"/>
                    </a:moveTo>
                    <a:cubicBezTo>
                      <a:pt x="3244" y="143541"/>
                      <a:pt x="1101" y="142169"/>
                      <a:pt x="329" y="139855"/>
                    </a:cubicBezTo>
                    <a:cubicBezTo>
                      <a:pt x="-700" y="136940"/>
                      <a:pt x="758" y="133768"/>
                      <a:pt x="3672" y="132740"/>
                    </a:cubicBezTo>
                    <a:cubicBezTo>
                      <a:pt x="5130" y="132225"/>
                      <a:pt x="154120" y="77961"/>
                      <a:pt x="219442" y="1923"/>
                    </a:cubicBezTo>
                    <a:cubicBezTo>
                      <a:pt x="221500" y="-391"/>
                      <a:pt x="224929" y="-648"/>
                      <a:pt x="227329" y="1323"/>
                    </a:cubicBezTo>
                    <a:cubicBezTo>
                      <a:pt x="229643" y="3295"/>
                      <a:pt x="229901" y="6810"/>
                      <a:pt x="227929" y="9210"/>
                    </a:cubicBezTo>
                    <a:cubicBezTo>
                      <a:pt x="160635" y="87477"/>
                      <a:pt x="13617" y="141055"/>
                      <a:pt x="7444" y="143284"/>
                    </a:cubicBezTo>
                    <a:cubicBezTo>
                      <a:pt x="6844" y="143541"/>
                      <a:pt x="6158" y="143627"/>
                      <a:pt x="5558" y="143627"/>
                    </a:cubicBezTo>
                    <a:close/>
                  </a:path>
                </a:pathLst>
              </a:custGeom>
              <a:solidFill>
                <a:srgbClr val="000000"/>
              </a:solidFill>
              <a:ln w="8572"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6DC81409-AFD7-FAA9-97CC-5A5FF635C8BA}"/>
                  </a:ext>
                </a:extLst>
              </p:cNvPr>
              <p:cNvSpPr/>
              <p:nvPr/>
            </p:nvSpPr>
            <p:spPr>
              <a:xfrm>
                <a:off x="6126089" y="2465708"/>
                <a:ext cx="42605" cy="44319"/>
              </a:xfrm>
              <a:custGeom>
                <a:avLst/>
                <a:gdLst>
                  <a:gd name="connsiteX0" fmla="*/ 37033 w 42605"/>
                  <a:gd name="connsiteY0" fmla="*/ 44234 h 44319"/>
                  <a:gd name="connsiteX1" fmla="*/ 31461 w 42605"/>
                  <a:gd name="connsiteY1" fmla="*/ 38662 h 44319"/>
                  <a:gd name="connsiteX2" fmla="*/ 31461 w 42605"/>
                  <a:gd name="connsiteY2" fmla="*/ 11144 h 44319"/>
                  <a:gd name="connsiteX3" fmla="*/ 5572 w 42605"/>
                  <a:gd name="connsiteY3" fmla="*/ 11316 h 44319"/>
                  <a:gd name="connsiteX4" fmla="*/ 5572 w 42605"/>
                  <a:gd name="connsiteY4" fmla="*/ 11316 h 44319"/>
                  <a:gd name="connsiteX5" fmla="*/ 0 w 42605"/>
                  <a:gd name="connsiteY5" fmla="*/ 5743 h 44319"/>
                  <a:gd name="connsiteX6" fmla="*/ 5572 w 42605"/>
                  <a:gd name="connsiteY6" fmla="*/ 171 h 44319"/>
                  <a:gd name="connsiteX7" fmla="*/ 37033 w 42605"/>
                  <a:gd name="connsiteY7" fmla="*/ 0 h 44319"/>
                  <a:gd name="connsiteX8" fmla="*/ 40977 w 42605"/>
                  <a:gd name="connsiteY8" fmla="*/ 1629 h 44319"/>
                  <a:gd name="connsiteX9" fmla="*/ 42605 w 42605"/>
                  <a:gd name="connsiteY9" fmla="*/ 5572 h 44319"/>
                  <a:gd name="connsiteX10" fmla="*/ 42605 w 42605"/>
                  <a:gd name="connsiteY10" fmla="*/ 38748 h 44319"/>
                  <a:gd name="connsiteX11" fmla="*/ 37033 w 42605"/>
                  <a:gd name="connsiteY11" fmla="*/ 44320 h 44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605" h="44319">
                    <a:moveTo>
                      <a:pt x="37033" y="44234"/>
                    </a:moveTo>
                    <a:cubicBezTo>
                      <a:pt x="33947" y="44234"/>
                      <a:pt x="31461" y="41748"/>
                      <a:pt x="31461" y="38662"/>
                    </a:cubicBezTo>
                    <a:lnTo>
                      <a:pt x="31461" y="11144"/>
                    </a:lnTo>
                    <a:lnTo>
                      <a:pt x="5572" y="11316"/>
                    </a:lnTo>
                    <a:lnTo>
                      <a:pt x="5572" y="11316"/>
                    </a:lnTo>
                    <a:cubicBezTo>
                      <a:pt x="2486" y="11316"/>
                      <a:pt x="0" y="8830"/>
                      <a:pt x="0" y="5743"/>
                    </a:cubicBezTo>
                    <a:cubicBezTo>
                      <a:pt x="0" y="2657"/>
                      <a:pt x="2486" y="171"/>
                      <a:pt x="5572" y="171"/>
                    </a:cubicBezTo>
                    <a:lnTo>
                      <a:pt x="37033" y="0"/>
                    </a:lnTo>
                    <a:cubicBezTo>
                      <a:pt x="38748" y="86"/>
                      <a:pt x="39948" y="600"/>
                      <a:pt x="40977" y="1629"/>
                    </a:cubicBezTo>
                    <a:cubicBezTo>
                      <a:pt x="42005" y="2657"/>
                      <a:pt x="42605" y="4115"/>
                      <a:pt x="42605" y="5572"/>
                    </a:cubicBezTo>
                    <a:lnTo>
                      <a:pt x="42605" y="38748"/>
                    </a:lnTo>
                    <a:cubicBezTo>
                      <a:pt x="42605" y="41834"/>
                      <a:pt x="40119" y="44320"/>
                      <a:pt x="37033" y="44320"/>
                    </a:cubicBezTo>
                    <a:close/>
                  </a:path>
                </a:pathLst>
              </a:custGeom>
              <a:solidFill>
                <a:srgbClr val="000000"/>
              </a:solidFill>
              <a:ln w="8572" cap="flat">
                <a:noFill/>
                <a:prstDash val="solid"/>
                <a:miter/>
              </a:ln>
            </p:spPr>
            <p:txBody>
              <a:bodyPr rtlCol="0" anchor="ctr"/>
              <a:lstStyle/>
              <a:p>
                <a:endParaRPr lang="en-US" dirty="0"/>
              </a:p>
            </p:txBody>
          </p:sp>
          <p:sp>
            <p:nvSpPr>
              <p:cNvPr id="54" name="Freeform: Shape 53">
                <a:extLst>
                  <a:ext uri="{FF2B5EF4-FFF2-40B4-BE49-F238E27FC236}">
                    <a16:creationId xmlns:a16="http://schemas.microsoft.com/office/drawing/2014/main" id="{B6145B82-EF08-75EB-C6AF-D97B60BED789}"/>
                  </a:ext>
                </a:extLst>
              </p:cNvPr>
              <p:cNvSpPr/>
              <p:nvPr/>
            </p:nvSpPr>
            <p:spPr>
              <a:xfrm>
                <a:off x="6069339" y="2330434"/>
                <a:ext cx="54435" cy="66779"/>
              </a:xfrm>
              <a:custGeom>
                <a:avLst/>
                <a:gdLst>
                  <a:gd name="connsiteX0" fmla="*/ 48863 w 54435"/>
                  <a:gd name="connsiteY0" fmla="*/ 66780 h 66779"/>
                  <a:gd name="connsiteX1" fmla="*/ 5572 w 54435"/>
                  <a:gd name="connsiteY1" fmla="*/ 66780 h 66779"/>
                  <a:gd name="connsiteX2" fmla="*/ 0 w 54435"/>
                  <a:gd name="connsiteY2" fmla="*/ 61208 h 66779"/>
                  <a:gd name="connsiteX3" fmla="*/ 0 w 54435"/>
                  <a:gd name="connsiteY3" fmla="*/ 27260 h 66779"/>
                  <a:gd name="connsiteX4" fmla="*/ 27175 w 54435"/>
                  <a:gd name="connsiteY4" fmla="*/ 0 h 66779"/>
                  <a:gd name="connsiteX5" fmla="*/ 54435 w 54435"/>
                  <a:gd name="connsiteY5" fmla="*/ 27260 h 66779"/>
                  <a:gd name="connsiteX6" fmla="*/ 54435 w 54435"/>
                  <a:gd name="connsiteY6" fmla="*/ 61208 h 66779"/>
                  <a:gd name="connsiteX7" fmla="*/ 48863 w 54435"/>
                  <a:gd name="connsiteY7" fmla="*/ 66780 h 66779"/>
                  <a:gd name="connsiteX8" fmla="*/ 11144 w 54435"/>
                  <a:gd name="connsiteY8" fmla="*/ 55635 h 66779"/>
                  <a:gd name="connsiteX9" fmla="*/ 43291 w 54435"/>
                  <a:gd name="connsiteY9" fmla="*/ 55635 h 66779"/>
                  <a:gd name="connsiteX10" fmla="*/ 43291 w 54435"/>
                  <a:gd name="connsiteY10" fmla="*/ 27260 h 66779"/>
                  <a:gd name="connsiteX11" fmla="*/ 27175 w 54435"/>
                  <a:gd name="connsiteY11" fmla="*/ 11144 h 66779"/>
                  <a:gd name="connsiteX12" fmla="*/ 11144 w 54435"/>
                  <a:gd name="connsiteY12" fmla="*/ 27260 h 66779"/>
                  <a:gd name="connsiteX13" fmla="*/ 11144 w 54435"/>
                  <a:gd name="connsiteY13" fmla="*/ 55635 h 6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35" h="66779">
                    <a:moveTo>
                      <a:pt x="48863" y="66780"/>
                    </a:moveTo>
                    <a:lnTo>
                      <a:pt x="5572" y="66780"/>
                    </a:lnTo>
                    <a:cubicBezTo>
                      <a:pt x="2486" y="66780"/>
                      <a:pt x="0" y="64294"/>
                      <a:pt x="0" y="61208"/>
                    </a:cubicBezTo>
                    <a:lnTo>
                      <a:pt x="0" y="27260"/>
                    </a:lnTo>
                    <a:cubicBezTo>
                      <a:pt x="0" y="12259"/>
                      <a:pt x="12173" y="0"/>
                      <a:pt x="27175" y="0"/>
                    </a:cubicBezTo>
                    <a:cubicBezTo>
                      <a:pt x="42177" y="0"/>
                      <a:pt x="54435" y="12259"/>
                      <a:pt x="54435" y="27260"/>
                    </a:cubicBezTo>
                    <a:lnTo>
                      <a:pt x="54435" y="61208"/>
                    </a:lnTo>
                    <a:cubicBezTo>
                      <a:pt x="54435" y="64294"/>
                      <a:pt x="51949" y="66780"/>
                      <a:pt x="48863" y="66780"/>
                    </a:cubicBezTo>
                    <a:close/>
                    <a:moveTo>
                      <a:pt x="11144" y="55635"/>
                    </a:moveTo>
                    <a:lnTo>
                      <a:pt x="43291" y="55635"/>
                    </a:lnTo>
                    <a:lnTo>
                      <a:pt x="43291" y="27260"/>
                    </a:lnTo>
                    <a:cubicBezTo>
                      <a:pt x="43291" y="18345"/>
                      <a:pt x="36090" y="11144"/>
                      <a:pt x="27175" y="11144"/>
                    </a:cubicBezTo>
                    <a:cubicBezTo>
                      <a:pt x="18259" y="11144"/>
                      <a:pt x="11144" y="18345"/>
                      <a:pt x="11144" y="27260"/>
                    </a:cubicBezTo>
                    <a:lnTo>
                      <a:pt x="11144" y="55635"/>
                    </a:lnTo>
                    <a:close/>
                  </a:path>
                </a:pathLst>
              </a:custGeom>
              <a:solidFill>
                <a:srgbClr val="000000"/>
              </a:solidFill>
              <a:ln w="857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8D504B54-5A4C-B6BF-7A4E-225890A37B40}"/>
                  </a:ext>
                </a:extLst>
              </p:cNvPr>
              <p:cNvSpPr/>
              <p:nvPr/>
            </p:nvSpPr>
            <p:spPr>
              <a:xfrm>
                <a:off x="5828109" y="2814180"/>
                <a:ext cx="536981" cy="175564"/>
              </a:xfrm>
              <a:custGeom>
                <a:avLst/>
                <a:gdLst>
                  <a:gd name="connsiteX0" fmla="*/ 531324 w 536981"/>
                  <a:gd name="connsiteY0" fmla="*/ 175565 h 175564"/>
                  <a:gd name="connsiteX1" fmla="*/ 525751 w 536981"/>
                  <a:gd name="connsiteY1" fmla="*/ 169993 h 175564"/>
                  <a:gd name="connsiteX2" fmla="*/ 525751 w 536981"/>
                  <a:gd name="connsiteY2" fmla="*/ 144275 h 175564"/>
                  <a:gd name="connsiteX3" fmla="*/ 489490 w 536981"/>
                  <a:gd name="connsiteY3" fmla="*/ 108014 h 175564"/>
                  <a:gd name="connsiteX4" fmla="*/ 429054 w 536981"/>
                  <a:gd name="connsiteY4" fmla="*/ 108014 h 175564"/>
                  <a:gd name="connsiteX5" fmla="*/ 392792 w 536981"/>
                  <a:gd name="connsiteY5" fmla="*/ 144275 h 175564"/>
                  <a:gd name="connsiteX6" fmla="*/ 392792 w 536981"/>
                  <a:gd name="connsiteY6" fmla="*/ 169993 h 175564"/>
                  <a:gd name="connsiteX7" fmla="*/ 387220 w 536981"/>
                  <a:gd name="connsiteY7" fmla="*/ 175565 h 175564"/>
                  <a:gd name="connsiteX8" fmla="*/ 381648 w 536981"/>
                  <a:gd name="connsiteY8" fmla="*/ 169993 h 175564"/>
                  <a:gd name="connsiteX9" fmla="*/ 381648 w 536981"/>
                  <a:gd name="connsiteY9" fmla="*/ 144275 h 175564"/>
                  <a:gd name="connsiteX10" fmla="*/ 429139 w 536981"/>
                  <a:gd name="connsiteY10" fmla="*/ 96784 h 175564"/>
                  <a:gd name="connsiteX11" fmla="*/ 489575 w 536981"/>
                  <a:gd name="connsiteY11" fmla="*/ 96784 h 175564"/>
                  <a:gd name="connsiteX12" fmla="*/ 536982 w 536981"/>
                  <a:gd name="connsiteY12" fmla="*/ 144275 h 175564"/>
                  <a:gd name="connsiteX13" fmla="*/ 536982 w 536981"/>
                  <a:gd name="connsiteY13" fmla="*/ 169993 h 175564"/>
                  <a:gd name="connsiteX14" fmla="*/ 531409 w 536981"/>
                  <a:gd name="connsiteY14" fmla="*/ 175565 h 175564"/>
                  <a:gd name="connsiteX15" fmla="*/ 333127 w 536981"/>
                  <a:gd name="connsiteY15" fmla="*/ 175565 h 175564"/>
                  <a:gd name="connsiteX16" fmla="*/ 327555 w 536981"/>
                  <a:gd name="connsiteY16" fmla="*/ 169993 h 175564"/>
                  <a:gd name="connsiteX17" fmla="*/ 327555 w 536981"/>
                  <a:gd name="connsiteY17" fmla="*/ 144275 h 175564"/>
                  <a:gd name="connsiteX18" fmla="*/ 291294 w 536981"/>
                  <a:gd name="connsiteY18" fmla="*/ 108014 h 175564"/>
                  <a:gd name="connsiteX19" fmla="*/ 230857 w 536981"/>
                  <a:gd name="connsiteY19" fmla="*/ 108014 h 175564"/>
                  <a:gd name="connsiteX20" fmla="*/ 194596 w 536981"/>
                  <a:gd name="connsiteY20" fmla="*/ 144275 h 175564"/>
                  <a:gd name="connsiteX21" fmla="*/ 194596 w 536981"/>
                  <a:gd name="connsiteY21" fmla="*/ 169993 h 175564"/>
                  <a:gd name="connsiteX22" fmla="*/ 189024 w 536981"/>
                  <a:gd name="connsiteY22" fmla="*/ 175565 h 175564"/>
                  <a:gd name="connsiteX23" fmla="*/ 183451 w 536981"/>
                  <a:gd name="connsiteY23" fmla="*/ 169993 h 175564"/>
                  <a:gd name="connsiteX24" fmla="*/ 183451 w 536981"/>
                  <a:gd name="connsiteY24" fmla="*/ 144275 h 175564"/>
                  <a:gd name="connsiteX25" fmla="*/ 230943 w 536981"/>
                  <a:gd name="connsiteY25" fmla="*/ 96784 h 175564"/>
                  <a:gd name="connsiteX26" fmla="*/ 291379 w 536981"/>
                  <a:gd name="connsiteY26" fmla="*/ 96784 h 175564"/>
                  <a:gd name="connsiteX27" fmla="*/ 338785 w 536981"/>
                  <a:gd name="connsiteY27" fmla="*/ 144275 h 175564"/>
                  <a:gd name="connsiteX28" fmla="*/ 338785 w 536981"/>
                  <a:gd name="connsiteY28" fmla="*/ 169993 h 175564"/>
                  <a:gd name="connsiteX29" fmla="*/ 333213 w 536981"/>
                  <a:gd name="connsiteY29" fmla="*/ 175565 h 175564"/>
                  <a:gd name="connsiteX30" fmla="*/ 149676 w 536981"/>
                  <a:gd name="connsiteY30" fmla="*/ 175565 h 175564"/>
                  <a:gd name="connsiteX31" fmla="*/ 144104 w 536981"/>
                  <a:gd name="connsiteY31" fmla="*/ 169993 h 175564"/>
                  <a:gd name="connsiteX32" fmla="*/ 144104 w 536981"/>
                  <a:gd name="connsiteY32" fmla="*/ 144275 h 175564"/>
                  <a:gd name="connsiteX33" fmla="*/ 107842 w 536981"/>
                  <a:gd name="connsiteY33" fmla="*/ 108014 h 175564"/>
                  <a:gd name="connsiteX34" fmla="*/ 47406 w 536981"/>
                  <a:gd name="connsiteY34" fmla="*/ 108014 h 175564"/>
                  <a:gd name="connsiteX35" fmla="*/ 11144 w 536981"/>
                  <a:gd name="connsiteY35" fmla="*/ 144275 h 175564"/>
                  <a:gd name="connsiteX36" fmla="*/ 11144 w 536981"/>
                  <a:gd name="connsiteY36" fmla="*/ 169993 h 175564"/>
                  <a:gd name="connsiteX37" fmla="*/ 5572 w 536981"/>
                  <a:gd name="connsiteY37" fmla="*/ 175565 h 175564"/>
                  <a:gd name="connsiteX38" fmla="*/ 0 w 536981"/>
                  <a:gd name="connsiteY38" fmla="*/ 169993 h 175564"/>
                  <a:gd name="connsiteX39" fmla="*/ 0 w 536981"/>
                  <a:gd name="connsiteY39" fmla="*/ 144275 h 175564"/>
                  <a:gd name="connsiteX40" fmla="*/ 47406 w 536981"/>
                  <a:gd name="connsiteY40" fmla="*/ 96784 h 175564"/>
                  <a:gd name="connsiteX41" fmla="*/ 107842 w 536981"/>
                  <a:gd name="connsiteY41" fmla="*/ 96784 h 175564"/>
                  <a:gd name="connsiteX42" fmla="*/ 155248 w 536981"/>
                  <a:gd name="connsiteY42" fmla="*/ 144275 h 175564"/>
                  <a:gd name="connsiteX43" fmla="*/ 155248 w 536981"/>
                  <a:gd name="connsiteY43" fmla="*/ 169993 h 175564"/>
                  <a:gd name="connsiteX44" fmla="*/ 149676 w 536981"/>
                  <a:gd name="connsiteY44" fmla="*/ 175565 h 175564"/>
                  <a:gd name="connsiteX45" fmla="*/ 458200 w 536981"/>
                  <a:gd name="connsiteY45" fmla="*/ 89583 h 175564"/>
                  <a:gd name="connsiteX46" fmla="*/ 413366 w 536981"/>
                  <a:gd name="connsiteY46" fmla="*/ 44834 h 175564"/>
                  <a:gd name="connsiteX47" fmla="*/ 458200 w 536981"/>
                  <a:gd name="connsiteY47" fmla="*/ 0 h 175564"/>
                  <a:gd name="connsiteX48" fmla="*/ 503034 w 536981"/>
                  <a:gd name="connsiteY48" fmla="*/ 44834 h 175564"/>
                  <a:gd name="connsiteX49" fmla="*/ 458200 w 536981"/>
                  <a:gd name="connsiteY49" fmla="*/ 89583 h 175564"/>
                  <a:gd name="connsiteX50" fmla="*/ 424596 w 536981"/>
                  <a:gd name="connsiteY50" fmla="*/ 47663 h 175564"/>
                  <a:gd name="connsiteX51" fmla="*/ 458200 w 536981"/>
                  <a:gd name="connsiteY51" fmla="*/ 78438 h 175564"/>
                  <a:gd name="connsiteX52" fmla="*/ 491890 w 536981"/>
                  <a:gd name="connsiteY52" fmla="*/ 44834 h 175564"/>
                  <a:gd name="connsiteX53" fmla="*/ 491718 w 536981"/>
                  <a:gd name="connsiteY53" fmla="*/ 41062 h 175564"/>
                  <a:gd name="connsiteX54" fmla="*/ 464201 w 536981"/>
                  <a:gd name="connsiteY54" fmla="*/ 34461 h 175564"/>
                  <a:gd name="connsiteX55" fmla="*/ 424596 w 536981"/>
                  <a:gd name="connsiteY55" fmla="*/ 47749 h 175564"/>
                  <a:gd name="connsiteX56" fmla="*/ 425539 w 536981"/>
                  <a:gd name="connsiteY56" fmla="*/ 36519 h 175564"/>
                  <a:gd name="connsiteX57" fmla="*/ 458800 w 536981"/>
                  <a:gd name="connsiteY57" fmla="*/ 23574 h 175564"/>
                  <a:gd name="connsiteX58" fmla="*/ 462572 w 536981"/>
                  <a:gd name="connsiteY58" fmla="*/ 21345 h 175564"/>
                  <a:gd name="connsiteX59" fmla="*/ 466773 w 536981"/>
                  <a:gd name="connsiteY59" fmla="*/ 22546 h 175564"/>
                  <a:gd name="connsiteX60" fmla="*/ 488547 w 536981"/>
                  <a:gd name="connsiteY60" fmla="*/ 30090 h 175564"/>
                  <a:gd name="connsiteX61" fmla="*/ 458200 w 536981"/>
                  <a:gd name="connsiteY61" fmla="*/ 11144 h 175564"/>
                  <a:gd name="connsiteX62" fmla="*/ 425539 w 536981"/>
                  <a:gd name="connsiteY62" fmla="*/ 36519 h 175564"/>
                  <a:gd name="connsiteX63" fmla="*/ 260004 w 536981"/>
                  <a:gd name="connsiteY63" fmla="*/ 89583 h 175564"/>
                  <a:gd name="connsiteX64" fmla="*/ 215170 w 536981"/>
                  <a:gd name="connsiteY64" fmla="*/ 44834 h 175564"/>
                  <a:gd name="connsiteX65" fmla="*/ 260004 w 536981"/>
                  <a:gd name="connsiteY65" fmla="*/ 0 h 175564"/>
                  <a:gd name="connsiteX66" fmla="*/ 303209 w 536981"/>
                  <a:gd name="connsiteY66" fmla="*/ 32747 h 175564"/>
                  <a:gd name="connsiteX67" fmla="*/ 303466 w 536981"/>
                  <a:gd name="connsiteY67" fmla="*/ 33776 h 175564"/>
                  <a:gd name="connsiteX68" fmla="*/ 303466 w 536981"/>
                  <a:gd name="connsiteY68" fmla="*/ 34119 h 175564"/>
                  <a:gd name="connsiteX69" fmla="*/ 304752 w 536981"/>
                  <a:gd name="connsiteY69" fmla="*/ 44920 h 175564"/>
                  <a:gd name="connsiteX70" fmla="*/ 259918 w 536981"/>
                  <a:gd name="connsiteY70" fmla="*/ 89668 h 175564"/>
                  <a:gd name="connsiteX71" fmla="*/ 226400 w 536981"/>
                  <a:gd name="connsiteY71" fmla="*/ 47663 h 175564"/>
                  <a:gd name="connsiteX72" fmla="*/ 260004 w 536981"/>
                  <a:gd name="connsiteY72" fmla="*/ 78438 h 175564"/>
                  <a:gd name="connsiteX73" fmla="*/ 293694 w 536981"/>
                  <a:gd name="connsiteY73" fmla="*/ 44834 h 175564"/>
                  <a:gd name="connsiteX74" fmla="*/ 293522 w 536981"/>
                  <a:gd name="connsiteY74" fmla="*/ 41062 h 175564"/>
                  <a:gd name="connsiteX75" fmla="*/ 266090 w 536981"/>
                  <a:gd name="connsiteY75" fmla="*/ 34376 h 175564"/>
                  <a:gd name="connsiteX76" fmla="*/ 226400 w 536981"/>
                  <a:gd name="connsiteY76" fmla="*/ 47663 h 175564"/>
                  <a:gd name="connsiteX77" fmla="*/ 227343 w 536981"/>
                  <a:gd name="connsiteY77" fmla="*/ 36519 h 175564"/>
                  <a:gd name="connsiteX78" fmla="*/ 260690 w 536981"/>
                  <a:gd name="connsiteY78" fmla="*/ 23574 h 175564"/>
                  <a:gd name="connsiteX79" fmla="*/ 264462 w 536981"/>
                  <a:gd name="connsiteY79" fmla="*/ 21345 h 175564"/>
                  <a:gd name="connsiteX80" fmla="*/ 268662 w 536981"/>
                  <a:gd name="connsiteY80" fmla="*/ 22546 h 175564"/>
                  <a:gd name="connsiteX81" fmla="*/ 290351 w 536981"/>
                  <a:gd name="connsiteY81" fmla="*/ 30090 h 175564"/>
                  <a:gd name="connsiteX82" fmla="*/ 260004 w 536981"/>
                  <a:gd name="connsiteY82" fmla="*/ 11144 h 175564"/>
                  <a:gd name="connsiteX83" fmla="*/ 227343 w 536981"/>
                  <a:gd name="connsiteY83" fmla="*/ 36519 h 175564"/>
                  <a:gd name="connsiteX84" fmla="*/ 76552 w 536981"/>
                  <a:gd name="connsiteY84" fmla="*/ 89583 h 175564"/>
                  <a:gd name="connsiteX85" fmla="*/ 31718 w 536981"/>
                  <a:gd name="connsiteY85" fmla="*/ 44834 h 175564"/>
                  <a:gd name="connsiteX86" fmla="*/ 76552 w 536981"/>
                  <a:gd name="connsiteY86" fmla="*/ 0 h 175564"/>
                  <a:gd name="connsiteX87" fmla="*/ 121387 w 536981"/>
                  <a:gd name="connsiteY87" fmla="*/ 44834 h 175564"/>
                  <a:gd name="connsiteX88" fmla="*/ 76552 w 536981"/>
                  <a:gd name="connsiteY88" fmla="*/ 89583 h 175564"/>
                  <a:gd name="connsiteX89" fmla="*/ 42948 w 536981"/>
                  <a:gd name="connsiteY89" fmla="*/ 47663 h 175564"/>
                  <a:gd name="connsiteX90" fmla="*/ 76552 w 536981"/>
                  <a:gd name="connsiteY90" fmla="*/ 78438 h 175564"/>
                  <a:gd name="connsiteX91" fmla="*/ 110242 w 536981"/>
                  <a:gd name="connsiteY91" fmla="*/ 44834 h 175564"/>
                  <a:gd name="connsiteX92" fmla="*/ 110071 w 536981"/>
                  <a:gd name="connsiteY92" fmla="*/ 41062 h 175564"/>
                  <a:gd name="connsiteX93" fmla="*/ 82553 w 536981"/>
                  <a:gd name="connsiteY93" fmla="*/ 34461 h 175564"/>
                  <a:gd name="connsiteX94" fmla="*/ 42948 w 536981"/>
                  <a:gd name="connsiteY94" fmla="*/ 47749 h 175564"/>
                  <a:gd name="connsiteX95" fmla="*/ 43891 w 536981"/>
                  <a:gd name="connsiteY95" fmla="*/ 36519 h 175564"/>
                  <a:gd name="connsiteX96" fmla="*/ 77153 w 536981"/>
                  <a:gd name="connsiteY96" fmla="*/ 23574 h 175564"/>
                  <a:gd name="connsiteX97" fmla="*/ 80924 w 536981"/>
                  <a:gd name="connsiteY97" fmla="*/ 21345 h 175564"/>
                  <a:gd name="connsiteX98" fmla="*/ 85125 w 536981"/>
                  <a:gd name="connsiteY98" fmla="*/ 22546 h 175564"/>
                  <a:gd name="connsiteX99" fmla="*/ 106899 w 536981"/>
                  <a:gd name="connsiteY99" fmla="*/ 30090 h 175564"/>
                  <a:gd name="connsiteX100" fmla="*/ 76552 w 536981"/>
                  <a:gd name="connsiteY100" fmla="*/ 11144 h 175564"/>
                  <a:gd name="connsiteX101" fmla="*/ 43891 w 536981"/>
                  <a:gd name="connsiteY101" fmla="*/ 36519 h 17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36981" h="175564">
                    <a:moveTo>
                      <a:pt x="531324" y="175565"/>
                    </a:moveTo>
                    <a:cubicBezTo>
                      <a:pt x="528237" y="175565"/>
                      <a:pt x="525751" y="173079"/>
                      <a:pt x="525751" y="169993"/>
                    </a:cubicBezTo>
                    <a:lnTo>
                      <a:pt x="525751" y="144275"/>
                    </a:lnTo>
                    <a:cubicBezTo>
                      <a:pt x="525751" y="124301"/>
                      <a:pt x="509464" y="108014"/>
                      <a:pt x="489490" y="108014"/>
                    </a:cubicBezTo>
                    <a:lnTo>
                      <a:pt x="429054" y="108014"/>
                    </a:lnTo>
                    <a:cubicBezTo>
                      <a:pt x="409080" y="108014"/>
                      <a:pt x="392792" y="124301"/>
                      <a:pt x="392792" y="144275"/>
                    </a:cubicBezTo>
                    <a:lnTo>
                      <a:pt x="392792" y="169993"/>
                    </a:lnTo>
                    <a:cubicBezTo>
                      <a:pt x="392792" y="173079"/>
                      <a:pt x="390306" y="175565"/>
                      <a:pt x="387220" y="175565"/>
                    </a:cubicBezTo>
                    <a:cubicBezTo>
                      <a:pt x="384134" y="175565"/>
                      <a:pt x="381648" y="173079"/>
                      <a:pt x="381648" y="169993"/>
                    </a:cubicBezTo>
                    <a:lnTo>
                      <a:pt x="381648" y="144275"/>
                    </a:lnTo>
                    <a:cubicBezTo>
                      <a:pt x="381648" y="118129"/>
                      <a:pt x="402908" y="96784"/>
                      <a:pt x="429139" y="96784"/>
                    </a:cubicBezTo>
                    <a:lnTo>
                      <a:pt x="489575" y="96784"/>
                    </a:lnTo>
                    <a:cubicBezTo>
                      <a:pt x="515722" y="96784"/>
                      <a:pt x="536982" y="118043"/>
                      <a:pt x="536982" y="144275"/>
                    </a:cubicBezTo>
                    <a:lnTo>
                      <a:pt x="536982" y="169993"/>
                    </a:lnTo>
                    <a:cubicBezTo>
                      <a:pt x="536982" y="173079"/>
                      <a:pt x="534495" y="175565"/>
                      <a:pt x="531409" y="175565"/>
                    </a:cubicBezTo>
                    <a:close/>
                    <a:moveTo>
                      <a:pt x="333127" y="175565"/>
                    </a:moveTo>
                    <a:cubicBezTo>
                      <a:pt x="330041" y="175565"/>
                      <a:pt x="327555" y="173079"/>
                      <a:pt x="327555" y="169993"/>
                    </a:cubicBezTo>
                    <a:lnTo>
                      <a:pt x="327555" y="144275"/>
                    </a:lnTo>
                    <a:cubicBezTo>
                      <a:pt x="327555" y="124301"/>
                      <a:pt x="311267" y="108014"/>
                      <a:pt x="291294" y="108014"/>
                    </a:cubicBezTo>
                    <a:lnTo>
                      <a:pt x="230857" y="108014"/>
                    </a:lnTo>
                    <a:cubicBezTo>
                      <a:pt x="210884" y="108014"/>
                      <a:pt x="194596" y="124301"/>
                      <a:pt x="194596" y="144275"/>
                    </a:cubicBezTo>
                    <a:lnTo>
                      <a:pt x="194596" y="169993"/>
                    </a:lnTo>
                    <a:cubicBezTo>
                      <a:pt x="194596" y="173079"/>
                      <a:pt x="192110" y="175565"/>
                      <a:pt x="189024" y="175565"/>
                    </a:cubicBezTo>
                    <a:cubicBezTo>
                      <a:pt x="185938" y="175565"/>
                      <a:pt x="183451" y="173079"/>
                      <a:pt x="183451" y="169993"/>
                    </a:cubicBezTo>
                    <a:lnTo>
                      <a:pt x="183451" y="144275"/>
                    </a:lnTo>
                    <a:cubicBezTo>
                      <a:pt x="183451" y="118129"/>
                      <a:pt x="204711" y="96784"/>
                      <a:pt x="230943" y="96784"/>
                    </a:cubicBezTo>
                    <a:lnTo>
                      <a:pt x="291379" y="96784"/>
                    </a:lnTo>
                    <a:cubicBezTo>
                      <a:pt x="317525" y="96784"/>
                      <a:pt x="338785" y="118043"/>
                      <a:pt x="338785" y="144275"/>
                    </a:cubicBezTo>
                    <a:lnTo>
                      <a:pt x="338785" y="169993"/>
                    </a:lnTo>
                    <a:cubicBezTo>
                      <a:pt x="338785" y="173079"/>
                      <a:pt x="336299" y="175565"/>
                      <a:pt x="333213" y="175565"/>
                    </a:cubicBezTo>
                    <a:close/>
                    <a:moveTo>
                      <a:pt x="149676" y="175565"/>
                    </a:moveTo>
                    <a:cubicBezTo>
                      <a:pt x="146590" y="175565"/>
                      <a:pt x="144104" y="173079"/>
                      <a:pt x="144104" y="169993"/>
                    </a:cubicBezTo>
                    <a:lnTo>
                      <a:pt x="144104" y="144275"/>
                    </a:lnTo>
                    <a:cubicBezTo>
                      <a:pt x="144104" y="124301"/>
                      <a:pt x="127816" y="108014"/>
                      <a:pt x="107842" y="108014"/>
                    </a:cubicBezTo>
                    <a:lnTo>
                      <a:pt x="47406" y="108014"/>
                    </a:lnTo>
                    <a:cubicBezTo>
                      <a:pt x="27432" y="108014"/>
                      <a:pt x="11144" y="124301"/>
                      <a:pt x="11144" y="144275"/>
                    </a:cubicBezTo>
                    <a:lnTo>
                      <a:pt x="11144" y="169993"/>
                    </a:lnTo>
                    <a:cubicBezTo>
                      <a:pt x="11144" y="173079"/>
                      <a:pt x="8658" y="175565"/>
                      <a:pt x="5572" y="175565"/>
                    </a:cubicBezTo>
                    <a:cubicBezTo>
                      <a:pt x="2486" y="175565"/>
                      <a:pt x="0" y="173079"/>
                      <a:pt x="0" y="169993"/>
                    </a:cubicBezTo>
                    <a:lnTo>
                      <a:pt x="0" y="144275"/>
                    </a:lnTo>
                    <a:cubicBezTo>
                      <a:pt x="0" y="118129"/>
                      <a:pt x="21260" y="96784"/>
                      <a:pt x="47406" y="96784"/>
                    </a:cubicBezTo>
                    <a:lnTo>
                      <a:pt x="107842" y="96784"/>
                    </a:lnTo>
                    <a:cubicBezTo>
                      <a:pt x="133988" y="96784"/>
                      <a:pt x="155248" y="118043"/>
                      <a:pt x="155248" y="144275"/>
                    </a:cubicBezTo>
                    <a:lnTo>
                      <a:pt x="155248" y="169993"/>
                    </a:lnTo>
                    <a:cubicBezTo>
                      <a:pt x="155248" y="173079"/>
                      <a:pt x="152762" y="175565"/>
                      <a:pt x="149676" y="175565"/>
                    </a:cubicBezTo>
                    <a:close/>
                    <a:moveTo>
                      <a:pt x="458200" y="89583"/>
                    </a:moveTo>
                    <a:cubicBezTo>
                      <a:pt x="433426" y="89583"/>
                      <a:pt x="413366" y="69523"/>
                      <a:pt x="413366" y="44834"/>
                    </a:cubicBezTo>
                    <a:cubicBezTo>
                      <a:pt x="413366" y="20145"/>
                      <a:pt x="433511" y="0"/>
                      <a:pt x="458200" y="0"/>
                    </a:cubicBezTo>
                    <a:cubicBezTo>
                      <a:pt x="482889" y="0"/>
                      <a:pt x="503034" y="20145"/>
                      <a:pt x="503034" y="44834"/>
                    </a:cubicBezTo>
                    <a:cubicBezTo>
                      <a:pt x="503034" y="69523"/>
                      <a:pt x="482889" y="89583"/>
                      <a:pt x="458200" y="89583"/>
                    </a:cubicBezTo>
                    <a:close/>
                    <a:moveTo>
                      <a:pt x="424596" y="47663"/>
                    </a:moveTo>
                    <a:cubicBezTo>
                      <a:pt x="426053" y="64894"/>
                      <a:pt x="440541" y="78438"/>
                      <a:pt x="458200" y="78438"/>
                    </a:cubicBezTo>
                    <a:cubicBezTo>
                      <a:pt x="476802" y="78438"/>
                      <a:pt x="491890" y="63351"/>
                      <a:pt x="491890" y="44834"/>
                    </a:cubicBezTo>
                    <a:cubicBezTo>
                      <a:pt x="491890" y="43548"/>
                      <a:pt x="491890" y="42262"/>
                      <a:pt x="491718" y="41062"/>
                    </a:cubicBezTo>
                    <a:cubicBezTo>
                      <a:pt x="481860" y="41920"/>
                      <a:pt x="472345" y="39519"/>
                      <a:pt x="464201" y="34461"/>
                    </a:cubicBezTo>
                    <a:cubicBezTo>
                      <a:pt x="454171" y="45006"/>
                      <a:pt x="439341" y="50149"/>
                      <a:pt x="424596" y="47749"/>
                    </a:cubicBezTo>
                    <a:close/>
                    <a:moveTo>
                      <a:pt x="425539" y="36519"/>
                    </a:moveTo>
                    <a:cubicBezTo>
                      <a:pt x="438312" y="39005"/>
                      <a:pt x="451085" y="33861"/>
                      <a:pt x="458800" y="23574"/>
                    </a:cubicBezTo>
                    <a:cubicBezTo>
                      <a:pt x="459743" y="22374"/>
                      <a:pt x="461029" y="21603"/>
                      <a:pt x="462572" y="21345"/>
                    </a:cubicBezTo>
                    <a:cubicBezTo>
                      <a:pt x="464029" y="21088"/>
                      <a:pt x="465572" y="21603"/>
                      <a:pt x="466773" y="22546"/>
                    </a:cubicBezTo>
                    <a:cubicBezTo>
                      <a:pt x="472945" y="27518"/>
                      <a:pt x="481003" y="30090"/>
                      <a:pt x="488547" y="30090"/>
                    </a:cubicBezTo>
                    <a:cubicBezTo>
                      <a:pt x="483060" y="18860"/>
                      <a:pt x="471573" y="11144"/>
                      <a:pt x="458200" y="11144"/>
                    </a:cubicBezTo>
                    <a:cubicBezTo>
                      <a:pt x="442512" y="11144"/>
                      <a:pt x="429225" y="21946"/>
                      <a:pt x="425539" y="36519"/>
                    </a:cubicBezTo>
                    <a:close/>
                    <a:moveTo>
                      <a:pt x="260004" y="89583"/>
                    </a:moveTo>
                    <a:cubicBezTo>
                      <a:pt x="235229" y="89583"/>
                      <a:pt x="215170" y="69523"/>
                      <a:pt x="215170" y="44834"/>
                    </a:cubicBezTo>
                    <a:cubicBezTo>
                      <a:pt x="215170" y="20145"/>
                      <a:pt x="235315" y="0"/>
                      <a:pt x="260004" y="0"/>
                    </a:cubicBezTo>
                    <a:cubicBezTo>
                      <a:pt x="280492" y="0"/>
                      <a:pt x="297894" y="13887"/>
                      <a:pt x="303209" y="32747"/>
                    </a:cubicBezTo>
                    <a:cubicBezTo>
                      <a:pt x="303295" y="33090"/>
                      <a:pt x="303466" y="33433"/>
                      <a:pt x="303466" y="33776"/>
                    </a:cubicBezTo>
                    <a:cubicBezTo>
                      <a:pt x="303466" y="33861"/>
                      <a:pt x="303466" y="34033"/>
                      <a:pt x="303466" y="34119"/>
                    </a:cubicBezTo>
                    <a:cubicBezTo>
                      <a:pt x="304324" y="37548"/>
                      <a:pt x="304752" y="41234"/>
                      <a:pt x="304752" y="44920"/>
                    </a:cubicBezTo>
                    <a:cubicBezTo>
                      <a:pt x="304752" y="69609"/>
                      <a:pt x="284607" y="89668"/>
                      <a:pt x="259918" y="89668"/>
                    </a:cubicBezTo>
                    <a:close/>
                    <a:moveTo>
                      <a:pt x="226400" y="47663"/>
                    </a:moveTo>
                    <a:cubicBezTo>
                      <a:pt x="227857" y="64894"/>
                      <a:pt x="242344" y="78438"/>
                      <a:pt x="260004" y="78438"/>
                    </a:cubicBezTo>
                    <a:cubicBezTo>
                      <a:pt x="278606" y="78438"/>
                      <a:pt x="293694" y="63351"/>
                      <a:pt x="293694" y="44834"/>
                    </a:cubicBezTo>
                    <a:cubicBezTo>
                      <a:pt x="293694" y="43548"/>
                      <a:pt x="293694" y="42262"/>
                      <a:pt x="293522" y="41062"/>
                    </a:cubicBezTo>
                    <a:cubicBezTo>
                      <a:pt x="283835" y="41920"/>
                      <a:pt x="274234" y="39519"/>
                      <a:pt x="266090" y="34376"/>
                    </a:cubicBezTo>
                    <a:cubicBezTo>
                      <a:pt x="256061" y="44834"/>
                      <a:pt x="241230" y="50149"/>
                      <a:pt x="226400" y="47663"/>
                    </a:cubicBezTo>
                    <a:close/>
                    <a:moveTo>
                      <a:pt x="227343" y="36519"/>
                    </a:moveTo>
                    <a:cubicBezTo>
                      <a:pt x="240201" y="39005"/>
                      <a:pt x="253060" y="33690"/>
                      <a:pt x="260690" y="23574"/>
                    </a:cubicBezTo>
                    <a:cubicBezTo>
                      <a:pt x="261633" y="22374"/>
                      <a:pt x="262919" y="21603"/>
                      <a:pt x="264462" y="21345"/>
                    </a:cubicBezTo>
                    <a:cubicBezTo>
                      <a:pt x="265919" y="21088"/>
                      <a:pt x="267462" y="21603"/>
                      <a:pt x="268662" y="22546"/>
                    </a:cubicBezTo>
                    <a:cubicBezTo>
                      <a:pt x="274920" y="27603"/>
                      <a:pt x="282121" y="30090"/>
                      <a:pt x="290351" y="30090"/>
                    </a:cubicBezTo>
                    <a:cubicBezTo>
                      <a:pt x="284864" y="18860"/>
                      <a:pt x="273377" y="11144"/>
                      <a:pt x="260004" y="11144"/>
                    </a:cubicBezTo>
                    <a:cubicBezTo>
                      <a:pt x="244316" y="11144"/>
                      <a:pt x="231029" y="21946"/>
                      <a:pt x="227343" y="36519"/>
                    </a:cubicBezTo>
                    <a:close/>
                    <a:moveTo>
                      <a:pt x="76552" y="89583"/>
                    </a:moveTo>
                    <a:cubicBezTo>
                      <a:pt x="51778" y="89583"/>
                      <a:pt x="31718" y="69523"/>
                      <a:pt x="31718" y="44834"/>
                    </a:cubicBezTo>
                    <a:cubicBezTo>
                      <a:pt x="31718" y="20145"/>
                      <a:pt x="51864" y="0"/>
                      <a:pt x="76552" y="0"/>
                    </a:cubicBezTo>
                    <a:cubicBezTo>
                      <a:pt x="101241" y="0"/>
                      <a:pt x="121387" y="20145"/>
                      <a:pt x="121387" y="44834"/>
                    </a:cubicBezTo>
                    <a:cubicBezTo>
                      <a:pt x="121387" y="69523"/>
                      <a:pt x="101241" y="89583"/>
                      <a:pt x="76552" y="89583"/>
                    </a:cubicBezTo>
                    <a:close/>
                    <a:moveTo>
                      <a:pt x="42948" y="47663"/>
                    </a:moveTo>
                    <a:cubicBezTo>
                      <a:pt x="44405" y="64894"/>
                      <a:pt x="58893" y="78438"/>
                      <a:pt x="76552" y="78438"/>
                    </a:cubicBezTo>
                    <a:cubicBezTo>
                      <a:pt x="95155" y="78438"/>
                      <a:pt x="110242" y="63351"/>
                      <a:pt x="110242" y="44834"/>
                    </a:cubicBezTo>
                    <a:cubicBezTo>
                      <a:pt x="110242" y="43548"/>
                      <a:pt x="110242" y="42262"/>
                      <a:pt x="110071" y="41062"/>
                    </a:cubicBezTo>
                    <a:cubicBezTo>
                      <a:pt x="100213" y="41920"/>
                      <a:pt x="90697" y="39519"/>
                      <a:pt x="82553" y="34461"/>
                    </a:cubicBezTo>
                    <a:cubicBezTo>
                      <a:pt x="72523" y="45006"/>
                      <a:pt x="57864" y="50149"/>
                      <a:pt x="42948" y="47749"/>
                    </a:cubicBezTo>
                    <a:close/>
                    <a:moveTo>
                      <a:pt x="43891" y="36519"/>
                    </a:moveTo>
                    <a:cubicBezTo>
                      <a:pt x="56836" y="39005"/>
                      <a:pt x="69437" y="33861"/>
                      <a:pt x="77153" y="23574"/>
                    </a:cubicBezTo>
                    <a:cubicBezTo>
                      <a:pt x="78095" y="22374"/>
                      <a:pt x="79381" y="21603"/>
                      <a:pt x="80924" y="21345"/>
                    </a:cubicBezTo>
                    <a:cubicBezTo>
                      <a:pt x="82382" y="21088"/>
                      <a:pt x="83925" y="21603"/>
                      <a:pt x="85125" y="22546"/>
                    </a:cubicBezTo>
                    <a:cubicBezTo>
                      <a:pt x="91297" y="27518"/>
                      <a:pt x="99355" y="30090"/>
                      <a:pt x="106899" y="30090"/>
                    </a:cubicBezTo>
                    <a:cubicBezTo>
                      <a:pt x="101413" y="18860"/>
                      <a:pt x="89925" y="11144"/>
                      <a:pt x="76552" y="11144"/>
                    </a:cubicBezTo>
                    <a:cubicBezTo>
                      <a:pt x="60865" y="11144"/>
                      <a:pt x="47577" y="21946"/>
                      <a:pt x="43891" y="36519"/>
                    </a:cubicBezTo>
                    <a:close/>
                  </a:path>
                </a:pathLst>
              </a:custGeom>
              <a:solidFill>
                <a:srgbClr val="000000"/>
              </a:solidFill>
              <a:ln w="8572" cap="flat">
                <a:noFill/>
                <a:prstDash val="solid"/>
                <a:miter/>
              </a:ln>
            </p:spPr>
            <p:txBody>
              <a:bodyPr rtlCol="0" anchor="ctr"/>
              <a:lstStyle/>
              <a:p>
                <a:endParaRPr lang="en-US"/>
              </a:p>
            </p:txBody>
          </p:sp>
        </p:grpSp>
      </p:grpSp>
      <p:grpSp>
        <p:nvGrpSpPr>
          <p:cNvPr id="16" name="Group 15">
            <a:extLst>
              <a:ext uri="{FF2B5EF4-FFF2-40B4-BE49-F238E27FC236}">
                <a16:creationId xmlns:a16="http://schemas.microsoft.com/office/drawing/2014/main" id="{BA821614-AB9B-5F31-4793-A09B2086F8B2}"/>
              </a:ext>
            </a:extLst>
          </p:cNvPr>
          <p:cNvGrpSpPr/>
          <p:nvPr/>
        </p:nvGrpSpPr>
        <p:grpSpPr>
          <a:xfrm>
            <a:off x="2989057" y="3106749"/>
            <a:ext cx="2984093" cy="1797704"/>
            <a:chOff x="3279932" y="3129899"/>
            <a:chExt cx="2984093" cy="1797704"/>
          </a:xfrm>
        </p:grpSpPr>
        <p:grpSp>
          <p:nvGrpSpPr>
            <p:cNvPr id="23" name="Group 22">
              <a:extLst>
                <a:ext uri="{FF2B5EF4-FFF2-40B4-BE49-F238E27FC236}">
                  <a16:creationId xmlns:a16="http://schemas.microsoft.com/office/drawing/2014/main" id="{7BB61CE7-5107-8AB2-5A70-898110DD607E}"/>
                </a:ext>
              </a:extLst>
            </p:cNvPr>
            <p:cNvGrpSpPr/>
            <p:nvPr/>
          </p:nvGrpSpPr>
          <p:grpSpPr>
            <a:xfrm>
              <a:off x="3279932" y="3129899"/>
              <a:ext cx="2984093" cy="1797704"/>
              <a:chOff x="2987450" y="3121894"/>
              <a:chExt cx="2984093" cy="1797704"/>
            </a:xfrm>
          </p:grpSpPr>
          <p:sp>
            <p:nvSpPr>
              <p:cNvPr id="24" name="Freeform: Shape 23">
                <a:extLst>
                  <a:ext uri="{FF2B5EF4-FFF2-40B4-BE49-F238E27FC236}">
                    <a16:creationId xmlns:a16="http://schemas.microsoft.com/office/drawing/2014/main" id="{249CD0BE-A2AB-EEBE-D478-2E13BD100932}"/>
                  </a:ext>
                </a:extLst>
              </p:cNvPr>
              <p:cNvSpPr/>
              <p:nvPr/>
            </p:nvSpPr>
            <p:spPr>
              <a:xfrm>
                <a:off x="4518126" y="3121894"/>
                <a:ext cx="1453417" cy="1797704"/>
              </a:xfrm>
              <a:custGeom>
                <a:avLst/>
                <a:gdLst>
                  <a:gd name="connsiteX0" fmla="*/ 588342 w 588342"/>
                  <a:gd name="connsiteY0" fmla="*/ 363855 h 727710"/>
                  <a:gd name="connsiteX1" fmla="*/ 100662 w 588342"/>
                  <a:gd name="connsiteY1" fmla="*/ 727710 h 727710"/>
                  <a:gd name="connsiteX2" fmla="*/ 98757 w 588342"/>
                  <a:gd name="connsiteY2" fmla="*/ 0 h 727710"/>
                  <a:gd name="connsiteX3" fmla="*/ 588342 w 588342"/>
                  <a:gd name="connsiteY3" fmla="*/ 363855 h 727710"/>
                </a:gdLst>
                <a:ahLst/>
                <a:cxnLst>
                  <a:cxn ang="0">
                    <a:pos x="connsiteX0" y="connsiteY0"/>
                  </a:cxn>
                  <a:cxn ang="0">
                    <a:pos x="connsiteX1" y="connsiteY1"/>
                  </a:cxn>
                  <a:cxn ang="0">
                    <a:pos x="connsiteX2" y="connsiteY2"/>
                  </a:cxn>
                  <a:cxn ang="0">
                    <a:pos x="connsiteX3" y="connsiteY3"/>
                  </a:cxn>
                </a:cxnLst>
                <a:rect l="l" t="t" r="r" b="b"/>
                <a:pathLst>
                  <a:path w="588342" h="727710">
                    <a:moveTo>
                      <a:pt x="588342" y="363855"/>
                    </a:moveTo>
                    <a:cubicBezTo>
                      <a:pt x="448324" y="519113"/>
                      <a:pt x="275922" y="624840"/>
                      <a:pt x="100662" y="727710"/>
                    </a:cubicBezTo>
                    <a:cubicBezTo>
                      <a:pt x="-27926" y="534352"/>
                      <a:pt x="-38403" y="223838"/>
                      <a:pt x="98757" y="0"/>
                    </a:cubicBezTo>
                    <a:cubicBezTo>
                      <a:pt x="274969" y="101918"/>
                      <a:pt x="447372" y="208598"/>
                      <a:pt x="588342" y="363855"/>
                    </a:cubicBezTo>
                    <a:close/>
                  </a:path>
                </a:pathLst>
              </a:custGeom>
              <a:solidFill>
                <a:srgbClr val="3D8E92"/>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Arial"/>
                </a:endParaRPr>
              </a:p>
            </p:txBody>
          </p:sp>
          <p:sp>
            <p:nvSpPr>
              <p:cNvPr id="25" name="TextBox 24">
                <a:extLst>
                  <a:ext uri="{FF2B5EF4-FFF2-40B4-BE49-F238E27FC236}">
                    <a16:creationId xmlns:a16="http://schemas.microsoft.com/office/drawing/2014/main" id="{6F37E8BC-8097-651D-BA77-439CF41AFEFE}"/>
                  </a:ext>
                </a:extLst>
              </p:cNvPr>
              <p:cNvSpPr txBox="1"/>
              <p:nvPr/>
            </p:nvSpPr>
            <p:spPr>
              <a:xfrm>
                <a:off x="2987450" y="4006764"/>
                <a:ext cx="1453537" cy="788677"/>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تحفيز التعلم والتطوير</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56" name="Picture 55">
              <a:extLst>
                <a:ext uri="{FF2B5EF4-FFF2-40B4-BE49-F238E27FC236}">
                  <a16:creationId xmlns:a16="http://schemas.microsoft.com/office/drawing/2014/main" id="{412656F5-839A-4CC6-0E1B-97980D79FBA0}"/>
                </a:ext>
              </a:extLst>
            </p:cNvPr>
            <p:cNvPicPr>
              <a:picLocks noChangeAspect="1"/>
            </p:cNvPicPr>
            <p:nvPr/>
          </p:nvPicPr>
          <p:blipFill>
            <a:blip r:embed="rId6">
              <a:biLevel thresh="25000"/>
            </a:blip>
            <a:stretch>
              <a:fillRect/>
            </a:stretch>
          </p:blipFill>
          <p:spPr>
            <a:xfrm>
              <a:off x="4997697" y="3539765"/>
              <a:ext cx="841321" cy="847417"/>
            </a:xfrm>
            <a:prstGeom prst="rect">
              <a:avLst/>
            </a:prstGeom>
          </p:spPr>
        </p:pic>
      </p:grpSp>
    </p:spTree>
    <p:extLst>
      <p:ext uri="{BB962C8B-B14F-4D97-AF65-F5344CB8AC3E}">
        <p14:creationId xmlns:p14="http://schemas.microsoft.com/office/powerpoint/2010/main" val="64686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أنواع التغذية الراجعة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7EEF21AE-EA24-FAC4-2FF9-7538BFB49226}"/>
              </a:ext>
            </a:extLst>
          </p:cNvPr>
          <p:cNvGrpSpPr/>
          <p:nvPr/>
        </p:nvGrpSpPr>
        <p:grpSpPr>
          <a:xfrm>
            <a:off x="2325231" y="3148417"/>
            <a:ext cx="1649642" cy="2128710"/>
            <a:chOff x="2033018" y="2426305"/>
            <a:chExt cx="1649642" cy="2128710"/>
          </a:xfrm>
        </p:grpSpPr>
        <p:sp>
          <p:nvSpPr>
            <p:cNvPr id="15" name="Circle">
              <a:extLst>
                <a:ext uri="{FF2B5EF4-FFF2-40B4-BE49-F238E27FC236}">
                  <a16:creationId xmlns:a16="http://schemas.microsoft.com/office/drawing/2014/main" id="{8A1F6029-D74E-B264-0855-A437F678CC95}"/>
                </a:ext>
              </a:extLst>
            </p:cNvPr>
            <p:cNvSpPr/>
            <p:nvPr/>
          </p:nvSpPr>
          <p:spPr>
            <a:xfrm>
              <a:off x="2436317" y="2426305"/>
              <a:ext cx="951787" cy="951787"/>
            </a:xfrm>
            <a:prstGeom prst="ellipse">
              <a:avLst/>
            </a:prstGeom>
            <a:solidFill>
              <a:srgbClr val="063951"/>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 name="TextBox 25">
              <a:extLst>
                <a:ext uri="{FF2B5EF4-FFF2-40B4-BE49-F238E27FC236}">
                  <a16:creationId xmlns:a16="http://schemas.microsoft.com/office/drawing/2014/main" id="{C9E54859-01FD-19B8-C6DF-A281A685D679}"/>
                </a:ext>
              </a:extLst>
            </p:cNvPr>
            <p:cNvSpPr txBox="1"/>
            <p:nvPr/>
          </p:nvSpPr>
          <p:spPr>
            <a:xfrm>
              <a:off x="2530018" y="2633194"/>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prstClr val="white"/>
                  </a:solidFill>
                  <a:effectLst/>
                  <a:uLnTx/>
                  <a:uFillTx/>
                  <a:latin typeface="Calibri" panose="020F0502020204030204"/>
                  <a:ea typeface="+mn-ea"/>
                  <a:cs typeface="+mn-cs"/>
                </a:rPr>
                <a:t>05</a:t>
              </a:r>
            </a:p>
          </p:txBody>
        </p:sp>
        <p:sp>
          <p:nvSpPr>
            <p:cNvPr id="17" name="TextBox 16">
              <a:extLst>
                <a:ext uri="{FF2B5EF4-FFF2-40B4-BE49-F238E27FC236}">
                  <a16:creationId xmlns:a16="http://schemas.microsoft.com/office/drawing/2014/main" id="{1AF6F93C-ED52-81B8-143C-D0CF99857B2D}"/>
                </a:ext>
              </a:extLst>
            </p:cNvPr>
            <p:cNvSpPr txBox="1"/>
            <p:nvPr/>
          </p:nvSpPr>
          <p:spPr>
            <a:xfrm>
              <a:off x="2033018" y="4154521"/>
              <a:ext cx="164964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التغذية الراجعة المؤجلة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id="{7EDC1C77-81E1-BFC5-9592-0B5C4AB72101}"/>
              </a:ext>
            </a:extLst>
          </p:cNvPr>
          <p:cNvGrpSpPr/>
          <p:nvPr/>
        </p:nvGrpSpPr>
        <p:grpSpPr>
          <a:xfrm>
            <a:off x="2325231" y="2745115"/>
            <a:ext cx="3845454" cy="2532011"/>
            <a:chOff x="2033018" y="2023003"/>
            <a:chExt cx="3845454" cy="2532011"/>
          </a:xfrm>
        </p:grpSpPr>
        <p:sp>
          <p:nvSpPr>
            <p:cNvPr id="57" name="Circle">
              <a:extLst>
                <a:ext uri="{FF2B5EF4-FFF2-40B4-BE49-F238E27FC236}">
                  <a16:creationId xmlns:a16="http://schemas.microsoft.com/office/drawing/2014/main" id="{70609C41-18E0-93C4-67E5-F8D78B81057E}"/>
                </a:ext>
              </a:extLst>
            </p:cNvPr>
            <p:cNvSpPr/>
            <p:nvPr/>
          </p:nvSpPr>
          <p:spPr>
            <a:xfrm>
              <a:off x="4446089" y="2426305"/>
              <a:ext cx="951787" cy="951787"/>
            </a:xfrm>
            <a:prstGeom prst="ellipse">
              <a:avLst/>
            </a:prstGeom>
            <a:solidFill>
              <a:srgbClr val="063951"/>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8" name="Shape">
              <a:extLst>
                <a:ext uri="{FF2B5EF4-FFF2-40B4-BE49-F238E27FC236}">
                  <a16:creationId xmlns:a16="http://schemas.microsoft.com/office/drawing/2014/main" id="{67438CD8-56C5-AD46-F97D-6C44BEAD59D8}"/>
                </a:ext>
              </a:extLst>
            </p:cNvPr>
            <p:cNvSpPr/>
            <p:nvPr/>
          </p:nvSpPr>
          <p:spPr>
            <a:xfrm>
              <a:off x="2033018" y="2023003"/>
              <a:ext cx="3845454" cy="1728216"/>
            </a:xfrm>
            <a:custGeom>
              <a:avLst/>
              <a:gdLst/>
              <a:ahLst/>
              <a:cxnLst>
                <a:cxn ang="0">
                  <a:pos x="wd2" y="hd2"/>
                </a:cxn>
                <a:cxn ang="5400000">
                  <a:pos x="wd2" y="hd2"/>
                </a:cxn>
                <a:cxn ang="10800000">
                  <a:pos x="wd2" y="hd2"/>
                </a:cxn>
                <a:cxn ang="16200000">
                  <a:pos x="wd2" y="hd2"/>
                </a:cxn>
              </a:cxnLst>
              <a:rect l="0" t="0" r="r" b="b"/>
              <a:pathLst>
                <a:path w="21600" h="21600" extrusionOk="0">
                  <a:moveTo>
                    <a:pt x="12267" y="9656"/>
                  </a:moveTo>
                  <a:lnTo>
                    <a:pt x="12595" y="8902"/>
                  </a:lnTo>
                  <a:lnTo>
                    <a:pt x="13977" y="5834"/>
                  </a:lnTo>
                  <a:cubicBezTo>
                    <a:pt x="14577" y="4501"/>
                    <a:pt x="15370" y="3772"/>
                    <a:pt x="16208" y="3772"/>
                  </a:cubicBezTo>
                  <a:cubicBezTo>
                    <a:pt x="16208" y="3772"/>
                    <a:pt x="16208" y="3772"/>
                    <a:pt x="16208" y="3772"/>
                  </a:cubicBezTo>
                  <a:cubicBezTo>
                    <a:pt x="17058" y="3772"/>
                    <a:pt x="17851" y="4501"/>
                    <a:pt x="18440" y="5834"/>
                  </a:cubicBezTo>
                  <a:lnTo>
                    <a:pt x="20399" y="10209"/>
                  </a:lnTo>
                  <a:lnTo>
                    <a:pt x="21600" y="7544"/>
                  </a:lnTo>
                  <a:lnTo>
                    <a:pt x="19640" y="3168"/>
                  </a:lnTo>
                  <a:cubicBezTo>
                    <a:pt x="18723" y="1132"/>
                    <a:pt x="17500" y="0"/>
                    <a:pt x="16197" y="0"/>
                  </a:cubicBezTo>
                  <a:cubicBezTo>
                    <a:pt x="16197" y="0"/>
                    <a:pt x="16197" y="0"/>
                    <a:pt x="16197" y="0"/>
                  </a:cubicBezTo>
                  <a:cubicBezTo>
                    <a:pt x="14895" y="0"/>
                    <a:pt x="13683" y="1132"/>
                    <a:pt x="12754" y="3168"/>
                  </a:cubicBezTo>
                  <a:lnTo>
                    <a:pt x="10534" y="8097"/>
                  </a:lnTo>
                  <a:lnTo>
                    <a:pt x="10534" y="8097"/>
                  </a:lnTo>
                  <a:lnTo>
                    <a:pt x="9333" y="10762"/>
                  </a:lnTo>
                  <a:lnTo>
                    <a:pt x="9333" y="10762"/>
                  </a:lnTo>
                  <a:lnTo>
                    <a:pt x="8472" y="12673"/>
                  </a:lnTo>
                  <a:lnTo>
                    <a:pt x="7113" y="15741"/>
                  </a:lnTo>
                  <a:cubicBezTo>
                    <a:pt x="5879" y="18482"/>
                    <a:pt x="3874" y="18482"/>
                    <a:pt x="2650" y="15741"/>
                  </a:cubicBezTo>
                  <a:lnTo>
                    <a:pt x="2650" y="15741"/>
                  </a:lnTo>
                  <a:cubicBezTo>
                    <a:pt x="2050" y="14408"/>
                    <a:pt x="1722" y="12648"/>
                    <a:pt x="1722" y="10787"/>
                  </a:cubicBezTo>
                  <a:cubicBezTo>
                    <a:pt x="1722" y="8927"/>
                    <a:pt x="2050" y="7141"/>
                    <a:pt x="2650" y="5834"/>
                  </a:cubicBezTo>
                  <a:cubicBezTo>
                    <a:pt x="3251" y="4501"/>
                    <a:pt x="4044" y="3772"/>
                    <a:pt x="4882" y="3772"/>
                  </a:cubicBezTo>
                  <a:cubicBezTo>
                    <a:pt x="4882" y="3772"/>
                    <a:pt x="4882" y="3772"/>
                    <a:pt x="4882" y="3772"/>
                  </a:cubicBezTo>
                  <a:cubicBezTo>
                    <a:pt x="5731" y="3772"/>
                    <a:pt x="6524" y="4501"/>
                    <a:pt x="7113" y="5834"/>
                  </a:cubicBezTo>
                  <a:lnTo>
                    <a:pt x="9073" y="10184"/>
                  </a:lnTo>
                  <a:lnTo>
                    <a:pt x="10273" y="7519"/>
                  </a:lnTo>
                  <a:lnTo>
                    <a:pt x="8314" y="3168"/>
                  </a:lnTo>
                  <a:cubicBezTo>
                    <a:pt x="7396" y="1132"/>
                    <a:pt x="6173" y="0"/>
                    <a:pt x="4870" y="0"/>
                  </a:cubicBezTo>
                  <a:cubicBezTo>
                    <a:pt x="4870" y="0"/>
                    <a:pt x="4870" y="0"/>
                    <a:pt x="4870" y="0"/>
                  </a:cubicBezTo>
                  <a:cubicBezTo>
                    <a:pt x="3568" y="0"/>
                    <a:pt x="2356" y="1132"/>
                    <a:pt x="1427" y="3168"/>
                  </a:cubicBezTo>
                  <a:cubicBezTo>
                    <a:pt x="510" y="5205"/>
                    <a:pt x="0" y="7921"/>
                    <a:pt x="0" y="10813"/>
                  </a:cubicBezTo>
                  <a:cubicBezTo>
                    <a:pt x="0" y="13704"/>
                    <a:pt x="510" y="16395"/>
                    <a:pt x="1427" y="18432"/>
                  </a:cubicBezTo>
                  <a:lnTo>
                    <a:pt x="1427" y="18432"/>
                  </a:lnTo>
                  <a:cubicBezTo>
                    <a:pt x="2379" y="20544"/>
                    <a:pt x="3625" y="21600"/>
                    <a:pt x="4870" y="21600"/>
                  </a:cubicBezTo>
                  <a:cubicBezTo>
                    <a:pt x="6116" y="21600"/>
                    <a:pt x="7362" y="20544"/>
                    <a:pt x="8314" y="18432"/>
                  </a:cubicBezTo>
                  <a:lnTo>
                    <a:pt x="9934" y="14760"/>
                  </a:lnTo>
                  <a:lnTo>
                    <a:pt x="12267" y="9656"/>
                  </a:lnTo>
                  <a:lnTo>
                    <a:pt x="12267" y="9656"/>
                  </a:lnTo>
                  <a:close/>
                  <a:moveTo>
                    <a:pt x="10115" y="11844"/>
                  </a:moveTo>
                  <a:lnTo>
                    <a:pt x="10024" y="12724"/>
                  </a:lnTo>
                  <a:cubicBezTo>
                    <a:pt x="10013" y="12799"/>
                    <a:pt x="9956" y="12849"/>
                    <a:pt x="9956" y="12774"/>
                  </a:cubicBezTo>
                  <a:lnTo>
                    <a:pt x="9934" y="12095"/>
                  </a:lnTo>
                  <a:lnTo>
                    <a:pt x="9628" y="12045"/>
                  </a:lnTo>
                  <a:cubicBezTo>
                    <a:pt x="9594" y="12045"/>
                    <a:pt x="9616" y="11919"/>
                    <a:pt x="9650" y="11894"/>
                  </a:cubicBezTo>
                  <a:lnTo>
                    <a:pt x="10047" y="11693"/>
                  </a:lnTo>
                  <a:cubicBezTo>
                    <a:pt x="10103" y="11668"/>
                    <a:pt x="10126" y="11743"/>
                    <a:pt x="10115" y="11844"/>
                  </a:cubicBezTo>
                  <a:close/>
                  <a:moveTo>
                    <a:pt x="10658" y="10687"/>
                  </a:moveTo>
                  <a:lnTo>
                    <a:pt x="10534" y="11894"/>
                  </a:lnTo>
                  <a:cubicBezTo>
                    <a:pt x="10522" y="12020"/>
                    <a:pt x="10443" y="12070"/>
                    <a:pt x="10443" y="11969"/>
                  </a:cubicBezTo>
                  <a:lnTo>
                    <a:pt x="10409" y="11064"/>
                  </a:lnTo>
                  <a:lnTo>
                    <a:pt x="10001" y="10989"/>
                  </a:lnTo>
                  <a:cubicBezTo>
                    <a:pt x="9956" y="10989"/>
                    <a:pt x="9979" y="10813"/>
                    <a:pt x="10035" y="10787"/>
                  </a:cubicBezTo>
                  <a:lnTo>
                    <a:pt x="10579" y="10511"/>
                  </a:lnTo>
                  <a:cubicBezTo>
                    <a:pt x="10636" y="10486"/>
                    <a:pt x="10670" y="10561"/>
                    <a:pt x="10658" y="10687"/>
                  </a:cubicBezTo>
                  <a:close/>
                  <a:moveTo>
                    <a:pt x="11259" y="9379"/>
                  </a:moveTo>
                  <a:lnTo>
                    <a:pt x="11111" y="10863"/>
                  </a:lnTo>
                  <a:cubicBezTo>
                    <a:pt x="11100" y="11014"/>
                    <a:pt x="10998" y="11089"/>
                    <a:pt x="10998" y="10963"/>
                  </a:cubicBezTo>
                  <a:lnTo>
                    <a:pt x="10953" y="9832"/>
                  </a:lnTo>
                  <a:lnTo>
                    <a:pt x="10443" y="9731"/>
                  </a:lnTo>
                  <a:cubicBezTo>
                    <a:pt x="10387" y="9731"/>
                    <a:pt x="10421" y="9505"/>
                    <a:pt x="10489" y="9480"/>
                  </a:cubicBezTo>
                  <a:lnTo>
                    <a:pt x="11157" y="9153"/>
                  </a:lnTo>
                  <a:cubicBezTo>
                    <a:pt x="11236" y="9128"/>
                    <a:pt x="11281" y="9228"/>
                    <a:pt x="11259" y="9379"/>
                  </a:cubicBezTo>
                  <a:close/>
                </a:path>
              </a:pathLst>
            </a:custGeom>
            <a:solidFill>
              <a:srgbClr val="6CB4B8"/>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9" name="TextBox 24">
              <a:extLst>
                <a:ext uri="{FF2B5EF4-FFF2-40B4-BE49-F238E27FC236}">
                  <a16:creationId xmlns:a16="http://schemas.microsoft.com/office/drawing/2014/main" id="{DDFA1028-17A1-870D-33B0-918F34ECD931}"/>
                </a:ext>
              </a:extLst>
            </p:cNvPr>
            <p:cNvSpPr txBox="1"/>
            <p:nvPr/>
          </p:nvSpPr>
          <p:spPr>
            <a:xfrm>
              <a:off x="4532123" y="2648282"/>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prstClr val="white"/>
                  </a:solidFill>
                  <a:effectLst/>
                  <a:uLnTx/>
                  <a:uFillTx/>
                  <a:latin typeface="Calibri" panose="020F0502020204030204"/>
                  <a:ea typeface="+mn-ea"/>
                  <a:cs typeface="+mn-cs"/>
                </a:rPr>
                <a:t>04</a:t>
              </a:r>
            </a:p>
          </p:txBody>
        </p:sp>
        <p:sp>
          <p:nvSpPr>
            <p:cNvPr id="60" name="TextBox 59">
              <a:extLst>
                <a:ext uri="{FF2B5EF4-FFF2-40B4-BE49-F238E27FC236}">
                  <a16:creationId xmlns:a16="http://schemas.microsoft.com/office/drawing/2014/main" id="{2C0266B3-E4DD-4246-530A-3DFCFD568591}"/>
                </a:ext>
              </a:extLst>
            </p:cNvPr>
            <p:cNvSpPr txBox="1"/>
            <p:nvPr/>
          </p:nvSpPr>
          <p:spPr>
            <a:xfrm>
              <a:off x="3955745" y="4154520"/>
              <a:ext cx="164964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التغذية الراجعة الفورية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1" name="Group 60">
            <a:extLst>
              <a:ext uri="{FF2B5EF4-FFF2-40B4-BE49-F238E27FC236}">
                <a16:creationId xmlns:a16="http://schemas.microsoft.com/office/drawing/2014/main" id="{77E79AE1-BC3B-5CE0-B41A-802246DA1CD7}"/>
              </a:ext>
            </a:extLst>
          </p:cNvPr>
          <p:cNvGrpSpPr/>
          <p:nvPr/>
        </p:nvGrpSpPr>
        <p:grpSpPr>
          <a:xfrm>
            <a:off x="4244254" y="2754040"/>
            <a:ext cx="3938213" cy="2850561"/>
            <a:chOff x="3948688" y="2023003"/>
            <a:chExt cx="3938213" cy="2850561"/>
          </a:xfrm>
        </p:grpSpPr>
        <p:sp>
          <p:nvSpPr>
            <p:cNvPr id="62" name="Circle">
              <a:extLst>
                <a:ext uri="{FF2B5EF4-FFF2-40B4-BE49-F238E27FC236}">
                  <a16:creationId xmlns:a16="http://schemas.microsoft.com/office/drawing/2014/main" id="{3F445F97-BEE2-45BA-0F07-77A56767162F}"/>
                </a:ext>
              </a:extLst>
            </p:cNvPr>
            <p:cNvSpPr/>
            <p:nvPr/>
          </p:nvSpPr>
          <p:spPr>
            <a:xfrm>
              <a:off x="6455861" y="2426305"/>
              <a:ext cx="951787" cy="951787"/>
            </a:xfrm>
            <a:prstGeom prst="ellipse">
              <a:avLst/>
            </a:prstGeom>
            <a:solidFill>
              <a:srgbClr val="063951"/>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 name="Shape">
              <a:extLst>
                <a:ext uri="{FF2B5EF4-FFF2-40B4-BE49-F238E27FC236}">
                  <a16:creationId xmlns:a16="http://schemas.microsoft.com/office/drawing/2014/main" id="{0F87C5DE-5774-FA83-91A1-98F2F94333AB}"/>
                </a:ext>
              </a:extLst>
            </p:cNvPr>
            <p:cNvSpPr/>
            <p:nvPr/>
          </p:nvSpPr>
          <p:spPr>
            <a:xfrm>
              <a:off x="3948688" y="2023003"/>
              <a:ext cx="3938213" cy="1728216"/>
            </a:xfrm>
            <a:custGeom>
              <a:avLst/>
              <a:gdLst/>
              <a:ahLst/>
              <a:cxnLst>
                <a:cxn ang="0">
                  <a:pos x="wd2" y="hd2"/>
                </a:cxn>
                <a:cxn ang="5400000">
                  <a:pos x="wd2" y="hd2"/>
                </a:cxn>
                <a:cxn ang="10800000">
                  <a:pos x="wd2" y="hd2"/>
                </a:cxn>
                <a:cxn ang="16200000">
                  <a:pos x="wd2" y="hd2"/>
                </a:cxn>
              </a:cxnLst>
              <a:rect l="0" t="0" r="r" b="b"/>
              <a:pathLst>
                <a:path w="21600" h="21600" extrusionOk="0">
                  <a:moveTo>
                    <a:pt x="12276" y="10132"/>
                  </a:moveTo>
                  <a:lnTo>
                    <a:pt x="14157" y="5847"/>
                  </a:lnTo>
                  <a:cubicBezTo>
                    <a:pt x="14743" y="4512"/>
                    <a:pt x="15517" y="3781"/>
                    <a:pt x="16335" y="3781"/>
                  </a:cubicBezTo>
                  <a:cubicBezTo>
                    <a:pt x="17154" y="3781"/>
                    <a:pt x="17939" y="4512"/>
                    <a:pt x="18514" y="5847"/>
                  </a:cubicBezTo>
                  <a:lnTo>
                    <a:pt x="20428" y="10233"/>
                  </a:lnTo>
                  <a:lnTo>
                    <a:pt x="21600" y="7561"/>
                  </a:lnTo>
                  <a:lnTo>
                    <a:pt x="19687" y="3176"/>
                  </a:lnTo>
                  <a:cubicBezTo>
                    <a:pt x="18791" y="1134"/>
                    <a:pt x="17596" y="0"/>
                    <a:pt x="16324" y="0"/>
                  </a:cubicBezTo>
                  <a:cubicBezTo>
                    <a:pt x="16324" y="0"/>
                    <a:pt x="16324" y="0"/>
                    <a:pt x="16324" y="0"/>
                  </a:cubicBezTo>
                  <a:cubicBezTo>
                    <a:pt x="15053" y="0"/>
                    <a:pt x="13858" y="1134"/>
                    <a:pt x="12962" y="3176"/>
                  </a:cubicBezTo>
                  <a:lnTo>
                    <a:pt x="11314" y="6931"/>
                  </a:lnTo>
                  <a:lnTo>
                    <a:pt x="11314" y="6931"/>
                  </a:lnTo>
                  <a:lnTo>
                    <a:pt x="9622" y="10787"/>
                  </a:lnTo>
                  <a:lnTo>
                    <a:pt x="9622" y="10787"/>
                  </a:lnTo>
                  <a:lnTo>
                    <a:pt x="7465" y="15753"/>
                  </a:lnTo>
                  <a:cubicBezTo>
                    <a:pt x="6879" y="17088"/>
                    <a:pt x="6105" y="17819"/>
                    <a:pt x="5287" y="17819"/>
                  </a:cubicBezTo>
                  <a:cubicBezTo>
                    <a:pt x="4457" y="17819"/>
                    <a:pt x="3683" y="17088"/>
                    <a:pt x="3108" y="15753"/>
                  </a:cubicBezTo>
                  <a:lnTo>
                    <a:pt x="1183" y="11367"/>
                  </a:lnTo>
                  <a:lnTo>
                    <a:pt x="0" y="14039"/>
                  </a:lnTo>
                  <a:lnTo>
                    <a:pt x="1924" y="18424"/>
                  </a:lnTo>
                  <a:cubicBezTo>
                    <a:pt x="2820" y="20466"/>
                    <a:pt x="4015" y="21600"/>
                    <a:pt x="5287" y="21600"/>
                  </a:cubicBezTo>
                  <a:cubicBezTo>
                    <a:pt x="6559" y="21600"/>
                    <a:pt x="7753" y="20466"/>
                    <a:pt x="8649" y="18424"/>
                  </a:cubicBezTo>
                  <a:lnTo>
                    <a:pt x="10241" y="14770"/>
                  </a:lnTo>
                  <a:lnTo>
                    <a:pt x="10241" y="14770"/>
                  </a:lnTo>
                  <a:lnTo>
                    <a:pt x="12276" y="10132"/>
                  </a:lnTo>
                  <a:close/>
                  <a:moveTo>
                    <a:pt x="11115" y="10132"/>
                  </a:moveTo>
                  <a:lnTo>
                    <a:pt x="11204" y="9250"/>
                  </a:lnTo>
                  <a:cubicBezTo>
                    <a:pt x="11215" y="9174"/>
                    <a:pt x="11270" y="9124"/>
                    <a:pt x="11270" y="9200"/>
                  </a:cubicBezTo>
                  <a:lnTo>
                    <a:pt x="11292" y="9880"/>
                  </a:lnTo>
                  <a:lnTo>
                    <a:pt x="11591" y="9930"/>
                  </a:lnTo>
                  <a:cubicBezTo>
                    <a:pt x="11624" y="9930"/>
                    <a:pt x="11602" y="10056"/>
                    <a:pt x="11569" y="10082"/>
                  </a:cubicBezTo>
                  <a:lnTo>
                    <a:pt x="11182" y="10283"/>
                  </a:lnTo>
                  <a:cubicBezTo>
                    <a:pt x="11137" y="10309"/>
                    <a:pt x="11104" y="10233"/>
                    <a:pt x="11115" y="10132"/>
                  </a:cubicBezTo>
                  <a:close/>
                  <a:moveTo>
                    <a:pt x="10595" y="11291"/>
                  </a:moveTo>
                  <a:lnTo>
                    <a:pt x="10717" y="10082"/>
                  </a:lnTo>
                  <a:cubicBezTo>
                    <a:pt x="10728" y="9956"/>
                    <a:pt x="10806" y="9905"/>
                    <a:pt x="10806" y="10006"/>
                  </a:cubicBezTo>
                  <a:lnTo>
                    <a:pt x="10839" y="10913"/>
                  </a:lnTo>
                  <a:lnTo>
                    <a:pt x="11237" y="10989"/>
                  </a:lnTo>
                  <a:cubicBezTo>
                    <a:pt x="11281" y="10989"/>
                    <a:pt x="11259" y="11165"/>
                    <a:pt x="11204" y="11191"/>
                  </a:cubicBezTo>
                  <a:lnTo>
                    <a:pt x="10673" y="11468"/>
                  </a:lnTo>
                  <a:cubicBezTo>
                    <a:pt x="10618" y="11493"/>
                    <a:pt x="10573" y="11418"/>
                    <a:pt x="10595" y="11291"/>
                  </a:cubicBezTo>
                  <a:close/>
                  <a:moveTo>
                    <a:pt x="9998" y="12602"/>
                  </a:moveTo>
                  <a:lnTo>
                    <a:pt x="10142" y="11115"/>
                  </a:lnTo>
                  <a:cubicBezTo>
                    <a:pt x="10153" y="10964"/>
                    <a:pt x="10253" y="10888"/>
                    <a:pt x="10253" y="11014"/>
                  </a:cubicBezTo>
                  <a:lnTo>
                    <a:pt x="10297" y="12148"/>
                  </a:lnTo>
                  <a:lnTo>
                    <a:pt x="10794" y="12249"/>
                  </a:lnTo>
                  <a:cubicBezTo>
                    <a:pt x="10850" y="12249"/>
                    <a:pt x="10817" y="12476"/>
                    <a:pt x="10750" y="12501"/>
                  </a:cubicBezTo>
                  <a:lnTo>
                    <a:pt x="10098" y="12829"/>
                  </a:lnTo>
                  <a:cubicBezTo>
                    <a:pt x="10031" y="12854"/>
                    <a:pt x="9987" y="12753"/>
                    <a:pt x="9998" y="12602"/>
                  </a:cubicBezTo>
                  <a:close/>
                </a:path>
              </a:pathLst>
            </a:custGeom>
            <a:solidFill>
              <a:srgbClr val="FFCC66"/>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4" name="TextBox 23">
              <a:extLst>
                <a:ext uri="{FF2B5EF4-FFF2-40B4-BE49-F238E27FC236}">
                  <a16:creationId xmlns:a16="http://schemas.microsoft.com/office/drawing/2014/main" id="{E5612DF3-5B98-8183-7C5F-41E8F250C8BC}"/>
                </a:ext>
              </a:extLst>
            </p:cNvPr>
            <p:cNvSpPr txBox="1"/>
            <p:nvPr/>
          </p:nvSpPr>
          <p:spPr>
            <a:xfrm>
              <a:off x="6566407" y="2648282"/>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prstClr val="white"/>
                  </a:solidFill>
                  <a:effectLst/>
                  <a:uLnTx/>
                  <a:uFillTx/>
                  <a:latin typeface="Calibri" panose="020F0502020204030204"/>
                  <a:ea typeface="+mn-ea"/>
                  <a:cs typeface="+mn-cs"/>
                </a:rPr>
                <a:t>02</a:t>
              </a:r>
            </a:p>
          </p:txBody>
        </p:sp>
        <p:sp>
          <p:nvSpPr>
            <p:cNvPr id="65" name="TextBox 64">
              <a:extLst>
                <a:ext uri="{FF2B5EF4-FFF2-40B4-BE49-F238E27FC236}">
                  <a16:creationId xmlns:a16="http://schemas.microsoft.com/office/drawing/2014/main" id="{40E19A4F-5B18-B965-DE39-62A893FEA4D1}"/>
                </a:ext>
              </a:extLst>
            </p:cNvPr>
            <p:cNvSpPr txBox="1"/>
            <p:nvPr/>
          </p:nvSpPr>
          <p:spPr>
            <a:xfrm>
              <a:off x="6143879" y="4154521"/>
              <a:ext cx="1649642"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التغذية الراجعة البنّاءة (أو السلبية)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6" name="Group 65">
            <a:extLst>
              <a:ext uri="{FF2B5EF4-FFF2-40B4-BE49-F238E27FC236}">
                <a16:creationId xmlns:a16="http://schemas.microsoft.com/office/drawing/2014/main" id="{79C2824F-269F-3EB7-CE30-C7B578356699}"/>
              </a:ext>
            </a:extLst>
          </p:cNvPr>
          <p:cNvGrpSpPr/>
          <p:nvPr/>
        </p:nvGrpSpPr>
        <p:grpSpPr>
          <a:xfrm>
            <a:off x="6260748" y="2754040"/>
            <a:ext cx="3845457" cy="2532011"/>
            <a:chOff x="5965182" y="2023003"/>
            <a:chExt cx="3845457" cy="2532011"/>
          </a:xfrm>
        </p:grpSpPr>
        <p:sp>
          <p:nvSpPr>
            <p:cNvPr id="67" name="Circle">
              <a:extLst>
                <a:ext uri="{FF2B5EF4-FFF2-40B4-BE49-F238E27FC236}">
                  <a16:creationId xmlns:a16="http://schemas.microsoft.com/office/drawing/2014/main" id="{BDB6C040-3D70-E14E-336A-D4FEEC3655C9}"/>
                </a:ext>
              </a:extLst>
            </p:cNvPr>
            <p:cNvSpPr/>
            <p:nvPr/>
          </p:nvSpPr>
          <p:spPr>
            <a:xfrm>
              <a:off x="8465633" y="2426305"/>
              <a:ext cx="951787" cy="951787"/>
            </a:xfrm>
            <a:prstGeom prst="ellipse">
              <a:avLst/>
            </a:prstGeom>
            <a:solidFill>
              <a:srgbClr val="063951"/>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8" name="Shape">
              <a:extLst>
                <a:ext uri="{FF2B5EF4-FFF2-40B4-BE49-F238E27FC236}">
                  <a16:creationId xmlns:a16="http://schemas.microsoft.com/office/drawing/2014/main" id="{3FE967A8-B4E0-5500-3E5B-C8C390058E28}"/>
                </a:ext>
              </a:extLst>
            </p:cNvPr>
            <p:cNvSpPr/>
            <p:nvPr/>
          </p:nvSpPr>
          <p:spPr>
            <a:xfrm>
              <a:off x="5965182" y="2023003"/>
              <a:ext cx="3845457" cy="1728216"/>
            </a:xfrm>
            <a:custGeom>
              <a:avLst/>
              <a:gdLst/>
              <a:ahLst/>
              <a:cxnLst>
                <a:cxn ang="0">
                  <a:pos x="wd2" y="hd2"/>
                </a:cxn>
                <a:cxn ang="5400000">
                  <a:pos x="wd2" y="hd2"/>
                </a:cxn>
                <a:cxn ang="10800000">
                  <a:pos x="wd2" y="hd2"/>
                </a:cxn>
                <a:cxn ang="16200000">
                  <a:pos x="wd2" y="hd2"/>
                </a:cxn>
              </a:cxnLst>
              <a:rect l="0" t="0" r="r" b="b"/>
              <a:pathLst>
                <a:path w="21600" h="21600" extrusionOk="0">
                  <a:moveTo>
                    <a:pt x="20162" y="3172"/>
                  </a:moveTo>
                  <a:cubicBezTo>
                    <a:pt x="19244" y="1133"/>
                    <a:pt x="18021" y="0"/>
                    <a:pt x="16718" y="0"/>
                  </a:cubicBezTo>
                  <a:cubicBezTo>
                    <a:pt x="16718" y="0"/>
                    <a:pt x="16718" y="0"/>
                    <a:pt x="16718" y="0"/>
                  </a:cubicBezTo>
                  <a:cubicBezTo>
                    <a:pt x="15416" y="0"/>
                    <a:pt x="14192" y="1133"/>
                    <a:pt x="13275" y="3172"/>
                  </a:cubicBezTo>
                  <a:lnTo>
                    <a:pt x="11587" y="6948"/>
                  </a:lnTo>
                  <a:lnTo>
                    <a:pt x="11587" y="6948"/>
                  </a:lnTo>
                  <a:lnTo>
                    <a:pt x="9537" y="11505"/>
                  </a:lnTo>
                  <a:lnTo>
                    <a:pt x="7623" y="15759"/>
                  </a:lnTo>
                  <a:cubicBezTo>
                    <a:pt x="7023" y="17094"/>
                    <a:pt x="6230" y="17824"/>
                    <a:pt x="5391" y="17824"/>
                  </a:cubicBezTo>
                  <a:cubicBezTo>
                    <a:pt x="4553" y="17824"/>
                    <a:pt x="3749" y="17094"/>
                    <a:pt x="3160" y="15759"/>
                  </a:cubicBezTo>
                  <a:lnTo>
                    <a:pt x="1201" y="11379"/>
                  </a:lnTo>
                  <a:lnTo>
                    <a:pt x="0" y="14048"/>
                  </a:lnTo>
                  <a:lnTo>
                    <a:pt x="1960" y="18428"/>
                  </a:lnTo>
                  <a:cubicBezTo>
                    <a:pt x="2877" y="20467"/>
                    <a:pt x="4100" y="21600"/>
                    <a:pt x="5403" y="21600"/>
                  </a:cubicBezTo>
                  <a:cubicBezTo>
                    <a:pt x="6705" y="21600"/>
                    <a:pt x="7929" y="20467"/>
                    <a:pt x="8846" y="18428"/>
                  </a:cubicBezTo>
                  <a:lnTo>
                    <a:pt x="10477" y="14778"/>
                  </a:lnTo>
                  <a:lnTo>
                    <a:pt x="10477" y="14778"/>
                  </a:lnTo>
                  <a:lnTo>
                    <a:pt x="12267" y="10800"/>
                  </a:lnTo>
                  <a:lnTo>
                    <a:pt x="12267" y="10800"/>
                  </a:lnTo>
                  <a:lnTo>
                    <a:pt x="14487" y="5841"/>
                  </a:lnTo>
                  <a:cubicBezTo>
                    <a:pt x="15087" y="4506"/>
                    <a:pt x="15880" y="3776"/>
                    <a:pt x="16718" y="3776"/>
                  </a:cubicBezTo>
                  <a:cubicBezTo>
                    <a:pt x="16718" y="3776"/>
                    <a:pt x="16718" y="3776"/>
                    <a:pt x="16718" y="3776"/>
                  </a:cubicBezTo>
                  <a:cubicBezTo>
                    <a:pt x="17556" y="3776"/>
                    <a:pt x="18361" y="4506"/>
                    <a:pt x="18950" y="5841"/>
                  </a:cubicBezTo>
                  <a:cubicBezTo>
                    <a:pt x="19550" y="7175"/>
                    <a:pt x="19878" y="8937"/>
                    <a:pt x="19878" y="10800"/>
                  </a:cubicBezTo>
                  <a:cubicBezTo>
                    <a:pt x="19878" y="12663"/>
                    <a:pt x="19550" y="14450"/>
                    <a:pt x="18950" y="15759"/>
                  </a:cubicBezTo>
                  <a:cubicBezTo>
                    <a:pt x="18349" y="17094"/>
                    <a:pt x="17556" y="17824"/>
                    <a:pt x="16718" y="17824"/>
                  </a:cubicBezTo>
                  <a:cubicBezTo>
                    <a:pt x="16718" y="17824"/>
                    <a:pt x="16718" y="17824"/>
                    <a:pt x="16718" y="17824"/>
                  </a:cubicBezTo>
                  <a:cubicBezTo>
                    <a:pt x="15869" y="17824"/>
                    <a:pt x="15076" y="17094"/>
                    <a:pt x="14487" y="15759"/>
                  </a:cubicBezTo>
                  <a:lnTo>
                    <a:pt x="12527" y="11379"/>
                  </a:lnTo>
                  <a:lnTo>
                    <a:pt x="11327" y="14048"/>
                  </a:lnTo>
                  <a:lnTo>
                    <a:pt x="13286" y="18428"/>
                  </a:lnTo>
                  <a:cubicBezTo>
                    <a:pt x="14204" y="20467"/>
                    <a:pt x="15427" y="21600"/>
                    <a:pt x="16730" y="21600"/>
                  </a:cubicBezTo>
                  <a:cubicBezTo>
                    <a:pt x="16730" y="21600"/>
                    <a:pt x="16730" y="21600"/>
                    <a:pt x="16730" y="21600"/>
                  </a:cubicBezTo>
                  <a:cubicBezTo>
                    <a:pt x="18032" y="21600"/>
                    <a:pt x="19244" y="20467"/>
                    <a:pt x="20173" y="18428"/>
                  </a:cubicBezTo>
                  <a:cubicBezTo>
                    <a:pt x="21090" y="16389"/>
                    <a:pt x="21600" y="13670"/>
                    <a:pt x="21600" y="10775"/>
                  </a:cubicBezTo>
                  <a:cubicBezTo>
                    <a:pt x="21589" y="7930"/>
                    <a:pt x="21079" y="5211"/>
                    <a:pt x="20162" y="3172"/>
                  </a:cubicBezTo>
                  <a:close/>
                  <a:moveTo>
                    <a:pt x="10726" y="11857"/>
                  </a:moveTo>
                  <a:lnTo>
                    <a:pt x="10636" y="12738"/>
                  </a:lnTo>
                  <a:cubicBezTo>
                    <a:pt x="10624" y="12814"/>
                    <a:pt x="10568" y="12864"/>
                    <a:pt x="10568" y="12789"/>
                  </a:cubicBezTo>
                  <a:lnTo>
                    <a:pt x="10545" y="12109"/>
                  </a:lnTo>
                  <a:lnTo>
                    <a:pt x="10239" y="12059"/>
                  </a:lnTo>
                  <a:cubicBezTo>
                    <a:pt x="10205" y="12059"/>
                    <a:pt x="10228" y="11933"/>
                    <a:pt x="10262" y="11908"/>
                  </a:cubicBezTo>
                  <a:lnTo>
                    <a:pt x="10658" y="11706"/>
                  </a:lnTo>
                  <a:cubicBezTo>
                    <a:pt x="10715" y="11681"/>
                    <a:pt x="10738" y="11757"/>
                    <a:pt x="10726" y="11857"/>
                  </a:cubicBezTo>
                  <a:close/>
                  <a:moveTo>
                    <a:pt x="11270" y="10699"/>
                  </a:moveTo>
                  <a:lnTo>
                    <a:pt x="11145" y="11908"/>
                  </a:lnTo>
                  <a:cubicBezTo>
                    <a:pt x="11134" y="12034"/>
                    <a:pt x="11055" y="12084"/>
                    <a:pt x="11055" y="11983"/>
                  </a:cubicBezTo>
                  <a:lnTo>
                    <a:pt x="11021" y="11077"/>
                  </a:lnTo>
                  <a:lnTo>
                    <a:pt x="10613" y="11001"/>
                  </a:lnTo>
                  <a:cubicBezTo>
                    <a:pt x="10568" y="11001"/>
                    <a:pt x="10590" y="10825"/>
                    <a:pt x="10647" y="10800"/>
                  </a:cubicBezTo>
                  <a:lnTo>
                    <a:pt x="11191" y="10523"/>
                  </a:lnTo>
                  <a:cubicBezTo>
                    <a:pt x="11247" y="10498"/>
                    <a:pt x="11281" y="10573"/>
                    <a:pt x="11270" y="10699"/>
                  </a:cubicBezTo>
                  <a:close/>
                  <a:moveTo>
                    <a:pt x="11870" y="9390"/>
                  </a:moveTo>
                  <a:lnTo>
                    <a:pt x="11723" y="10876"/>
                  </a:lnTo>
                  <a:cubicBezTo>
                    <a:pt x="11712" y="11027"/>
                    <a:pt x="11610" y="11102"/>
                    <a:pt x="11610" y="10976"/>
                  </a:cubicBezTo>
                  <a:lnTo>
                    <a:pt x="11565" y="9843"/>
                  </a:lnTo>
                  <a:lnTo>
                    <a:pt x="11055" y="9743"/>
                  </a:lnTo>
                  <a:cubicBezTo>
                    <a:pt x="10998" y="9743"/>
                    <a:pt x="11032" y="9516"/>
                    <a:pt x="11100" y="9491"/>
                  </a:cubicBezTo>
                  <a:lnTo>
                    <a:pt x="11768" y="9164"/>
                  </a:lnTo>
                  <a:cubicBezTo>
                    <a:pt x="11848" y="9138"/>
                    <a:pt x="11893" y="9239"/>
                    <a:pt x="11870" y="9390"/>
                  </a:cubicBezTo>
                  <a:close/>
                </a:path>
              </a:pathLst>
            </a:custGeom>
            <a:solidFill>
              <a:srgbClr val="9ACCCE"/>
            </a:solidFill>
            <a:ln w="12700">
              <a:miter lim="400000"/>
            </a:ln>
          </p:spPr>
          <p:txBody>
            <a:bodyPr lIns="28575" tIns="28575" rIns="28575" bIns="28575"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9" name="TextBox 22">
              <a:extLst>
                <a:ext uri="{FF2B5EF4-FFF2-40B4-BE49-F238E27FC236}">
                  <a16:creationId xmlns:a16="http://schemas.microsoft.com/office/drawing/2014/main" id="{2AF7EC64-395E-8586-38AD-6576F0701A00}"/>
                </a:ext>
              </a:extLst>
            </p:cNvPr>
            <p:cNvSpPr txBox="1"/>
            <p:nvPr/>
          </p:nvSpPr>
          <p:spPr>
            <a:xfrm>
              <a:off x="8581298" y="2633195"/>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700" b="1" i="0" u="none" strike="noStrike" kern="1200" cap="none" spc="0" normalizeH="0" baseline="0" noProof="0" dirty="0">
                  <a:ln>
                    <a:noFill/>
                  </a:ln>
                  <a:solidFill>
                    <a:prstClr val="white"/>
                  </a:solidFill>
                  <a:effectLst/>
                  <a:uLnTx/>
                  <a:uFillTx/>
                  <a:latin typeface="Calibri" panose="020F0502020204030204"/>
                  <a:ea typeface="+mn-ea"/>
                  <a:cs typeface="+mn-cs"/>
                </a:rPr>
                <a:t>01</a:t>
              </a:r>
            </a:p>
          </p:txBody>
        </p:sp>
        <p:sp>
          <p:nvSpPr>
            <p:cNvPr id="70" name="TextBox 69">
              <a:extLst>
                <a:ext uri="{FF2B5EF4-FFF2-40B4-BE49-F238E27FC236}">
                  <a16:creationId xmlns:a16="http://schemas.microsoft.com/office/drawing/2014/main" id="{941EBCC5-6D96-9BFB-68E9-F3892357C8CB}"/>
                </a:ext>
              </a:extLst>
            </p:cNvPr>
            <p:cNvSpPr txBox="1"/>
            <p:nvPr/>
          </p:nvSpPr>
          <p:spPr>
            <a:xfrm>
              <a:off x="8066606" y="4154520"/>
              <a:ext cx="164964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التغذية الراجعة الإيجابية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748687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000"/>
                                        <p:tgtEl>
                                          <p:spTgt spid="66"/>
                                        </p:tgtEl>
                                      </p:cBhvr>
                                    </p:animEffect>
                                    <p:anim calcmode="lin" valueType="num">
                                      <p:cBhvr>
                                        <p:cTn id="8" dur="1000" fill="hold"/>
                                        <p:tgtEl>
                                          <p:spTgt spid="66"/>
                                        </p:tgtEl>
                                        <p:attrNameLst>
                                          <p:attrName>ppt_x</p:attrName>
                                        </p:attrNameLst>
                                      </p:cBhvr>
                                      <p:tavLst>
                                        <p:tav tm="0">
                                          <p:val>
                                            <p:strVal val="#ppt_x"/>
                                          </p:val>
                                        </p:tav>
                                        <p:tav tm="100000">
                                          <p:val>
                                            <p:strVal val="#ppt_x"/>
                                          </p:val>
                                        </p:tav>
                                      </p:tavLst>
                                    </p:anim>
                                    <p:anim calcmode="lin" valueType="num">
                                      <p:cBhvr>
                                        <p:cTn id="9"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1000"/>
                                        <p:tgtEl>
                                          <p:spTgt spid="61"/>
                                        </p:tgtEl>
                                      </p:cBhvr>
                                    </p:animEffect>
                                    <p:anim calcmode="lin" valueType="num">
                                      <p:cBhvr>
                                        <p:cTn id="15" dur="1000" fill="hold"/>
                                        <p:tgtEl>
                                          <p:spTgt spid="61"/>
                                        </p:tgtEl>
                                        <p:attrNameLst>
                                          <p:attrName>ppt_x</p:attrName>
                                        </p:attrNameLst>
                                      </p:cBhvr>
                                      <p:tavLst>
                                        <p:tav tm="0">
                                          <p:val>
                                            <p:strVal val="#ppt_x"/>
                                          </p:val>
                                        </p:tav>
                                        <p:tav tm="100000">
                                          <p:val>
                                            <p:strVal val="#ppt_x"/>
                                          </p:val>
                                        </p:tav>
                                      </p:tavLst>
                                    </p:anim>
                                    <p:anim calcmode="lin" valueType="num">
                                      <p:cBhvr>
                                        <p:cTn id="16"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أدوات جمع التغذية الراجعة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4414B0B9-94B7-661A-D98E-466F61E42857}"/>
              </a:ext>
            </a:extLst>
          </p:cNvPr>
          <p:cNvGrpSpPr/>
          <p:nvPr/>
        </p:nvGrpSpPr>
        <p:grpSpPr>
          <a:xfrm>
            <a:off x="7896627" y="2876647"/>
            <a:ext cx="2723174" cy="2795203"/>
            <a:chOff x="7953979" y="1915504"/>
            <a:chExt cx="2723174" cy="2795203"/>
          </a:xfrm>
        </p:grpSpPr>
        <p:grpSp>
          <p:nvGrpSpPr>
            <p:cNvPr id="15" name="Group 14">
              <a:extLst>
                <a:ext uri="{FF2B5EF4-FFF2-40B4-BE49-F238E27FC236}">
                  <a16:creationId xmlns:a16="http://schemas.microsoft.com/office/drawing/2014/main" id="{A82BA2F7-BEC5-41B7-96F6-7730630B584B}"/>
                </a:ext>
              </a:extLst>
            </p:cNvPr>
            <p:cNvGrpSpPr/>
            <p:nvPr/>
          </p:nvGrpSpPr>
          <p:grpSpPr>
            <a:xfrm>
              <a:off x="7953979" y="1915504"/>
              <a:ext cx="2031700" cy="1955134"/>
              <a:chOff x="8494442" y="1625227"/>
              <a:chExt cx="2708933" cy="2606845"/>
            </a:xfrm>
            <a:solidFill>
              <a:srgbClr val="2E6D70"/>
            </a:solidFill>
          </p:grpSpPr>
          <p:sp>
            <p:nvSpPr>
              <p:cNvPr id="17" name="Freeform: Shape 16">
                <a:extLst>
                  <a:ext uri="{FF2B5EF4-FFF2-40B4-BE49-F238E27FC236}">
                    <a16:creationId xmlns:a16="http://schemas.microsoft.com/office/drawing/2014/main" id="{C3C8730F-A5DA-874B-3756-76019760FFE8}"/>
                  </a:ext>
                </a:extLst>
              </p:cNvPr>
              <p:cNvSpPr/>
              <p:nvPr/>
            </p:nvSpPr>
            <p:spPr>
              <a:xfrm>
                <a:off x="8593278"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235153"/>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18" name="Freeform: Shape 17">
                <a:extLst>
                  <a:ext uri="{FF2B5EF4-FFF2-40B4-BE49-F238E27FC236}">
                    <a16:creationId xmlns:a16="http://schemas.microsoft.com/office/drawing/2014/main" id="{4073B5E9-93DD-A50C-7BB4-2862594A2503}"/>
                  </a:ext>
                </a:extLst>
              </p:cNvPr>
              <p:cNvSpPr/>
              <p:nvPr/>
            </p:nvSpPr>
            <p:spPr>
              <a:xfrm>
                <a:off x="8494442"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grp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19" name="Freeform: Shape 18">
                <a:extLst>
                  <a:ext uri="{FF2B5EF4-FFF2-40B4-BE49-F238E27FC236}">
                    <a16:creationId xmlns:a16="http://schemas.microsoft.com/office/drawing/2014/main" id="{E3E65042-F990-E437-09E9-4946D8BA9FC3}"/>
                  </a:ext>
                </a:extLst>
              </p:cNvPr>
              <p:cNvSpPr/>
              <p:nvPr/>
            </p:nvSpPr>
            <p:spPr>
              <a:xfrm>
                <a:off x="9428493"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grp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20" name="TextBox 19">
                <a:extLst>
                  <a:ext uri="{FF2B5EF4-FFF2-40B4-BE49-F238E27FC236}">
                    <a16:creationId xmlns:a16="http://schemas.microsoft.com/office/drawing/2014/main" id="{30251DBF-58B8-6730-2BD2-85C70E2D82B5}"/>
                  </a:ext>
                </a:extLst>
              </p:cNvPr>
              <p:cNvSpPr txBox="1"/>
              <p:nvPr/>
            </p:nvSpPr>
            <p:spPr>
              <a:xfrm>
                <a:off x="10337746" y="3493403"/>
                <a:ext cx="767732" cy="738664"/>
              </a:xfrm>
              <a:prstGeom prst="rect">
                <a:avLst/>
              </a:prstGeom>
              <a:grpFill/>
            </p:spPr>
            <p:txBody>
              <a:bodyPr wrap="none" rtlCol="0" anchor="b">
                <a:spAutoFit/>
              </a:bodyPr>
              <a:lstStyle/>
              <a:p>
                <a:pPr algn="ctr">
                  <a:defRPr/>
                </a:pPr>
                <a:r>
                  <a:rPr lang="en-US" sz="3000" b="1" kern="0" dirty="0">
                    <a:solidFill>
                      <a:prstClr val="white"/>
                    </a:solidFill>
                    <a:latin typeface="Calibri" panose="020F0502020204030204"/>
                  </a:rPr>
                  <a:t>01</a:t>
                </a:r>
              </a:p>
            </p:txBody>
          </p:sp>
        </p:grpSp>
        <p:sp>
          <p:nvSpPr>
            <p:cNvPr id="16" name="TextBox 15">
              <a:extLst>
                <a:ext uri="{FF2B5EF4-FFF2-40B4-BE49-F238E27FC236}">
                  <a16:creationId xmlns:a16="http://schemas.microsoft.com/office/drawing/2014/main" id="{831E1425-19EF-919E-E0E6-5E3A245608BD}"/>
                </a:ext>
              </a:extLst>
            </p:cNvPr>
            <p:cNvSpPr txBox="1"/>
            <p:nvPr/>
          </p:nvSpPr>
          <p:spPr>
            <a:xfrm>
              <a:off x="8790522" y="4006796"/>
              <a:ext cx="1886631" cy="703911"/>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الاستطلاعات  </a:t>
              </a:r>
              <a:r>
                <a:rPr lang="en-US" b="1" dirty="0">
                  <a:latin typeface="Times New Roman" panose="02020603050405020304" pitchFamily="18" charset="0"/>
                  <a:ea typeface="Calibri" panose="020F0502020204030204" pitchFamily="34" charset="0"/>
                  <a:cs typeface="Adobe Arabic" panose="02040503050201020203" pitchFamily="18" charset="-78"/>
                </a:rPr>
                <a:t>(Surveys)</a:t>
              </a:r>
            </a:p>
          </p:txBody>
        </p:sp>
      </p:grpSp>
      <p:grpSp>
        <p:nvGrpSpPr>
          <p:cNvPr id="21" name="Group 20">
            <a:extLst>
              <a:ext uri="{FF2B5EF4-FFF2-40B4-BE49-F238E27FC236}">
                <a16:creationId xmlns:a16="http://schemas.microsoft.com/office/drawing/2014/main" id="{BF6A8FC3-FDB6-5BE4-2DDD-4705AE98EEB0}"/>
              </a:ext>
            </a:extLst>
          </p:cNvPr>
          <p:cNvGrpSpPr/>
          <p:nvPr/>
        </p:nvGrpSpPr>
        <p:grpSpPr>
          <a:xfrm>
            <a:off x="6463606" y="2876647"/>
            <a:ext cx="2385165" cy="2810335"/>
            <a:chOff x="6520958" y="1915504"/>
            <a:chExt cx="2385165" cy="2810335"/>
          </a:xfrm>
        </p:grpSpPr>
        <p:grpSp>
          <p:nvGrpSpPr>
            <p:cNvPr id="22" name="Group 21">
              <a:extLst>
                <a:ext uri="{FF2B5EF4-FFF2-40B4-BE49-F238E27FC236}">
                  <a16:creationId xmlns:a16="http://schemas.microsoft.com/office/drawing/2014/main" id="{EF3049E6-D2BD-094E-5139-DCB89019C940}"/>
                </a:ext>
              </a:extLst>
            </p:cNvPr>
            <p:cNvGrpSpPr/>
            <p:nvPr/>
          </p:nvGrpSpPr>
          <p:grpSpPr>
            <a:xfrm>
              <a:off x="6520958" y="1915504"/>
              <a:ext cx="2031700" cy="1955134"/>
              <a:chOff x="6583748" y="1625227"/>
              <a:chExt cx="2708933" cy="2606845"/>
            </a:xfrm>
          </p:grpSpPr>
          <p:sp>
            <p:nvSpPr>
              <p:cNvPr id="24" name="Freeform: Shape 23">
                <a:extLst>
                  <a:ext uri="{FF2B5EF4-FFF2-40B4-BE49-F238E27FC236}">
                    <a16:creationId xmlns:a16="http://schemas.microsoft.com/office/drawing/2014/main" id="{8E7DB518-DCD8-6BE3-C041-1935F78079EB}"/>
                  </a:ext>
                </a:extLst>
              </p:cNvPr>
              <p:cNvSpPr/>
              <p:nvPr/>
            </p:nvSpPr>
            <p:spPr>
              <a:xfrm>
                <a:off x="6682584"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337679"/>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25" name="Freeform: Shape 24">
                <a:extLst>
                  <a:ext uri="{FF2B5EF4-FFF2-40B4-BE49-F238E27FC236}">
                    <a16:creationId xmlns:a16="http://schemas.microsoft.com/office/drawing/2014/main" id="{4F49AB7D-9B35-F2A6-2B99-EAB80DD7C722}"/>
                  </a:ext>
                </a:extLst>
              </p:cNvPr>
              <p:cNvSpPr/>
              <p:nvPr/>
            </p:nvSpPr>
            <p:spPr>
              <a:xfrm>
                <a:off x="6583748"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2E6D70"/>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26" name="Freeform: Shape 25">
                <a:extLst>
                  <a:ext uri="{FF2B5EF4-FFF2-40B4-BE49-F238E27FC236}">
                    <a16:creationId xmlns:a16="http://schemas.microsoft.com/office/drawing/2014/main" id="{222B851F-4C29-CBD3-368E-53AA45BC027A}"/>
                  </a:ext>
                </a:extLst>
              </p:cNvPr>
              <p:cNvSpPr/>
              <p:nvPr/>
            </p:nvSpPr>
            <p:spPr>
              <a:xfrm>
                <a:off x="7517799"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rgbClr val="3D8E92"/>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27" name="TextBox 26">
                <a:extLst>
                  <a:ext uri="{FF2B5EF4-FFF2-40B4-BE49-F238E27FC236}">
                    <a16:creationId xmlns:a16="http://schemas.microsoft.com/office/drawing/2014/main" id="{1BC8E33C-47DE-4AA6-B76F-8B1708569855}"/>
                  </a:ext>
                </a:extLst>
              </p:cNvPr>
              <p:cNvSpPr txBox="1"/>
              <p:nvPr/>
            </p:nvSpPr>
            <p:spPr>
              <a:xfrm>
                <a:off x="8427052" y="3493403"/>
                <a:ext cx="767732" cy="738664"/>
              </a:xfrm>
              <a:prstGeom prst="rect">
                <a:avLst/>
              </a:prstGeom>
              <a:noFill/>
            </p:spPr>
            <p:txBody>
              <a:bodyPr wrap="none" rtlCol="0" anchor="b">
                <a:spAutoFit/>
              </a:bodyPr>
              <a:lstStyle/>
              <a:p>
                <a:pPr algn="ctr">
                  <a:defRPr/>
                </a:pPr>
                <a:r>
                  <a:rPr lang="en-US" sz="3000" b="1" kern="0" dirty="0">
                    <a:solidFill>
                      <a:prstClr val="white"/>
                    </a:solidFill>
                    <a:latin typeface="Calibri" panose="020F0502020204030204"/>
                  </a:rPr>
                  <a:t>02</a:t>
                </a:r>
              </a:p>
            </p:txBody>
          </p:sp>
        </p:grpSp>
        <p:sp>
          <p:nvSpPr>
            <p:cNvPr id="23" name="TextBox 22">
              <a:extLst>
                <a:ext uri="{FF2B5EF4-FFF2-40B4-BE49-F238E27FC236}">
                  <a16:creationId xmlns:a16="http://schemas.microsoft.com/office/drawing/2014/main" id="{9FA354D1-48AE-C826-E3CC-169778A4E647}"/>
                </a:ext>
              </a:extLst>
            </p:cNvPr>
            <p:cNvSpPr txBox="1"/>
            <p:nvPr/>
          </p:nvSpPr>
          <p:spPr>
            <a:xfrm>
              <a:off x="7715786" y="4006796"/>
              <a:ext cx="119033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المقابلات الفردية أو الجماعية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8" name="Group 27">
            <a:extLst>
              <a:ext uri="{FF2B5EF4-FFF2-40B4-BE49-F238E27FC236}">
                <a16:creationId xmlns:a16="http://schemas.microsoft.com/office/drawing/2014/main" id="{CC40171D-AD7B-ABA7-AC06-B342C5D7AD10}"/>
              </a:ext>
            </a:extLst>
          </p:cNvPr>
          <p:cNvGrpSpPr/>
          <p:nvPr/>
        </p:nvGrpSpPr>
        <p:grpSpPr>
          <a:xfrm>
            <a:off x="5030586" y="2876647"/>
            <a:ext cx="2773394" cy="3113751"/>
            <a:chOff x="5087938" y="1915504"/>
            <a:chExt cx="2773394" cy="3113751"/>
          </a:xfrm>
        </p:grpSpPr>
        <p:grpSp>
          <p:nvGrpSpPr>
            <p:cNvPr id="29" name="Group 28">
              <a:extLst>
                <a:ext uri="{FF2B5EF4-FFF2-40B4-BE49-F238E27FC236}">
                  <a16:creationId xmlns:a16="http://schemas.microsoft.com/office/drawing/2014/main" id="{FA6CE819-44EE-143D-0C08-A7A449BB24BF}"/>
                </a:ext>
              </a:extLst>
            </p:cNvPr>
            <p:cNvGrpSpPr/>
            <p:nvPr/>
          </p:nvGrpSpPr>
          <p:grpSpPr>
            <a:xfrm>
              <a:off x="5087938" y="1915504"/>
              <a:ext cx="2031700" cy="1955134"/>
              <a:chOff x="4673054" y="1625227"/>
              <a:chExt cx="2708933" cy="2606845"/>
            </a:xfrm>
          </p:grpSpPr>
          <p:sp>
            <p:nvSpPr>
              <p:cNvPr id="31" name="Freeform: Shape 30">
                <a:extLst>
                  <a:ext uri="{FF2B5EF4-FFF2-40B4-BE49-F238E27FC236}">
                    <a16:creationId xmlns:a16="http://schemas.microsoft.com/office/drawing/2014/main" id="{1EE6D569-23A8-A548-FD1A-228E0508EA79}"/>
                  </a:ext>
                </a:extLst>
              </p:cNvPr>
              <p:cNvSpPr/>
              <p:nvPr/>
            </p:nvSpPr>
            <p:spPr>
              <a:xfrm>
                <a:off x="4771890"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ysClr val="window" lastClr="FFFFFF">
                  <a:lumMod val="65000"/>
                </a:sysClr>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latin typeface="Calibri" panose="020F0502020204030204"/>
                </a:endParaRPr>
              </a:p>
            </p:txBody>
          </p:sp>
          <p:sp>
            <p:nvSpPr>
              <p:cNvPr id="32" name="Freeform: Shape 31">
                <a:extLst>
                  <a:ext uri="{FF2B5EF4-FFF2-40B4-BE49-F238E27FC236}">
                    <a16:creationId xmlns:a16="http://schemas.microsoft.com/office/drawing/2014/main" id="{3EEF3FBF-CFE3-7B74-5243-8778F5EADC23}"/>
                  </a:ext>
                </a:extLst>
              </p:cNvPr>
              <p:cNvSpPr/>
              <p:nvPr/>
            </p:nvSpPr>
            <p:spPr>
              <a:xfrm>
                <a:off x="5607105"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ysClr val="window" lastClr="FFFFFF">
                  <a:lumMod val="75000"/>
                </a:sysClr>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latin typeface="Calibri" panose="020F0502020204030204"/>
                </a:endParaRPr>
              </a:p>
            </p:txBody>
          </p:sp>
          <p:sp>
            <p:nvSpPr>
              <p:cNvPr id="33" name="TextBox 32">
                <a:extLst>
                  <a:ext uri="{FF2B5EF4-FFF2-40B4-BE49-F238E27FC236}">
                    <a16:creationId xmlns:a16="http://schemas.microsoft.com/office/drawing/2014/main" id="{350C446C-84BF-F148-0B06-19A476590F3C}"/>
                  </a:ext>
                </a:extLst>
              </p:cNvPr>
              <p:cNvSpPr txBox="1"/>
              <p:nvPr/>
            </p:nvSpPr>
            <p:spPr>
              <a:xfrm>
                <a:off x="6516358" y="3493403"/>
                <a:ext cx="767732" cy="738664"/>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latin typeface="Calibri" panose="020F0502020204030204"/>
                  </a:rPr>
                  <a:t>03</a:t>
                </a:r>
              </a:p>
            </p:txBody>
          </p:sp>
          <p:sp>
            <p:nvSpPr>
              <p:cNvPr id="34" name="Freeform: Shape 33">
                <a:extLst>
                  <a:ext uri="{FF2B5EF4-FFF2-40B4-BE49-F238E27FC236}">
                    <a16:creationId xmlns:a16="http://schemas.microsoft.com/office/drawing/2014/main" id="{9ECD87FE-A087-AEDF-E053-AFC2BDEB44AD}"/>
                  </a:ext>
                </a:extLst>
              </p:cNvPr>
              <p:cNvSpPr/>
              <p:nvPr/>
            </p:nvSpPr>
            <p:spPr>
              <a:xfrm>
                <a:off x="4673054"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E7E6E6">
                  <a:lumMod val="75000"/>
                </a:srgbClr>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latin typeface="Calibri" panose="020F0502020204030204"/>
                </a:endParaRPr>
              </a:p>
            </p:txBody>
          </p:sp>
        </p:grpSp>
        <p:sp>
          <p:nvSpPr>
            <p:cNvPr id="30" name="TextBox 29">
              <a:extLst>
                <a:ext uri="{FF2B5EF4-FFF2-40B4-BE49-F238E27FC236}">
                  <a16:creationId xmlns:a16="http://schemas.microsoft.com/office/drawing/2014/main" id="{672EDEBE-1D83-5A51-E618-52EE108B1785}"/>
                </a:ext>
              </a:extLst>
            </p:cNvPr>
            <p:cNvSpPr txBox="1"/>
            <p:nvPr/>
          </p:nvSpPr>
          <p:spPr>
            <a:xfrm>
              <a:off x="5974701" y="4006796"/>
              <a:ext cx="1886631" cy="1022459"/>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نظام التقييم الدوري  </a:t>
              </a:r>
              <a:r>
                <a:rPr lang="en-US" b="1" dirty="0">
                  <a:latin typeface="Times New Roman" panose="02020603050405020304" pitchFamily="18" charset="0"/>
                  <a:ea typeface="Calibri" panose="020F0502020204030204" pitchFamily="34" charset="0"/>
                  <a:cs typeface="Adobe Arabic" panose="02040503050201020203" pitchFamily="18" charset="-78"/>
                </a:rPr>
                <a:t>(Performance Appraisals)</a:t>
              </a:r>
            </a:p>
          </p:txBody>
        </p:sp>
      </p:grpSp>
      <p:grpSp>
        <p:nvGrpSpPr>
          <p:cNvPr id="35" name="Group 34">
            <a:extLst>
              <a:ext uri="{FF2B5EF4-FFF2-40B4-BE49-F238E27FC236}">
                <a16:creationId xmlns:a16="http://schemas.microsoft.com/office/drawing/2014/main" id="{A9192E63-2F22-253A-A1BF-E23848B8148D}"/>
              </a:ext>
            </a:extLst>
          </p:cNvPr>
          <p:cNvGrpSpPr/>
          <p:nvPr/>
        </p:nvGrpSpPr>
        <p:grpSpPr>
          <a:xfrm>
            <a:off x="3597565" y="2876647"/>
            <a:ext cx="2823615" cy="2491786"/>
            <a:chOff x="3654917" y="1915504"/>
            <a:chExt cx="2823615" cy="2491786"/>
          </a:xfrm>
        </p:grpSpPr>
        <p:grpSp>
          <p:nvGrpSpPr>
            <p:cNvPr id="36" name="Group 35">
              <a:extLst>
                <a:ext uri="{FF2B5EF4-FFF2-40B4-BE49-F238E27FC236}">
                  <a16:creationId xmlns:a16="http://schemas.microsoft.com/office/drawing/2014/main" id="{74B0E209-26C3-7F36-D940-D54C5CF6CCB2}"/>
                </a:ext>
              </a:extLst>
            </p:cNvPr>
            <p:cNvGrpSpPr/>
            <p:nvPr/>
          </p:nvGrpSpPr>
          <p:grpSpPr>
            <a:xfrm>
              <a:off x="3654917" y="1915504"/>
              <a:ext cx="2031700" cy="1955134"/>
              <a:chOff x="2762360" y="1625227"/>
              <a:chExt cx="2708933" cy="2606845"/>
            </a:xfrm>
          </p:grpSpPr>
          <p:sp>
            <p:nvSpPr>
              <p:cNvPr id="38" name="Freeform: Shape 37">
                <a:extLst>
                  <a:ext uri="{FF2B5EF4-FFF2-40B4-BE49-F238E27FC236}">
                    <a16:creationId xmlns:a16="http://schemas.microsoft.com/office/drawing/2014/main" id="{E0483DFB-52F7-9933-B3E3-AE999B5D6410}"/>
                  </a:ext>
                </a:extLst>
              </p:cNvPr>
              <p:cNvSpPr/>
              <p:nvPr/>
            </p:nvSpPr>
            <p:spPr>
              <a:xfrm>
                <a:off x="2861196"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FFC000">
                  <a:lumMod val="75000"/>
                </a:srgbClr>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latin typeface="Calibri" panose="020F0502020204030204"/>
                </a:endParaRPr>
              </a:p>
            </p:txBody>
          </p:sp>
          <p:sp>
            <p:nvSpPr>
              <p:cNvPr id="39" name="Freeform: Shape 38">
                <a:extLst>
                  <a:ext uri="{FF2B5EF4-FFF2-40B4-BE49-F238E27FC236}">
                    <a16:creationId xmlns:a16="http://schemas.microsoft.com/office/drawing/2014/main" id="{F0C0C7D6-1379-E27B-7FCB-82B29B6E707E}"/>
                  </a:ext>
                </a:extLst>
              </p:cNvPr>
              <p:cNvSpPr/>
              <p:nvPr/>
            </p:nvSpPr>
            <p:spPr>
              <a:xfrm>
                <a:off x="2762360"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FFBF3F"/>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latin typeface="Calibri" panose="020F0502020204030204"/>
                </a:endParaRPr>
              </a:p>
            </p:txBody>
          </p:sp>
          <p:sp>
            <p:nvSpPr>
              <p:cNvPr id="40" name="Freeform: Shape 39">
                <a:extLst>
                  <a:ext uri="{FF2B5EF4-FFF2-40B4-BE49-F238E27FC236}">
                    <a16:creationId xmlns:a16="http://schemas.microsoft.com/office/drawing/2014/main" id="{21B72ACD-A8DE-CF16-4EDD-1D4F419A9242}"/>
                  </a:ext>
                </a:extLst>
              </p:cNvPr>
              <p:cNvSpPr/>
              <p:nvPr/>
            </p:nvSpPr>
            <p:spPr>
              <a:xfrm>
                <a:off x="3696411"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rgbClr val="FFCC66"/>
              </a:solidFill>
              <a:ln w="0"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latin typeface="Calibri" panose="020F0502020204030204"/>
                </a:endParaRPr>
              </a:p>
            </p:txBody>
          </p:sp>
          <p:sp>
            <p:nvSpPr>
              <p:cNvPr id="41" name="TextBox 40">
                <a:extLst>
                  <a:ext uri="{FF2B5EF4-FFF2-40B4-BE49-F238E27FC236}">
                    <a16:creationId xmlns:a16="http://schemas.microsoft.com/office/drawing/2014/main" id="{63E541CB-089A-A593-C872-0F847B846843}"/>
                  </a:ext>
                </a:extLst>
              </p:cNvPr>
              <p:cNvSpPr txBox="1"/>
              <p:nvPr/>
            </p:nvSpPr>
            <p:spPr>
              <a:xfrm>
                <a:off x="4605664" y="3493403"/>
                <a:ext cx="767732" cy="738664"/>
              </a:xfrm>
              <a:prstGeom prst="rect">
                <a:avLst/>
              </a:prstGeom>
              <a:noFill/>
            </p:spPr>
            <p:txBody>
              <a:bodyPr wrap="none" rtlCol="0" anchor="b">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prstClr val="white"/>
                    </a:solidFill>
                    <a:effectLst/>
                    <a:uLnTx/>
                    <a:uFillTx/>
                    <a:latin typeface="Calibri" panose="020F0502020204030204"/>
                  </a:rPr>
                  <a:t>04</a:t>
                </a:r>
              </a:p>
            </p:txBody>
          </p:sp>
        </p:grpSp>
        <p:sp>
          <p:nvSpPr>
            <p:cNvPr id="37" name="TextBox 36">
              <a:extLst>
                <a:ext uri="{FF2B5EF4-FFF2-40B4-BE49-F238E27FC236}">
                  <a16:creationId xmlns:a16="http://schemas.microsoft.com/office/drawing/2014/main" id="{B8CFE36F-13DD-D1E6-7056-98E95FB0228B}"/>
                </a:ext>
              </a:extLst>
            </p:cNvPr>
            <p:cNvSpPr txBox="1"/>
            <p:nvPr/>
          </p:nvSpPr>
          <p:spPr>
            <a:xfrm>
              <a:off x="4591901" y="4006796"/>
              <a:ext cx="1886631"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الشكاوى</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2" name="Group 41">
            <a:extLst>
              <a:ext uri="{FF2B5EF4-FFF2-40B4-BE49-F238E27FC236}">
                <a16:creationId xmlns:a16="http://schemas.microsoft.com/office/drawing/2014/main" id="{9018EEE0-0A22-8512-BDA9-688D2E50F40B}"/>
              </a:ext>
            </a:extLst>
          </p:cNvPr>
          <p:cNvGrpSpPr/>
          <p:nvPr/>
        </p:nvGrpSpPr>
        <p:grpSpPr>
          <a:xfrm>
            <a:off x="2164545" y="2876647"/>
            <a:ext cx="2627849" cy="2810335"/>
            <a:chOff x="2221897" y="1915504"/>
            <a:chExt cx="2627849" cy="2810335"/>
          </a:xfrm>
        </p:grpSpPr>
        <p:grpSp>
          <p:nvGrpSpPr>
            <p:cNvPr id="43" name="Group 42">
              <a:extLst>
                <a:ext uri="{FF2B5EF4-FFF2-40B4-BE49-F238E27FC236}">
                  <a16:creationId xmlns:a16="http://schemas.microsoft.com/office/drawing/2014/main" id="{D1A3F265-3B5D-8249-08D0-E3EB14DCB424}"/>
                </a:ext>
              </a:extLst>
            </p:cNvPr>
            <p:cNvGrpSpPr/>
            <p:nvPr/>
          </p:nvGrpSpPr>
          <p:grpSpPr>
            <a:xfrm>
              <a:off x="2221897" y="1915504"/>
              <a:ext cx="2031700" cy="1955134"/>
              <a:chOff x="851666" y="1625227"/>
              <a:chExt cx="2708933" cy="2606845"/>
            </a:xfrm>
          </p:grpSpPr>
          <p:sp>
            <p:nvSpPr>
              <p:cNvPr id="45" name="Freeform: Shape 44">
                <a:extLst>
                  <a:ext uri="{FF2B5EF4-FFF2-40B4-BE49-F238E27FC236}">
                    <a16:creationId xmlns:a16="http://schemas.microsoft.com/office/drawing/2014/main" id="{DBDC9534-8C4A-51F5-507E-8F6D65347D3E}"/>
                  </a:ext>
                </a:extLst>
              </p:cNvPr>
              <p:cNvSpPr/>
              <p:nvPr/>
            </p:nvSpPr>
            <p:spPr>
              <a:xfrm>
                <a:off x="950502"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3D8E92"/>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46" name="Freeform: Shape 45">
                <a:extLst>
                  <a:ext uri="{FF2B5EF4-FFF2-40B4-BE49-F238E27FC236}">
                    <a16:creationId xmlns:a16="http://schemas.microsoft.com/office/drawing/2014/main" id="{FE62CB46-E835-D6C2-9C3E-E18FBC2C7DF9}"/>
                  </a:ext>
                </a:extLst>
              </p:cNvPr>
              <p:cNvSpPr/>
              <p:nvPr/>
            </p:nvSpPr>
            <p:spPr>
              <a:xfrm>
                <a:off x="851666"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6CB4B8"/>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47" name="Freeform: Shape 46">
                <a:extLst>
                  <a:ext uri="{FF2B5EF4-FFF2-40B4-BE49-F238E27FC236}">
                    <a16:creationId xmlns:a16="http://schemas.microsoft.com/office/drawing/2014/main" id="{889727C6-38C6-81B9-6609-A3448DA605D4}"/>
                  </a:ext>
                </a:extLst>
              </p:cNvPr>
              <p:cNvSpPr/>
              <p:nvPr/>
            </p:nvSpPr>
            <p:spPr>
              <a:xfrm>
                <a:off x="1785717"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rgbClr val="9ACCCE"/>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48" name="TextBox 47">
                <a:extLst>
                  <a:ext uri="{FF2B5EF4-FFF2-40B4-BE49-F238E27FC236}">
                    <a16:creationId xmlns:a16="http://schemas.microsoft.com/office/drawing/2014/main" id="{3EF1215D-B4CF-81BF-59F0-C04623B8A8A6}"/>
                  </a:ext>
                </a:extLst>
              </p:cNvPr>
              <p:cNvSpPr txBox="1"/>
              <p:nvPr/>
            </p:nvSpPr>
            <p:spPr>
              <a:xfrm>
                <a:off x="2694970" y="3493403"/>
                <a:ext cx="767732" cy="738664"/>
              </a:xfrm>
              <a:prstGeom prst="rect">
                <a:avLst/>
              </a:prstGeom>
              <a:noFill/>
            </p:spPr>
            <p:txBody>
              <a:bodyPr wrap="none" rtlCol="0" anchor="b">
                <a:spAutoFit/>
              </a:bodyPr>
              <a:lstStyle/>
              <a:p>
                <a:pPr algn="ctr">
                  <a:defRPr/>
                </a:pPr>
                <a:r>
                  <a:rPr lang="en-US" sz="3000" b="1" kern="0" dirty="0">
                    <a:solidFill>
                      <a:prstClr val="white"/>
                    </a:solidFill>
                    <a:latin typeface="Calibri" panose="020F0502020204030204"/>
                  </a:rPr>
                  <a:t>05</a:t>
                </a:r>
              </a:p>
            </p:txBody>
          </p:sp>
        </p:grpSp>
        <p:sp>
          <p:nvSpPr>
            <p:cNvPr id="44" name="TextBox 43">
              <a:extLst>
                <a:ext uri="{FF2B5EF4-FFF2-40B4-BE49-F238E27FC236}">
                  <a16:creationId xmlns:a16="http://schemas.microsoft.com/office/drawing/2014/main" id="{2E201C52-B982-E480-4C65-7B5A55426BC9}"/>
                </a:ext>
              </a:extLst>
            </p:cNvPr>
            <p:cNvSpPr txBox="1"/>
            <p:nvPr/>
          </p:nvSpPr>
          <p:spPr>
            <a:xfrm>
              <a:off x="2963115" y="4006796"/>
              <a:ext cx="1886631"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التغذية الراجعة من خلال الملاحظة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38376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1000"/>
                                        <p:tgtEl>
                                          <p:spTgt spid="35"/>
                                        </p:tgtEl>
                                      </p:cBhvr>
                                    </p:animEffect>
                                    <p:anim calcmode="lin" valueType="num">
                                      <p:cBhvr>
                                        <p:cTn id="29" dur="1000" fill="hold"/>
                                        <p:tgtEl>
                                          <p:spTgt spid="35"/>
                                        </p:tgtEl>
                                        <p:attrNameLst>
                                          <p:attrName>ppt_x</p:attrName>
                                        </p:attrNameLst>
                                      </p:cBhvr>
                                      <p:tavLst>
                                        <p:tav tm="0">
                                          <p:val>
                                            <p:strVal val="#ppt_x"/>
                                          </p:val>
                                        </p:tav>
                                        <p:tav tm="100000">
                                          <p:val>
                                            <p:strVal val="#ppt_x"/>
                                          </p:val>
                                        </p:tav>
                                      </p:tavLst>
                                    </p:anim>
                                    <p:anim calcmode="lin" valueType="num">
                                      <p:cBhvr>
                                        <p:cTn id="3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1000"/>
                                        <p:tgtEl>
                                          <p:spTgt spid="42"/>
                                        </p:tgtEl>
                                      </p:cBhvr>
                                    </p:animEffect>
                                    <p:anim calcmode="lin" valueType="num">
                                      <p:cBhvr>
                                        <p:cTn id="36" dur="1000" fill="hold"/>
                                        <p:tgtEl>
                                          <p:spTgt spid="42"/>
                                        </p:tgtEl>
                                        <p:attrNameLst>
                                          <p:attrName>ppt_x</p:attrName>
                                        </p:attrNameLst>
                                      </p:cBhvr>
                                      <p:tavLst>
                                        <p:tav tm="0">
                                          <p:val>
                                            <p:strVal val="#ppt_x"/>
                                          </p:val>
                                        </p:tav>
                                        <p:tav tm="100000">
                                          <p:val>
                                            <p:strVal val="#ppt_x"/>
                                          </p:val>
                                        </p:tav>
                                      </p:tavLst>
                                    </p:anim>
                                    <p:anim calcmode="lin" valueType="num">
                                      <p:cBhvr>
                                        <p:cTn id="3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547626" y="2444556"/>
            <a:ext cx="4548374" cy="2923877"/>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endParaRPr lang="en-US" dirty="0"/>
          </a:p>
          <a:p>
            <a:r>
              <a:rPr lang="ar-SY" dirty="0"/>
              <a:t>ناقش مع المجموعة أبرز التحديات التي قد تواجه المؤسسات في التعامل مع التغذية الراجعة، وكيف يمكن التغلب عليها؟</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4071432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إدارة التغيير بطريقة تقود إلى تحسين النتائج</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953397" y="2425559"/>
            <a:ext cx="6633012" cy="2816156"/>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إدارة التغيير هي عملية منهجية تهدف إلى توجيه الأفراد أو الفرق أو المؤسسات نحو التكيّف مع التغييرات الجديدة بطريقة تقلل من المقاومة وتعزز الأداء والتكيّف السريع. تلعب إدارة التغيير دوراً حاسماً في ضمان نجاح التحولات التنظيمية وتحقيق أهداف التحسين المستمر. إذا تم تنفيذ التغيير بشكل جيد، فإنه يمكن أن يؤدي إلى تحسينات كبيرة في الكفاءة والإنتاجية والنتائج العامة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6" name="Picture 15" descr="A person standing on a ladder with light bulbs and a person holding a computer&#10;&#10;Description automatically generated">
            <a:extLst>
              <a:ext uri="{FF2B5EF4-FFF2-40B4-BE49-F238E27FC236}">
                <a16:creationId xmlns:a16="http://schemas.microsoft.com/office/drawing/2014/main" id="{63EA157F-2C88-9FB1-A765-5101765B2F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1864" y="2540437"/>
            <a:ext cx="3991533" cy="2586399"/>
          </a:xfrm>
          <a:prstGeom prst="rect">
            <a:avLst/>
          </a:prstGeom>
        </p:spPr>
      </p:pic>
    </p:spTree>
    <p:extLst>
      <p:ext uri="{BB962C8B-B14F-4D97-AF65-F5344CB8AC3E}">
        <p14:creationId xmlns:p14="http://schemas.microsoft.com/office/powerpoint/2010/main" val="853854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504601" y="689347"/>
            <a:ext cx="7344220" cy="954513"/>
            <a:chOff x="2504601" y="533435"/>
            <a:chExt cx="7344220"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504601" y="533435"/>
              <a:ext cx="7344220" cy="800219"/>
            </a:xfrm>
            <a:prstGeom prst="rect">
              <a:avLst/>
            </a:prstGeom>
            <a:noFill/>
          </p:spPr>
          <p:txBody>
            <a:bodyPr wrap="square">
              <a:spAutoFit/>
            </a:bodyPr>
            <a:lstStyle/>
            <a:p>
              <a:pPr algn="ctr">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إدارة التغيير الفعّالة لتحقيق تحسين النتائج</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5" name="Group 54">
            <a:extLst>
              <a:ext uri="{FF2B5EF4-FFF2-40B4-BE49-F238E27FC236}">
                <a16:creationId xmlns:a16="http://schemas.microsoft.com/office/drawing/2014/main" id="{97FE60CC-C0BF-D38E-540B-E8B20DD94394}"/>
              </a:ext>
            </a:extLst>
          </p:cNvPr>
          <p:cNvGrpSpPr/>
          <p:nvPr/>
        </p:nvGrpSpPr>
        <p:grpSpPr>
          <a:xfrm>
            <a:off x="8090644" y="2289785"/>
            <a:ext cx="1564642" cy="3457847"/>
            <a:chOff x="8282053" y="2444079"/>
            <a:chExt cx="1130453" cy="2498291"/>
          </a:xfrm>
        </p:grpSpPr>
        <p:sp>
          <p:nvSpPr>
            <p:cNvPr id="56" name="Shape">
              <a:extLst>
                <a:ext uri="{FF2B5EF4-FFF2-40B4-BE49-F238E27FC236}">
                  <a16:creationId xmlns:a16="http://schemas.microsoft.com/office/drawing/2014/main" id="{91287254-C5B4-DDCD-0131-0E7DEB314358}"/>
                </a:ext>
              </a:extLst>
            </p:cNvPr>
            <p:cNvSpPr/>
            <p:nvPr/>
          </p:nvSpPr>
          <p:spPr>
            <a:xfrm>
              <a:off x="8404615" y="2444079"/>
              <a:ext cx="1007891"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57" name="Shape">
              <a:extLst>
                <a:ext uri="{FF2B5EF4-FFF2-40B4-BE49-F238E27FC236}">
                  <a16:creationId xmlns:a16="http://schemas.microsoft.com/office/drawing/2014/main" id="{91CF7CBA-61F3-210D-8134-E5060BA9F042}"/>
                </a:ext>
              </a:extLst>
            </p:cNvPr>
            <p:cNvSpPr/>
            <p:nvPr/>
          </p:nvSpPr>
          <p:spPr>
            <a:xfrm>
              <a:off x="8328719" y="3074010"/>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194" y="21195"/>
                    <a:pt x="3706" y="20577"/>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58" name="TextBox 14">
              <a:extLst>
                <a:ext uri="{FF2B5EF4-FFF2-40B4-BE49-F238E27FC236}">
                  <a16:creationId xmlns:a16="http://schemas.microsoft.com/office/drawing/2014/main" id="{AA836D67-F506-A8B0-8492-8563330FC9A1}"/>
                </a:ext>
              </a:extLst>
            </p:cNvPr>
            <p:cNvSpPr txBox="1"/>
            <p:nvPr/>
          </p:nvSpPr>
          <p:spPr>
            <a:xfrm>
              <a:off x="8420342" y="2763245"/>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01</a:t>
              </a:r>
            </a:p>
          </p:txBody>
        </p:sp>
        <p:sp>
          <p:nvSpPr>
            <p:cNvPr id="59" name="TextBox 58">
              <a:extLst>
                <a:ext uri="{FF2B5EF4-FFF2-40B4-BE49-F238E27FC236}">
                  <a16:creationId xmlns:a16="http://schemas.microsoft.com/office/drawing/2014/main" id="{30D3095E-53CF-FB54-309B-A5A444EE2B2E}"/>
                </a:ext>
              </a:extLst>
            </p:cNvPr>
            <p:cNvSpPr txBox="1"/>
            <p:nvPr/>
          </p:nvSpPr>
          <p:spPr>
            <a:xfrm>
              <a:off x="8282053" y="3691065"/>
              <a:ext cx="1101979" cy="519508"/>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تحديد الحاجة إلى التغيير وتوضيح الرؤية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0" name="Group 59">
            <a:extLst>
              <a:ext uri="{FF2B5EF4-FFF2-40B4-BE49-F238E27FC236}">
                <a16:creationId xmlns:a16="http://schemas.microsoft.com/office/drawing/2014/main" id="{8C32803D-3E82-557E-73B6-14E9B87F078E}"/>
              </a:ext>
            </a:extLst>
          </p:cNvPr>
          <p:cNvGrpSpPr/>
          <p:nvPr/>
        </p:nvGrpSpPr>
        <p:grpSpPr>
          <a:xfrm>
            <a:off x="6369219" y="2289786"/>
            <a:ext cx="1525232" cy="3457846"/>
            <a:chOff x="6931763" y="2444079"/>
            <a:chExt cx="1101979" cy="2498291"/>
          </a:xfrm>
        </p:grpSpPr>
        <p:sp>
          <p:nvSpPr>
            <p:cNvPr id="61" name="Shape">
              <a:extLst>
                <a:ext uri="{FF2B5EF4-FFF2-40B4-BE49-F238E27FC236}">
                  <a16:creationId xmlns:a16="http://schemas.microsoft.com/office/drawing/2014/main" id="{E4174A85-8BA6-6A09-4CF8-3868ABB875F1}"/>
                </a:ext>
              </a:extLst>
            </p:cNvPr>
            <p:cNvSpPr/>
            <p:nvPr/>
          </p:nvSpPr>
          <p:spPr>
            <a:xfrm>
              <a:off x="7025851" y="2444079"/>
              <a:ext cx="1007891"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62" name="Shape">
              <a:extLst>
                <a:ext uri="{FF2B5EF4-FFF2-40B4-BE49-F238E27FC236}">
                  <a16:creationId xmlns:a16="http://schemas.microsoft.com/office/drawing/2014/main" id="{3411C168-A6EA-DF35-28FA-91C7963FF226}"/>
                </a:ext>
              </a:extLst>
            </p:cNvPr>
            <p:cNvSpPr/>
            <p:nvPr/>
          </p:nvSpPr>
          <p:spPr>
            <a:xfrm>
              <a:off x="6949955" y="3074010"/>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0" y="20636"/>
                    <a:pt x="2194" y="21195"/>
                    <a:pt x="3706" y="20577"/>
                  </a:cubicBezTo>
                  <a:close/>
                </a:path>
              </a:pathLst>
            </a:custGeom>
            <a:solidFill>
              <a:srgbClr val="9FCFD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63" name="TextBox 13">
              <a:extLst>
                <a:ext uri="{FF2B5EF4-FFF2-40B4-BE49-F238E27FC236}">
                  <a16:creationId xmlns:a16="http://schemas.microsoft.com/office/drawing/2014/main" id="{CA07E824-F78E-2A40-4AEB-CE460DEFFB71}"/>
                </a:ext>
              </a:extLst>
            </p:cNvPr>
            <p:cNvSpPr txBox="1"/>
            <p:nvPr/>
          </p:nvSpPr>
          <p:spPr>
            <a:xfrm>
              <a:off x="7041578" y="2763245"/>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02</a:t>
              </a:r>
            </a:p>
          </p:txBody>
        </p:sp>
        <p:sp>
          <p:nvSpPr>
            <p:cNvPr id="64" name="TextBox 63">
              <a:extLst>
                <a:ext uri="{FF2B5EF4-FFF2-40B4-BE49-F238E27FC236}">
                  <a16:creationId xmlns:a16="http://schemas.microsoft.com/office/drawing/2014/main" id="{377834C5-9B35-6E3D-DEBE-5C600C03D1D8}"/>
                </a:ext>
              </a:extLst>
            </p:cNvPr>
            <p:cNvSpPr txBox="1"/>
            <p:nvPr/>
          </p:nvSpPr>
          <p:spPr>
            <a:xfrm>
              <a:off x="6931763" y="3770536"/>
              <a:ext cx="1101979" cy="519508"/>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إشراك جميع الأطراف المعنية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5" name="Group 64">
            <a:extLst>
              <a:ext uri="{FF2B5EF4-FFF2-40B4-BE49-F238E27FC236}">
                <a16:creationId xmlns:a16="http://schemas.microsoft.com/office/drawing/2014/main" id="{EAF5D876-C2B4-29BC-04DB-5CFC0FFF4027}"/>
              </a:ext>
            </a:extLst>
          </p:cNvPr>
          <p:cNvGrpSpPr/>
          <p:nvPr/>
        </p:nvGrpSpPr>
        <p:grpSpPr>
          <a:xfrm>
            <a:off x="4639850" y="2289786"/>
            <a:ext cx="1533166" cy="3457846"/>
            <a:chOff x="5547264" y="2444079"/>
            <a:chExt cx="1107712" cy="2498291"/>
          </a:xfrm>
        </p:grpSpPr>
        <p:sp>
          <p:nvSpPr>
            <p:cNvPr id="66" name="Shape">
              <a:extLst>
                <a:ext uri="{FF2B5EF4-FFF2-40B4-BE49-F238E27FC236}">
                  <a16:creationId xmlns:a16="http://schemas.microsoft.com/office/drawing/2014/main" id="{EC5BED4A-C783-050F-B4AF-0998C2FB35CA}"/>
                </a:ext>
              </a:extLst>
            </p:cNvPr>
            <p:cNvSpPr/>
            <p:nvPr/>
          </p:nvSpPr>
          <p:spPr>
            <a:xfrm>
              <a:off x="5647086" y="2444079"/>
              <a:ext cx="1007890"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67" name="Shape">
              <a:extLst>
                <a:ext uri="{FF2B5EF4-FFF2-40B4-BE49-F238E27FC236}">
                  <a16:creationId xmlns:a16="http://schemas.microsoft.com/office/drawing/2014/main" id="{6A499E71-3809-94B9-9E81-FC0D057142B8}"/>
                </a:ext>
              </a:extLst>
            </p:cNvPr>
            <p:cNvSpPr/>
            <p:nvPr/>
          </p:nvSpPr>
          <p:spPr>
            <a:xfrm>
              <a:off x="5571190" y="3074010"/>
              <a:ext cx="1008650"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210" y="21195"/>
                    <a:pt x="3706" y="20577"/>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68" name="TextBox 12">
              <a:extLst>
                <a:ext uri="{FF2B5EF4-FFF2-40B4-BE49-F238E27FC236}">
                  <a16:creationId xmlns:a16="http://schemas.microsoft.com/office/drawing/2014/main" id="{A8F822BB-E685-3596-9530-6F9F2404C45F}"/>
                </a:ext>
              </a:extLst>
            </p:cNvPr>
            <p:cNvSpPr txBox="1"/>
            <p:nvPr/>
          </p:nvSpPr>
          <p:spPr>
            <a:xfrm>
              <a:off x="5662813" y="2763245"/>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03</a:t>
              </a:r>
            </a:p>
          </p:txBody>
        </p:sp>
        <p:sp>
          <p:nvSpPr>
            <p:cNvPr id="69" name="TextBox 68">
              <a:extLst>
                <a:ext uri="{FF2B5EF4-FFF2-40B4-BE49-F238E27FC236}">
                  <a16:creationId xmlns:a16="http://schemas.microsoft.com/office/drawing/2014/main" id="{17C61614-B7A8-77B1-AE49-758DDC48584A}"/>
                </a:ext>
              </a:extLst>
            </p:cNvPr>
            <p:cNvSpPr txBox="1"/>
            <p:nvPr/>
          </p:nvSpPr>
          <p:spPr>
            <a:xfrm>
              <a:off x="5547264" y="3751552"/>
              <a:ext cx="1106423" cy="519508"/>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التخطيط المسبق للتغيير</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70" name="Group 69">
            <a:extLst>
              <a:ext uri="{FF2B5EF4-FFF2-40B4-BE49-F238E27FC236}">
                <a16:creationId xmlns:a16="http://schemas.microsoft.com/office/drawing/2014/main" id="{83ED471A-0F78-871C-A728-CF87498D2942}"/>
              </a:ext>
            </a:extLst>
          </p:cNvPr>
          <p:cNvGrpSpPr/>
          <p:nvPr/>
        </p:nvGrpSpPr>
        <p:grpSpPr>
          <a:xfrm>
            <a:off x="2856215" y="2289785"/>
            <a:ext cx="1500050" cy="3457849"/>
            <a:chOff x="4192426" y="2444078"/>
            <a:chExt cx="1083785" cy="2498292"/>
          </a:xfrm>
        </p:grpSpPr>
        <p:sp>
          <p:nvSpPr>
            <p:cNvPr id="71" name="Shape">
              <a:extLst>
                <a:ext uri="{FF2B5EF4-FFF2-40B4-BE49-F238E27FC236}">
                  <a16:creationId xmlns:a16="http://schemas.microsoft.com/office/drawing/2014/main" id="{0EECC4EE-1B8E-43F7-D0FA-9ADCA4052938}"/>
                </a:ext>
              </a:extLst>
            </p:cNvPr>
            <p:cNvSpPr/>
            <p:nvPr/>
          </p:nvSpPr>
          <p:spPr>
            <a:xfrm>
              <a:off x="4268321" y="2444078"/>
              <a:ext cx="1007890"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72" name="Shape">
              <a:extLst>
                <a:ext uri="{FF2B5EF4-FFF2-40B4-BE49-F238E27FC236}">
                  <a16:creationId xmlns:a16="http://schemas.microsoft.com/office/drawing/2014/main" id="{F005C35F-C575-5759-5D7A-48B60A166075}"/>
                </a:ext>
              </a:extLst>
            </p:cNvPr>
            <p:cNvSpPr/>
            <p:nvPr/>
          </p:nvSpPr>
          <p:spPr>
            <a:xfrm>
              <a:off x="4192426" y="3074010"/>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194" y="21195"/>
                    <a:pt x="3706" y="20577"/>
                  </a:cubicBezTo>
                  <a:close/>
                </a:path>
              </a:pathLst>
            </a:custGeom>
            <a:solidFill>
              <a:srgbClr val="9FCFD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73" name="TextBox 11">
              <a:extLst>
                <a:ext uri="{FF2B5EF4-FFF2-40B4-BE49-F238E27FC236}">
                  <a16:creationId xmlns:a16="http://schemas.microsoft.com/office/drawing/2014/main" id="{328450B9-2828-B027-4093-9FBA5011CAC4}"/>
                </a:ext>
              </a:extLst>
            </p:cNvPr>
            <p:cNvSpPr txBox="1"/>
            <p:nvPr/>
          </p:nvSpPr>
          <p:spPr>
            <a:xfrm>
              <a:off x="4284049" y="2766313"/>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04</a:t>
              </a:r>
            </a:p>
          </p:txBody>
        </p:sp>
        <p:sp>
          <p:nvSpPr>
            <p:cNvPr id="74" name="TextBox 73">
              <a:extLst>
                <a:ext uri="{FF2B5EF4-FFF2-40B4-BE49-F238E27FC236}">
                  <a16:creationId xmlns:a16="http://schemas.microsoft.com/office/drawing/2014/main" id="{BB792190-DB8E-26A6-4278-720157ABA672}"/>
                </a:ext>
              </a:extLst>
            </p:cNvPr>
            <p:cNvSpPr txBox="1"/>
            <p:nvPr/>
          </p:nvSpPr>
          <p:spPr>
            <a:xfrm>
              <a:off x="4215062" y="3582693"/>
              <a:ext cx="1001727" cy="519508"/>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توفير الدعم والتدريب</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175498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fade">
                                      <p:cBhvr>
                                        <p:cTn id="14" dur="1000"/>
                                        <p:tgtEl>
                                          <p:spTgt spid="60"/>
                                        </p:tgtEl>
                                      </p:cBhvr>
                                    </p:animEffect>
                                    <p:anim calcmode="lin" valueType="num">
                                      <p:cBhvr>
                                        <p:cTn id="15" dur="1000" fill="hold"/>
                                        <p:tgtEl>
                                          <p:spTgt spid="60"/>
                                        </p:tgtEl>
                                        <p:attrNameLst>
                                          <p:attrName>ppt_x</p:attrName>
                                        </p:attrNameLst>
                                      </p:cBhvr>
                                      <p:tavLst>
                                        <p:tav tm="0">
                                          <p:val>
                                            <p:strVal val="#ppt_x"/>
                                          </p:val>
                                        </p:tav>
                                        <p:tav tm="100000">
                                          <p:val>
                                            <p:strVal val="#ppt_x"/>
                                          </p:val>
                                        </p:tav>
                                      </p:tavLst>
                                    </p:anim>
                                    <p:anim calcmode="lin" valueType="num">
                                      <p:cBhvr>
                                        <p:cTn id="16"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fade">
                                      <p:cBhvr>
                                        <p:cTn id="21" dur="1000"/>
                                        <p:tgtEl>
                                          <p:spTgt spid="65"/>
                                        </p:tgtEl>
                                      </p:cBhvr>
                                    </p:animEffect>
                                    <p:anim calcmode="lin" valueType="num">
                                      <p:cBhvr>
                                        <p:cTn id="22" dur="1000" fill="hold"/>
                                        <p:tgtEl>
                                          <p:spTgt spid="65"/>
                                        </p:tgtEl>
                                        <p:attrNameLst>
                                          <p:attrName>ppt_x</p:attrName>
                                        </p:attrNameLst>
                                      </p:cBhvr>
                                      <p:tavLst>
                                        <p:tav tm="0">
                                          <p:val>
                                            <p:strVal val="#ppt_x"/>
                                          </p:val>
                                        </p:tav>
                                        <p:tav tm="100000">
                                          <p:val>
                                            <p:strVal val="#ppt_x"/>
                                          </p:val>
                                        </p:tav>
                                      </p:tavLst>
                                    </p:anim>
                                    <p:anim calcmode="lin" valueType="num">
                                      <p:cBhvr>
                                        <p:cTn id="23"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anim calcmode="lin" valueType="num">
                                      <p:cBhvr>
                                        <p:cTn id="29" dur="1000" fill="hold"/>
                                        <p:tgtEl>
                                          <p:spTgt spid="70"/>
                                        </p:tgtEl>
                                        <p:attrNameLst>
                                          <p:attrName>ppt_x</p:attrName>
                                        </p:attrNameLst>
                                      </p:cBhvr>
                                      <p:tavLst>
                                        <p:tav tm="0">
                                          <p:val>
                                            <p:strVal val="#ppt_x"/>
                                          </p:val>
                                        </p:tav>
                                        <p:tav tm="100000">
                                          <p:val>
                                            <p:strVal val="#ppt_x"/>
                                          </p:val>
                                        </p:tav>
                                      </p:tavLst>
                                    </p:anim>
                                    <p:anim calcmode="lin" valueType="num">
                                      <p:cBhvr>
                                        <p:cTn id="30"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504601" y="689347"/>
            <a:ext cx="7344220" cy="954513"/>
            <a:chOff x="2504601" y="533435"/>
            <a:chExt cx="7344220"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504601" y="533435"/>
              <a:ext cx="7344220" cy="800219"/>
            </a:xfrm>
            <a:prstGeom prst="rect">
              <a:avLst/>
            </a:prstGeom>
            <a:noFill/>
          </p:spPr>
          <p:txBody>
            <a:bodyPr wrap="square">
              <a:spAutoFit/>
            </a:bodyPr>
            <a:lstStyle/>
            <a:p>
              <a:pPr algn="ctr">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إدارة التغيير الفعّالة لتحقيق تحسين النتائج</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1239DC99-E4CA-F953-5162-AE81E5D4A343}"/>
              </a:ext>
            </a:extLst>
          </p:cNvPr>
          <p:cNvGrpSpPr/>
          <p:nvPr/>
        </p:nvGrpSpPr>
        <p:grpSpPr>
          <a:xfrm flipH="1">
            <a:off x="7706922" y="2444079"/>
            <a:ext cx="1580095" cy="3436700"/>
            <a:chOff x="2796289" y="2499213"/>
            <a:chExt cx="1148643" cy="2498291"/>
          </a:xfrm>
        </p:grpSpPr>
        <p:sp>
          <p:nvSpPr>
            <p:cNvPr id="15" name="Shape">
              <a:extLst>
                <a:ext uri="{FF2B5EF4-FFF2-40B4-BE49-F238E27FC236}">
                  <a16:creationId xmlns:a16="http://schemas.microsoft.com/office/drawing/2014/main" id="{25E71468-FAC3-91B5-5F8F-6F6C299EE0C9}"/>
                </a:ext>
              </a:extLst>
            </p:cNvPr>
            <p:cNvSpPr/>
            <p:nvPr/>
          </p:nvSpPr>
          <p:spPr>
            <a:xfrm>
              <a:off x="2937041" y="2499213"/>
              <a:ext cx="1007891"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16" name="Shape">
              <a:extLst>
                <a:ext uri="{FF2B5EF4-FFF2-40B4-BE49-F238E27FC236}">
                  <a16:creationId xmlns:a16="http://schemas.microsoft.com/office/drawing/2014/main" id="{1CCE3E88-12F1-1C22-1B37-DB2DC5445966}"/>
                </a:ext>
              </a:extLst>
            </p:cNvPr>
            <p:cNvSpPr/>
            <p:nvPr/>
          </p:nvSpPr>
          <p:spPr>
            <a:xfrm>
              <a:off x="2861145" y="3129144"/>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0" y="20636"/>
                    <a:pt x="2194" y="21195"/>
                    <a:pt x="3706" y="20577"/>
                  </a:cubicBezTo>
                  <a:close/>
                </a:path>
              </a:pathLst>
            </a:custGeom>
            <a:solidFill>
              <a:srgbClr val="9FCFD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17" name="TextBox 13">
              <a:extLst>
                <a:ext uri="{FF2B5EF4-FFF2-40B4-BE49-F238E27FC236}">
                  <a16:creationId xmlns:a16="http://schemas.microsoft.com/office/drawing/2014/main" id="{9A2AB7D6-F199-D4B8-4638-FFA9CB2D0DBE}"/>
                </a:ext>
              </a:extLst>
            </p:cNvPr>
            <p:cNvSpPr txBox="1"/>
            <p:nvPr/>
          </p:nvSpPr>
          <p:spPr>
            <a:xfrm>
              <a:off x="2952768" y="2818379"/>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05</a:t>
              </a:r>
            </a:p>
          </p:txBody>
        </p:sp>
        <p:sp>
          <p:nvSpPr>
            <p:cNvPr id="18" name="TextBox 17">
              <a:extLst>
                <a:ext uri="{FF2B5EF4-FFF2-40B4-BE49-F238E27FC236}">
                  <a16:creationId xmlns:a16="http://schemas.microsoft.com/office/drawing/2014/main" id="{E73B3063-21AB-CA39-DDE9-CDA7DCD70025}"/>
                </a:ext>
              </a:extLst>
            </p:cNvPr>
            <p:cNvSpPr txBox="1"/>
            <p:nvPr/>
          </p:nvSpPr>
          <p:spPr>
            <a:xfrm>
              <a:off x="2796289" y="3760179"/>
              <a:ext cx="1101979" cy="522705"/>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التنفيذ التدريجي والمرونة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9" name="Group 18">
            <a:extLst>
              <a:ext uri="{FF2B5EF4-FFF2-40B4-BE49-F238E27FC236}">
                <a16:creationId xmlns:a16="http://schemas.microsoft.com/office/drawing/2014/main" id="{FF2EF047-238D-9236-9323-05BCDC7895A5}"/>
              </a:ext>
            </a:extLst>
          </p:cNvPr>
          <p:cNvGrpSpPr/>
          <p:nvPr/>
        </p:nvGrpSpPr>
        <p:grpSpPr>
          <a:xfrm flipH="1">
            <a:off x="6001714" y="2444079"/>
            <a:ext cx="1555069" cy="3436700"/>
            <a:chOff x="5524526" y="2444079"/>
            <a:chExt cx="1130450" cy="2498291"/>
          </a:xfrm>
        </p:grpSpPr>
        <p:sp>
          <p:nvSpPr>
            <p:cNvPr id="20" name="Shape">
              <a:extLst>
                <a:ext uri="{FF2B5EF4-FFF2-40B4-BE49-F238E27FC236}">
                  <a16:creationId xmlns:a16="http://schemas.microsoft.com/office/drawing/2014/main" id="{245E51B3-DA97-BA16-A038-8F8A170CC923}"/>
                </a:ext>
              </a:extLst>
            </p:cNvPr>
            <p:cNvSpPr/>
            <p:nvPr/>
          </p:nvSpPr>
          <p:spPr>
            <a:xfrm>
              <a:off x="5647086" y="2444079"/>
              <a:ext cx="1007890"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21" name="Shape">
              <a:extLst>
                <a:ext uri="{FF2B5EF4-FFF2-40B4-BE49-F238E27FC236}">
                  <a16:creationId xmlns:a16="http://schemas.microsoft.com/office/drawing/2014/main" id="{613B9AB1-C6EA-AC56-3B62-B8D4B92CCE6F}"/>
                </a:ext>
              </a:extLst>
            </p:cNvPr>
            <p:cNvSpPr/>
            <p:nvPr/>
          </p:nvSpPr>
          <p:spPr>
            <a:xfrm>
              <a:off x="5571190" y="3074010"/>
              <a:ext cx="1008650"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210" y="21195"/>
                    <a:pt x="3706" y="20577"/>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22" name="TextBox 12">
              <a:extLst>
                <a:ext uri="{FF2B5EF4-FFF2-40B4-BE49-F238E27FC236}">
                  <a16:creationId xmlns:a16="http://schemas.microsoft.com/office/drawing/2014/main" id="{7AE936B7-22AA-DF3A-7181-220FF2F4B47D}"/>
                </a:ext>
              </a:extLst>
            </p:cNvPr>
            <p:cNvSpPr txBox="1"/>
            <p:nvPr/>
          </p:nvSpPr>
          <p:spPr>
            <a:xfrm>
              <a:off x="5706188" y="2804497"/>
              <a:ext cx="463401" cy="440716"/>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06</a:t>
              </a:r>
            </a:p>
          </p:txBody>
        </p:sp>
        <p:sp>
          <p:nvSpPr>
            <p:cNvPr id="23" name="TextBox 22">
              <a:extLst>
                <a:ext uri="{FF2B5EF4-FFF2-40B4-BE49-F238E27FC236}">
                  <a16:creationId xmlns:a16="http://schemas.microsoft.com/office/drawing/2014/main" id="{F315C2E4-41C8-A1F1-20ED-5FBCCD666CB0}"/>
                </a:ext>
              </a:extLst>
            </p:cNvPr>
            <p:cNvSpPr txBox="1"/>
            <p:nvPr/>
          </p:nvSpPr>
          <p:spPr>
            <a:xfrm>
              <a:off x="5524526" y="3695744"/>
              <a:ext cx="1101979" cy="522705"/>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التقييم المستمر والتغذية الراجعة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A1899A5E-A133-8DE0-5DD0-EC59BFBF1E03}"/>
              </a:ext>
            </a:extLst>
          </p:cNvPr>
          <p:cNvGrpSpPr/>
          <p:nvPr/>
        </p:nvGrpSpPr>
        <p:grpSpPr>
          <a:xfrm flipH="1">
            <a:off x="4213987" y="2444080"/>
            <a:ext cx="1492641" cy="3436699"/>
            <a:chOff x="4191144" y="2444079"/>
            <a:chExt cx="1085068" cy="2498291"/>
          </a:xfrm>
        </p:grpSpPr>
        <p:sp>
          <p:nvSpPr>
            <p:cNvPr id="25" name="Shape">
              <a:extLst>
                <a:ext uri="{FF2B5EF4-FFF2-40B4-BE49-F238E27FC236}">
                  <a16:creationId xmlns:a16="http://schemas.microsoft.com/office/drawing/2014/main" id="{EA8F7109-2917-FC1A-8D16-1C0896C152C2}"/>
                </a:ext>
              </a:extLst>
            </p:cNvPr>
            <p:cNvSpPr/>
            <p:nvPr/>
          </p:nvSpPr>
          <p:spPr>
            <a:xfrm>
              <a:off x="4268322" y="2444079"/>
              <a:ext cx="1007890"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26" name="Shape">
              <a:extLst>
                <a:ext uri="{FF2B5EF4-FFF2-40B4-BE49-F238E27FC236}">
                  <a16:creationId xmlns:a16="http://schemas.microsoft.com/office/drawing/2014/main" id="{ACB289AD-94D9-3242-17F6-6217B202C1A6}"/>
                </a:ext>
              </a:extLst>
            </p:cNvPr>
            <p:cNvSpPr/>
            <p:nvPr/>
          </p:nvSpPr>
          <p:spPr>
            <a:xfrm>
              <a:off x="4192426" y="3074010"/>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194" y="21195"/>
                    <a:pt x="3706" y="20577"/>
                  </a:cubicBezTo>
                  <a:close/>
                </a:path>
              </a:pathLst>
            </a:custGeom>
            <a:solidFill>
              <a:srgbClr val="9FCFD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27" name="TextBox 11">
              <a:extLst>
                <a:ext uri="{FF2B5EF4-FFF2-40B4-BE49-F238E27FC236}">
                  <a16:creationId xmlns:a16="http://schemas.microsoft.com/office/drawing/2014/main" id="{6CF75A63-1DE2-E276-5AE2-7C87734F17D3}"/>
                </a:ext>
              </a:extLst>
            </p:cNvPr>
            <p:cNvSpPr txBox="1"/>
            <p:nvPr/>
          </p:nvSpPr>
          <p:spPr>
            <a:xfrm>
              <a:off x="4327424" y="2807564"/>
              <a:ext cx="463401" cy="440716"/>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07</a:t>
              </a:r>
            </a:p>
          </p:txBody>
        </p:sp>
        <p:sp>
          <p:nvSpPr>
            <p:cNvPr id="28" name="TextBox 27">
              <a:extLst>
                <a:ext uri="{FF2B5EF4-FFF2-40B4-BE49-F238E27FC236}">
                  <a16:creationId xmlns:a16="http://schemas.microsoft.com/office/drawing/2014/main" id="{B02833D3-7586-E17F-D8AF-0D999CCAB02E}"/>
                </a:ext>
              </a:extLst>
            </p:cNvPr>
            <p:cNvSpPr txBox="1"/>
            <p:nvPr/>
          </p:nvSpPr>
          <p:spPr>
            <a:xfrm>
              <a:off x="4191144" y="3690921"/>
              <a:ext cx="984743" cy="522705"/>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تحفيز الموظفين وإبراز الفوائد</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9" name="Group 28">
            <a:extLst>
              <a:ext uri="{FF2B5EF4-FFF2-40B4-BE49-F238E27FC236}">
                <a16:creationId xmlns:a16="http://schemas.microsoft.com/office/drawing/2014/main" id="{6A092B6F-A9E7-8265-AD12-7EEC4BEA5671}"/>
              </a:ext>
            </a:extLst>
          </p:cNvPr>
          <p:cNvGrpSpPr/>
          <p:nvPr/>
        </p:nvGrpSpPr>
        <p:grpSpPr>
          <a:xfrm flipH="1">
            <a:off x="2504601" y="2444080"/>
            <a:ext cx="1604981" cy="3436699"/>
            <a:chOff x="2778199" y="2499213"/>
            <a:chExt cx="1166733" cy="2498291"/>
          </a:xfrm>
        </p:grpSpPr>
        <p:sp>
          <p:nvSpPr>
            <p:cNvPr id="30" name="Shape">
              <a:extLst>
                <a:ext uri="{FF2B5EF4-FFF2-40B4-BE49-F238E27FC236}">
                  <a16:creationId xmlns:a16="http://schemas.microsoft.com/office/drawing/2014/main" id="{B19E5DA7-4873-7D87-7900-F6B4AABC19FE}"/>
                </a:ext>
              </a:extLst>
            </p:cNvPr>
            <p:cNvSpPr/>
            <p:nvPr/>
          </p:nvSpPr>
          <p:spPr>
            <a:xfrm>
              <a:off x="2937041" y="2499213"/>
              <a:ext cx="1007891" cy="1882259"/>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31" name="Shape">
              <a:extLst>
                <a:ext uri="{FF2B5EF4-FFF2-40B4-BE49-F238E27FC236}">
                  <a16:creationId xmlns:a16="http://schemas.microsoft.com/office/drawing/2014/main" id="{20D7A702-4DD7-822F-0F06-5243EE1922C2}"/>
                </a:ext>
              </a:extLst>
            </p:cNvPr>
            <p:cNvSpPr/>
            <p:nvPr/>
          </p:nvSpPr>
          <p:spPr>
            <a:xfrm>
              <a:off x="2861145" y="3129144"/>
              <a:ext cx="1008649" cy="1868360"/>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0" y="20636"/>
                    <a:pt x="2194" y="21195"/>
                    <a:pt x="3706" y="20577"/>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32" name="TextBox 13">
              <a:extLst>
                <a:ext uri="{FF2B5EF4-FFF2-40B4-BE49-F238E27FC236}">
                  <a16:creationId xmlns:a16="http://schemas.microsoft.com/office/drawing/2014/main" id="{724204BC-0A9D-13BB-BCE9-34DB3B13B371}"/>
                </a:ext>
              </a:extLst>
            </p:cNvPr>
            <p:cNvSpPr txBox="1"/>
            <p:nvPr/>
          </p:nvSpPr>
          <p:spPr>
            <a:xfrm>
              <a:off x="2996143" y="2859631"/>
              <a:ext cx="463401" cy="440716"/>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solidFill>
                    <a:schemeClr val="bg1"/>
                  </a:solidFill>
                  <a:effectLst>
                    <a:outerShdw blurRad="38100" dist="38100" dir="2700000" algn="tl">
                      <a:srgbClr val="000000">
                        <a:alpha val="43137"/>
                      </a:srgbClr>
                    </a:outerShdw>
                  </a:effectLst>
                </a:rPr>
                <a:t>08</a:t>
              </a:r>
            </a:p>
          </p:txBody>
        </p:sp>
        <p:sp>
          <p:nvSpPr>
            <p:cNvPr id="33" name="TextBox 32">
              <a:extLst>
                <a:ext uri="{FF2B5EF4-FFF2-40B4-BE49-F238E27FC236}">
                  <a16:creationId xmlns:a16="http://schemas.microsoft.com/office/drawing/2014/main" id="{42579162-E245-2659-8D37-C26AB96B5891}"/>
                </a:ext>
              </a:extLst>
            </p:cNvPr>
            <p:cNvSpPr txBox="1"/>
            <p:nvPr/>
          </p:nvSpPr>
          <p:spPr>
            <a:xfrm>
              <a:off x="2778199" y="3858767"/>
              <a:ext cx="1160013" cy="522705"/>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تحفيز الموظفين وإبراز الفوائد</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640061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فوائد إدارة التغيير الفعّالة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9" name="Group 18">
            <a:extLst>
              <a:ext uri="{FF2B5EF4-FFF2-40B4-BE49-F238E27FC236}">
                <a16:creationId xmlns:a16="http://schemas.microsoft.com/office/drawing/2014/main" id="{BC4AB2C6-7B73-B56F-6568-650E99B41C98}"/>
              </a:ext>
            </a:extLst>
          </p:cNvPr>
          <p:cNvGrpSpPr/>
          <p:nvPr/>
        </p:nvGrpSpPr>
        <p:grpSpPr>
          <a:xfrm>
            <a:off x="7767389" y="2883976"/>
            <a:ext cx="2492460" cy="2722906"/>
            <a:chOff x="7437357" y="2067547"/>
            <a:chExt cx="2492460" cy="2722906"/>
          </a:xfrm>
        </p:grpSpPr>
        <p:grpSp>
          <p:nvGrpSpPr>
            <p:cNvPr id="20" name="Group 19">
              <a:extLst>
                <a:ext uri="{FF2B5EF4-FFF2-40B4-BE49-F238E27FC236}">
                  <a16:creationId xmlns:a16="http://schemas.microsoft.com/office/drawing/2014/main" id="{D7667EEB-D4B6-196B-FA2C-24AA0E53732E}"/>
                </a:ext>
              </a:extLst>
            </p:cNvPr>
            <p:cNvGrpSpPr/>
            <p:nvPr/>
          </p:nvGrpSpPr>
          <p:grpSpPr>
            <a:xfrm>
              <a:off x="7437357" y="2067547"/>
              <a:ext cx="2492460" cy="2722906"/>
              <a:chOff x="7663927" y="2545254"/>
              <a:chExt cx="2492460" cy="2722906"/>
            </a:xfrm>
          </p:grpSpPr>
          <p:sp>
            <p:nvSpPr>
              <p:cNvPr id="22" name="Shape">
                <a:extLst>
                  <a:ext uri="{FF2B5EF4-FFF2-40B4-BE49-F238E27FC236}">
                    <a16:creationId xmlns:a16="http://schemas.microsoft.com/office/drawing/2014/main" id="{E753EEF5-6C60-D3BD-C629-8EED220FB139}"/>
                  </a:ext>
                </a:extLst>
              </p:cNvPr>
              <p:cNvSpPr/>
              <p:nvPr/>
            </p:nvSpPr>
            <p:spPr>
              <a:xfrm flipH="1">
                <a:off x="8547044" y="3428375"/>
                <a:ext cx="1358402" cy="1358402"/>
              </a:xfrm>
              <a:custGeom>
                <a:avLst/>
                <a:gdLst/>
                <a:ahLst/>
                <a:cxnLst>
                  <a:cxn ang="0">
                    <a:pos x="wd2" y="hd2"/>
                  </a:cxn>
                  <a:cxn ang="5400000">
                    <a:pos x="wd2" y="hd2"/>
                  </a:cxn>
                  <a:cxn ang="10800000">
                    <a:pos x="wd2" y="hd2"/>
                  </a:cxn>
                  <a:cxn ang="16200000">
                    <a:pos x="wd2" y="hd2"/>
                  </a:cxn>
                </a:cxnLst>
                <a:rect l="0" t="0" r="r" b="b"/>
                <a:pathLst>
                  <a:path w="21600" h="21600" extrusionOk="0">
                    <a:moveTo>
                      <a:pt x="13991" y="479"/>
                    </a:moveTo>
                    <a:cubicBezTo>
                      <a:pt x="12983" y="166"/>
                      <a:pt x="11911" y="0"/>
                      <a:pt x="10800" y="0"/>
                    </a:cubicBezTo>
                    <a:cubicBezTo>
                      <a:pt x="4838" y="0"/>
                      <a:pt x="0" y="4832"/>
                      <a:pt x="0" y="10800"/>
                    </a:cubicBezTo>
                    <a:cubicBezTo>
                      <a:pt x="0" y="16762"/>
                      <a:pt x="4832" y="21600"/>
                      <a:pt x="10800" y="21600"/>
                    </a:cubicBezTo>
                    <a:cubicBezTo>
                      <a:pt x="16762" y="21600"/>
                      <a:pt x="21600" y="16768"/>
                      <a:pt x="21600" y="10800"/>
                    </a:cubicBezTo>
                    <a:cubicBezTo>
                      <a:pt x="21600" y="9798"/>
                      <a:pt x="21453" y="8834"/>
                      <a:pt x="21198" y="7915"/>
                    </a:cubicBezTo>
                    <a:cubicBezTo>
                      <a:pt x="17706" y="6830"/>
                      <a:pt x="14974" y="4015"/>
                      <a:pt x="13991" y="479"/>
                    </a:cubicBezTo>
                    <a:close/>
                  </a:path>
                </a:pathLst>
              </a:custGeom>
              <a:solidFill>
                <a:srgbClr val="3D8E92"/>
              </a:solidFill>
              <a:ln>
                <a:noFill/>
              </a:ln>
            </p:spPr>
            <p:txBody>
              <a:bodyPr vert="horz" wrap="square" lIns="68580" tIns="34290" rIns="68580" bIns="3429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01</a:t>
                </a:r>
                <a:endParaRPr kumimoji="0"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sp>
            <p:nvSpPr>
              <p:cNvPr id="23" name="Shape">
                <a:extLst>
                  <a:ext uri="{FF2B5EF4-FFF2-40B4-BE49-F238E27FC236}">
                    <a16:creationId xmlns:a16="http://schemas.microsoft.com/office/drawing/2014/main" id="{0F5D2187-A81A-B0AE-BA12-FD84FAC80EF5}"/>
                  </a:ext>
                </a:extLst>
              </p:cNvPr>
              <p:cNvSpPr/>
              <p:nvPr/>
            </p:nvSpPr>
            <p:spPr>
              <a:xfrm flipH="1">
                <a:off x="7663927" y="2545254"/>
                <a:ext cx="1358402" cy="13580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4833"/>
                      <a:pt x="0" y="10803"/>
                    </a:cubicBezTo>
                    <a:cubicBezTo>
                      <a:pt x="0" y="11806"/>
                      <a:pt x="147" y="12770"/>
                      <a:pt x="402" y="13689"/>
                    </a:cubicBezTo>
                    <a:cubicBezTo>
                      <a:pt x="1385" y="17233"/>
                      <a:pt x="4111" y="20042"/>
                      <a:pt x="7609" y="21121"/>
                    </a:cubicBezTo>
                    <a:cubicBezTo>
                      <a:pt x="8617" y="21434"/>
                      <a:pt x="9689" y="21600"/>
                      <a:pt x="10800" y="21600"/>
                    </a:cubicBezTo>
                    <a:cubicBezTo>
                      <a:pt x="11911" y="21600"/>
                      <a:pt x="12983" y="21434"/>
                      <a:pt x="13991" y="21121"/>
                    </a:cubicBezTo>
                    <a:cubicBezTo>
                      <a:pt x="14974" y="17578"/>
                      <a:pt x="17700" y="14768"/>
                      <a:pt x="21198" y="13689"/>
                    </a:cubicBezTo>
                    <a:cubicBezTo>
                      <a:pt x="21453" y="12770"/>
                      <a:pt x="21600" y="11806"/>
                      <a:pt x="21600" y="10803"/>
                    </a:cubicBezTo>
                    <a:cubicBezTo>
                      <a:pt x="21600" y="4833"/>
                      <a:pt x="16768" y="0"/>
                      <a:pt x="10800" y="0"/>
                    </a:cubicBezTo>
                    <a:close/>
                  </a:path>
                </a:pathLst>
              </a:custGeom>
              <a:solidFill>
                <a:srgbClr val="9ACCC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pPr>
                <a:endParaRPr kumimoji="0" sz="2250" b="0" i="0" u="none" strike="noStrike" kern="0" cap="none" spc="0" normalizeH="0" baseline="0" noProof="0">
                  <a:ln>
                    <a:noFill/>
                  </a:ln>
                  <a:solidFill>
                    <a:prstClr val="black"/>
                  </a:solidFill>
                  <a:effectLst/>
                  <a:uLnTx/>
                  <a:uFillTx/>
                </a:endParaRPr>
              </a:p>
            </p:txBody>
          </p:sp>
          <p:sp>
            <p:nvSpPr>
              <p:cNvPr id="24" name="TextBox 23">
                <a:extLst>
                  <a:ext uri="{FF2B5EF4-FFF2-40B4-BE49-F238E27FC236}">
                    <a16:creationId xmlns:a16="http://schemas.microsoft.com/office/drawing/2014/main" id="{0FE1DB86-11FF-96E0-0BB0-78D7E34CE9A9}"/>
                  </a:ext>
                </a:extLst>
              </p:cNvPr>
              <p:cNvSpPr txBox="1"/>
              <p:nvPr/>
            </p:nvSpPr>
            <p:spPr>
              <a:xfrm>
                <a:off x="8547044" y="4867666"/>
                <a:ext cx="1609343"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الأداء</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21" name="Picture 20">
              <a:extLst>
                <a:ext uri="{FF2B5EF4-FFF2-40B4-BE49-F238E27FC236}">
                  <a16:creationId xmlns:a16="http://schemas.microsoft.com/office/drawing/2014/main" id="{7B9525B7-D3EF-4AD8-1540-AD66D386C2DB}"/>
                </a:ext>
              </a:extLst>
            </p:cNvPr>
            <p:cNvPicPr>
              <a:picLocks noChangeAspect="1"/>
            </p:cNvPicPr>
            <p:nvPr/>
          </p:nvPicPr>
          <p:blipFill>
            <a:blip r:embed="rId2">
              <a:biLevel thresh="25000"/>
            </a:blip>
            <a:stretch>
              <a:fillRect/>
            </a:stretch>
          </p:blipFill>
          <p:spPr>
            <a:xfrm>
              <a:off x="7858848" y="2341197"/>
              <a:ext cx="609468" cy="609468"/>
            </a:xfrm>
            <a:prstGeom prst="rect">
              <a:avLst/>
            </a:prstGeom>
          </p:spPr>
        </p:pic>
      </p:grpSp>
      <p:grpSp>
        <p:nvGrpSpPr>
          <p:cNvPr id="25" name="Group 24">
            <a:extLst>
              <a:ext uri="{FF2B5EF4-FFF2-40B4-BE49-F238E27FC236}">
                <a16:creationId xmlns:a16="http://schemas.microsoft.com/office/drawing/2014/main" id="{2C85E726-3E21-9A82-6C25-8C9B778419D2}"/>
              </a:ext>
            </a:extLst>
          </p:cNvPr>
          <p:cNvGrpSpPr/>
          <p:nvPr/>
        </p:nvGrpSpPr>
        <p:grpSpPr>
          <a:xfrm>
            <a:off x="6001157" y="2883976"/>
            <a:ext cx="2492457" cy="2722906"/>
            <a:chOff x="5671125" y="2067547"/>
            <a:chExt cx="2492457" cy="2722906"/>
          </a:xfrm>
        </p:grpSpPr>
        <p:grpSp>
          <p:nvGrpSpPr>
            <p:cNvPr id="26" name="Group 25">
              <a:extLst>
                <a:ext uri="{FF2B5EF4-FFF2-40B4-BE49-F238E27FC236}">
                  <a16:creationId xmlns:a16="http://schemas.microsoft.com/office/drawing/2014/main" id="{31D90739-0AB5-C1CA-2981-8D636BE03832}"/>
                </a:ext>
              </a:extLst>
            </p:cNvPr>
            <p:cNvGrpSpPr/>
            <p:nvPr/>
          </p:nvGrpSpPr>
          <p:grpSpPr>
            <a:xfrm>
              <a:off x="5671125" y="2067547"/>
              <a:ext cx="2492457" cy="2722906"/>
              <a:chOff x="5897695" y="2545254"/>
              <a:chExt cx="2492457" cy="2722906"/>
            </a:xfrm>
          </p:grpSpPr>
          <p:sp>
            <p:nvSpPr>
              <p:cNvPr id="28" name="Shape">
                <a:extLst>
                  <a:ext uri="{FF2B5EF4-FFF2-40B4-BE49-F238E27FC236}">
                    <a16:creationId xmlns:a16="http://schemas.microsoft.com/office/drawing/2014/main" id="{3D1A3460-905B-6C69-CB21-AD5EE1C2532F}"/>
                  </a:ext>
                </a:extLst>
              </p:cNvPr>
              <p:cNvSpPr/>
              <p:nvPr/>
            </p:nvSpPr>
            <p:spPr>
              <a:xfrm flipH="1">
                <a:off x="6780809" y="3428372"/>
                <a:ext cx="1358402" cy="1358004"/>
              </a:xfrm>
              <a:custGeom>
                <a:avLst/>
                <a:gdLst/>
                <a:ahLst/>
                <a:cxnLst>
                  <a:cxn ang="0">
                    <a:pos x="wd2" y="hd2"/>
                  </a:cxn>
                  <a:cxn ang="5400000">
                    <a:pos x="wd2" y="hd2"/>
                  </a:cxn>
                  <a:cxn ang="10800000">
                    <a:pos x="wd2" y="hd2"/>
                  </a:cxn>
                  <a:cxn ang="16200000">
                    <a:pos x="wd2" y="hd2"/>
                  </a:cxn>
                </a:cxnLst>
                <a:rect l="0" t="0" r="r" b="b"/>
                <a:pathLst>
                  <a:path w="21600" h="21600" extrusionOk="0">
                    <a:moveTo>
                      <a:pt x="21198" y="7911"/>
                    </a:moveTo>
                    <a:cubicBezTo>
                      <a:pt x="17700" y="6832"/>
                      <a:pt x="14974" y="4016"/>
                      <a:pt x="13991" y="479"/>
                    </a:cubicBezTo>
                    <a:cubicBezTo>
                      <a:pt x="12983" y="166"/>
                      <a:pt x="11911" y="0"/>
                      <a:pt x="10800" y="0"/>
                    </a:cubicBezTo>
                    <a:cubicBezTo>
                      <a:pt x="9689" y="0"/>
                      <a:pt x="8617" y="166"/>
                      <a:pt x="7609" y="479"/>
                    </a:cubicBezTo>
                    <a:cubicBezTo>
                      <a:pt x="4111" y="1558"/>
                      <a:pt x="1385" y="4374"/>
                      <a:pt x="402" y="7911"/>
                    </a:cubicBezTo>
                    <a:cubicBezTo>
                      <a:pt x="147" y="8830"/>
                      <a:pt x="0" y="9794"/>
                      <a:pt x="0" y="10797"/>
                    </a:cubicBezTo>
                    <a:cubicBezTo>
                      <a:pt x="0" y="16760"/>
                      <a:pt x="4832" y="21600"/>
                      <a:pt x="10800" y="21600"/>
                    </a:cubicBezTo>
                    <a:cubicBezTo>
                      <a:pt x="16762" y="21600"/>
                      <a:pt x="21600" y="16767"/>
                      <a:pt x="21600" y="10797"/>
                    </a:cubicBezTo>
                    <a:cubicBezTo>
                      <a:pt x="21600" y="9794"/>
                      <a:pt x="21453" y="8830"/>
                      <a:pt x="21198" y="7911"/>
                    </a:cubicBezTo>
                    <a:close/>
                  </a:path>
                </a:pathLst>
              </a:custGeom>
              <a:solidFill>
                <a:srgbClr val="FFCC5E"/>
              </a:solidFill>
              <a:ln>
                <a:noFill/>
              </a:ln>
            </p:spPr>
            <p:txBody>
              <a:bodyPr vert="horz" wrap="square" lIns="68580" tIns="34290" rIns="68580" bIns="3429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02</a:t>
                </a:r>
                <a:endParaRPr kumimoji="0"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sp>
            <p:nvSpPr>
              <p:cNvPr id="29" name="Shape">
                <a:extLst>
                  <a:ext uri="{FF2B5EF4-FFF2-40B4-BE49-F238E27FC236}">
                    <a16:creationId xmlns:a16="http://schemas.microsoft.com/office/drawing/2014/main" id="{52D85998-FC42-4992-13DE-C8BB223D8049}"/>
                  </a:ext>
                </a:extLst>
              </p:cNvPr>
              <p:cNvSpPr/>
              <p:nvPr/>
            </p:nvSpPr>
            <p:spPr>
              <a:xfrm flipH="1">
                <a:off x="5897695" y="2545254"/>
                <a:ext cx="1358395" cy="13580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4833"/>
                      <a:pt x="0" y="10803"/>
                    </a:cubicBezTo>
                    <a:cubicBezTo>
                      <a:pt x="0" y="11806"/>
                      <a:pt x="147" y="12770"/>
                      <a:pt x="402" y="13689"/>
                    </a:cubicBezTo>
                    <a:cubicBezTo>
                      <a:pt x="1385" y="17233"/>
                      <a:pt x="4111" y="20042"/>
                      <a:pt x="7609" y="21121"/>
                    </a:cubicBezTo>
                    <a:cubicBezTo>
                      <a:pt x="8617" y="21434"/>
                      <a:pt x="9689" y="21600"/>
                      <a:pt x="10800" y="21600"/>
                    </a:cubicBezTo>
                    <a:cubicBezTo>
                      <a:pt x="11911" y="21600"/>
                      <a:pt x="12983" y="21434"/>
                      <a:pt x="13992" y="21121"/>
                    </a:cubicBezTo>
                    <a:cubicBezTo>
                      <a:pt x="14974" y="17578"/>
                      <a:pt x="17700" y="14768"/>
                      <a:pt x="21198" y="13689"/>
                    </a:cubicBezTo>
                    <a:cubicBezTo>
                      <a:pt x="21453" y="12770"/>
                      <a:pt x="21600" y="11806"/>
                      <a:pt x="21600" y="10803"/>
                    </a:cubicBezTo>
                    <a:cubicBezTo>
                      <a:pt x="21600" y="4833"/>
                      <a:pt x="16762" y="0"/>
                      <a:pt x="10800" y="0"/>
                    </a:cubicBezTo>
                    <a:close/>
                  </a:path>
                </a:pathLst>
              </a:custGeom>
              <a:solidFill>
                <a:srgbClr val="FFE3A3"/>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pPr>
                <a:endParaRPr kumimoji="0" sz="2250" b="0" i="0" u="none" strike="noStrike" kern="0" cap="none" spc="0" normalizeH="0" baseline="0" noProof="0">
                  <a:ln>
                    <a:noFill/>
                  </a:ln>
                  <a:solidFill>
                    <a:prstClr val="black"/>
                  </a:solidFill>
                  <a:effectLst/>
                  <a:uLnTx/>
                  <a:uFillTx/>
                </a:endParaRPr>
              </a:p>
            </p:txBody>
          </p:sp>
          <p:sp>
            <p:nvSpPr>
              <p:cNvPr id="30" name="TextBox 29">
                <a:extLst>
                  <a:ext uri="{FF2B5EF4-FFF2-40B4-BE49-F238E27FC236}">
                    <a16:creationId xmlns:a16="http://schemas.microsoft.com/office/drawing/2014/main" id="{09AE9566-CD54-ABE8-6455-1B5A0E875247}"/>
                  </a:ext>
                </a:extLst>
              </p:cNvPr>
              <p:cNvSpPr txBox="1"/>
              <p:nvPr/>
            </p:nvSpPr>
            <p:spPr>
              <a:xfrm>
                <a:off x="6780809" y="4867666"/>
                <a:ext cx="1609343"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تقليل المقاومة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27" name="Graphic 26" descr="Bar graph with downward trend with solid fill">
              <a:extLst>
                <a:ext uri="{FF2B5EF4-FFF2-40B4-BE49-F238E27FC236}">
                  <a16:creationId xmlns:a16="http://schemas.microsoft.com/office/drawing/2014/main" id="{059F91D3-32CD-4ABA-2252-16D281DC694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46403" y="2487174"/>
              <a:ext cx="518750" cy="518750"/>
            </a:xfrm>
            <a:prstGeom prst="rect">
              <a:avLst/>
            </a:prstGeom>
          </p:spPr>
        </p:pic>
      </p:grpSp>
      <p:grpSp>
        <p:nvGrpSpPr>
          <p:cNvPr id="31" name="Group 30">
            <a:extLst>
              <a:ext uri="{FF2B5EF4-FFF2-40B4-BE49-F238E27FC236}">
                <a16:creationId xmlns:a16="http://schemas.microsoft.com/office/drawing/2014/main" id="{61D3E307-78C1-65AA-64FD-ABE05F4F928F}"/>
              </a:ext>
            </a:extLst>
          </p:cNvPr>
          <p:cNvGrpSpPr/>
          <p:nvPr/>
        </p:nvGrpSpPr>
        <p:grpSpPr>
          <a:xfrm>
            <a:off x="4194779" y="2883976"/>
            <a:ext cx="2407129" cy="2722906"/>
            <a:chOff x="3864747" y="2067547"/>
            <a:chExt cx="2407129" cy="2722906"/>
          </a:xfrm>
        </p:grpSpPr>
        <p:grpSp>
          <p:nvGrpSpPr>
            <p:cNvPr id="32" name="Group 31">
              <a:extLst>
                <a:ext uri="{FF2B5EF4-FFF2-40B4-BE49-F238E27FC236}">
                  <a16:creationId xmlns:a16="http://schemas.microsoft.com/office/drawing/2014/main" id="{3C05D099-27C7-6374-4BD8-078A80D1BA77}"/>
                </a:ext>
              </a:extLst>
            </p:cNvPr>
            <p:cNvGrpSpPr/>
            <p:nvPr/>
          </p:nvGrpSpPr>
          <p:grpSpPr>
            <a:xfrm>
              <a:off x="3864747" y="2067547"/>
              <a:ext cx="2407129" cy="2722906"/>
              <a:chOff x="4091317" y="2545254"/>
              <a:chExt cx="2407129" cy="2722906"/>
            </a:xfrm>
          </p:grpSpPr>
          <p:sp>
            <p:nvSpPr>
              <p:cNvPr id="34" name="Shape">
                <a:extLst>
                  <a:ext uri="{FF2B5EF4-FFF2-40B4-BE49-F238E27FC236}">
                    <a16:creationId xmlns:a16="http://schemas.microsoft.com/office/drawing/2014/main" id="{DC537C5C-2E39-D8DA-7041-3B21FF570FC3}"/>
                  </a:ext>
                </a:extLst>
              </p:cNvPr>
              <p:cNvSpPr/>
              <p:nvPr/>
            </p:nvSpPr>
            <p:spPr>
              <a:xfrm flipH="1">
                <a:off x="5014578" y="3428372"/>
                <a:ext cx="1358395" cy="1358004"/>
              </a:xfrm>
              <a:custGeom>
                <a:avLst/>
                <a:gdLst/>
                <a:ahLst/>
                <a:cxnLst>
                  <a:cxn ang="0">
                    <a:pos x="wd2" y="hd2"/>
                  </a:cxn>
                  <a:cxn ang="5400000">
                    <a:pos x="wd2" y="hd2"/>
                  </a:cxn>
                  <a:cxn ang="10800000">
                    <a:pos x="wd2" y="hd2"/>
                  </a:cxn>
                  <a:cxn ang="16200000">
                    <a:pos x="wd2" y="hd2"/>
                  </a:cxn>
                </a:cxnLst>
                <a:rect l="0" t="0" r="r" b="b"/>
                <a:pathLst>
                  <a:path w="21600" h="21600" extrusionOk="0">
                    <a:moveTo>
                      <a:pt x="21198" y="7911"/>
                    </a:moveTo>
                    <a:cubicBezTo>
                      <a:pt x="17700" y="6832"/>
                      <a:pt x="14974" y="4016"/>
                      <a:pt x="13992" y="479"/>
                    </a:cubicBezTo>
                    <a:cubicBezTo>
                      <a:pt x="12983" y="166"/>
                      <a:pt x="11911" y="0"/>
                      <a:pt x="10800" y="0"/>
                    </a:cubicBezTo>
                    <a:cubicBezTo>
                      <a:pt x="9689" y="0"/>
                      <a:pt x="8617" y="166"/>
                      <a:pt x="7609" y="479"/>
                    </a:cubicBezTo>
                    <a:cubicBezTo>
                      <a:pt x="4111" y="1558"/>
                      <a:pt x="1385" y="4374"/>
                      <a:pt x="402" y="7911"/>
                    </a:cubicBezTo>
                    <a:cubicBezTo>
                      <a:pt x="147" y="8830"/>
                      <a:pt x="0" y="9794"/>
                      <a:pt x="0" y="10797"/>
                    </a:cubicBezTo>
                    <a:cubicBezTo>
                      <a:pt x="0" y="16760"/>
                      <a:pt x="4832" y="21600"/>
                      <a:pt x="10800" y="21600"/>
                    </a:cubicBezTo>
                    <a:cubicBezTo>
                      <a:pt x="16762" y="21600"/>
                      <a:pt x="21600" y="16767"/>
                      <a:pt x="21600" y="10797"/>
                    </a:cubicBezTo>
                    <a:cubicBezTo>
                      <a:pt x="21600" y="9794"/>
                      <a:pt x="21453" y="8830"/>
                      <a:pt x="21198" y="7911"/>
                    </a:cubicBezTo>
                    <a:close/>
                  </a:path>
                </a:pathLst>
              </a:custGeom>
              <a:solidFill>
                <a:srgbClr val="3D8E92"/>
              </a:solidFill>
              <a:ln>
                <a:noFill/>
              </a:ln>
            </p:spPr>
            <p:txBody>
              <a:bodyPr vert="horz" wrap="square" lIns="68580" tIns="34290" rIns="68580" bIns="3429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03</a:t>
                </a:r>
                <a:endParaRPr kumimoji="0"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sp>
            <p:nvSpPr>
              <p:cNvPr id="35" name="Shape">
                <a:extLst>
                  <a:ext uri="{FF2B5EF4-FFF2-40B4-BE49-F238E27FC236}">
                    <a16:creationId xmlns:a16="http://schemas.microsoft.com/office/drawing/2014/main" id="{424A08DB-0CD1-A371-1534-0EA1F99B6705}"/>
                  </a:ext>
                </a:extLst>
              </p:cNvPr>
              <p:cNvSpPr/>
              <p:nvPr/>
            </p:nvSpPr>
            <p:spPr>
              <a:xfrm flipH="1">
                <a:off x="4091317" y="2545254"/>
                <a:ext cx="1358402" cy="13580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4833"/>
                      <a:pt x="0" y="10803"/>
                    </a:cubicBezTo>
                    <a:cubicBezTo>
                      <a:pt x="0" y="11806"/>
                      <a:pt x="147" y="12770"/>
                      <a:pt x="402" y="13689"/>
                    </a:cubicBezTo>
                    <a:cubicBezTo>
                      <a:pt x="1385" y="17233"/>
                      <a:pt x="4111" y="20042"/>
                      <a:pt x="7609" y="21121"/>
                    </a:cubicBezTo>
                    <a:cubicBezTo>
                      <a:pt x="8617" y="21434"/>
                      <a:pt x="9689" y="21600"/>
                      <a:pt x="10800" y="21600"/>
                    </a:cubicBezTo>
                    <a:cubicBezTo>
                      <a:pt x="11911" y="21600"/>
                      <a:pt x="12983" y="21434"/>
                      <a:pt x="13991" y="21121"/>
                    </a:cubicBezTo>
                    <a:cubicBezTo>
                      <a:pt x="14974" y="17578"/>
                      <a:pt x="17700" y="14768"/>
                      <a:pt x="21198" y="13689"/>
                    </a:cubicBezTo>
                    <a:cubicBezTo>
                      <a:pt x="21453" y="12770"/>
                      <a:pt x="21600" y="11806"/>
                      <a:pt x="21600" y="10803"/>
                    </a:cubicBezTo>
                    <a:cubicBezTo>
                      <a:pt x="21600" y="4833"/>
                      <a:pt x="16762" y="0"/>
                      <a:pt x="10800" y="0"/>
                    </a:cubicBezTo>
                    <a:close/>
                  </a:path>
                </a:pathLst>
              </a:custGeom>
              <a:solidFill>
                <a:srgbClr val="9ACCCE"/>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pPr>
                <a:endParaRPr kumimoji="0" sz="2250" b="0" i="0" u="none" strike="noStrike" kern="0" cap="none" spc="0" normalizeH="0" baseline="0" noProof="0">
                  <a:ln>
                    <a:noFill/>
                  </a:ln>
                  <a:solidFill>
                    <a:prstClr val="black"/>
                  </a:solidFill>
                  <a:effectLst/>
                  <a:uLnTx/>
                  <a:uFillTx/>
                </a:endParaRPr>
              </a:p>
            </p:txBody>
          </p:sp>
          <p:sp>
            <p:nvSpPr>
              <p:cNvPr id="36" name="TextBox 35">
                <a:extLst>
                  <a:ext uri="{FF2B5EF4-FFF2-40B4-BE49-F238E27FC236}">
                    <a16:creationId xmlns:a16="http://schemas.microsoft.com/office/drawing/2014/main" id="{8263BD7B-7E39-EE82-5E5C-4831CD547F42}"/>
                  </a:ext>
                </a:extLst>
              </p:cNvPr>
              <p:cNvSpPr txBox="1"/>
              <p:nvPr/>
            </p:nvSpPr>
            <p:spPr>
              <a:xfrm>
                <a:off x="4889103" y="4867666"/>
                <a:ext cx="1609343"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الابتكار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3" name="Picture 32">
              <a:extLst>
                <a:ext uri="{FF2B5EF4-FFF2-40B4-BE49-F238E27FC236}">
                  <a16:creationId xmlns:a16="http://schemas.microsoft.com/office/drawing/2014/main" id="{2CF1329D-19F5-6341-1C47-FDAC6C733976}"/>
                </a:ext>
              </a:extLst>
            </p:cNvPr>
            <p:cNvPicPr>
              <a:picLocks noChangeAspect="1"/>
            </p:cNvPicPr>
            <p:nvPr/>
          </p:nvPicPr>
          <p:blipFill>
            <a:blip r:embed="rId5">
              <a:biLevel thresh="75000"/>
            </a:blip>
            <a:stretch>
              <a:fillRect/>
            </a:stretch>
          </p:blipFill>
          <p:spPr>
            <a:xfrm>
              <a:off x="4252916" y="2385658"/>
              <a:ext cx="755970" cy="755970"/>
            </a:xfrm>
            <a:prstGeom prst="rect">
              <a:avLst/>
            </a:prstGeom>
          </p:spPr>
        </p:pic>
      </p:grpSp>
      <p:grpSp>
        <p:nvGrpSpPr>
          <p:cNvPr id="37" name="Group 36">
            <a:extLst>
              <a:ext uri="{FF2B5EF4-FFF2-40B4-BE49-F238E27FC236}">
                <a16:creationId xmlns:a16="http://schemas.microsoft.com/office/drawing/2014/main" id="{8D5ED4A8-E4F2-B0EB-1A14-D1C9F6D15202}"/>
              </a:ext>
            </a:extLst>
          </p:cNvPr>
          <p:cNvGrpSpPr/>
          <p:nvPr/>
        </p:nvGrpSpPr>
        <p:grpSpPr>
          <a:xfrm>
            <a:off x="2428544" y="2883976"/>
            <a:ext cx="2485576" cy="2722906"/>
            <a:chOff x="2098512" y="2067547"/>
            <a:chExt cx="2485576" cy="2722906"/>
          </a:xfrm>
        </p:grpSpPr>
        <p:grpSp>
          <p:nvGrpSpPr>
            <p:cNvPr id="38" name="Group 37">
              <a:extLst>
                <a:ext uri="{FF2B5EF4-FFF2-40B4-BE49-F238E27FC236}">
                  <a16:creationId xmlns:a16="http://schemas.microsoft.com/office/drawing/2014/main" id="{06B337E1-1693-3C01-4964-892CF3896C2C}"/>
                </a:ext>
              </a:extLst>
            </p:cNvPr>
            <p:cNvGrpSpPr/>
            <p:nvPr/>
          </p:nvGrpSpPr>
          <p:grpSpPr>
            <a:xfrm>
              <a:off x="2098512" y="2067547"/>
              <a:ext cx="2485576" cy="2722906"/>
              <a:chOff x="2325082" y="2545254"/>
              <a:chExt cx="2485576" cy="2722906"/>
            </a:xfrm>
          </p:grpSpPr>
          <p:sp>
            <p:nvSpPr>
              <p:cNvPr id="40" name="Shape">
                <a:extLst>
                  <a:ext uri="{FF2B5EF4-FFF2-40B4-BE49-F238E27FC236}">
                    <a16:creationId xmlns:a16="http://schemas.microsoft.com/office/drawing/2014/main" id="{38E5225C-C2BB-1D20-10BD-5C9FABCC1974}"/>
                  </a:ext>
                </a:extLst>
              </p:cNvPr>
              <p:cNvSpPr/>
              <p:nvPr/>
            </p:nvSpPr>
            <p:spPr>
              <a:xfrm flipH="1">
                <a:off x="3208199" y="3428372"/>
                <a:ext cx="1358402" cy="1358004"/>
              </a:xfrm>
              <a:custGeom>
                <a:avLst/>
                <a:gdLst/>
                <a:ahLst/>
                <a:cxnLst>
                  <a:cxn ang="0">
                    <a:pos x="wd2" y="hd2"/>
                  </a:cxn>
                  <a:cxn ang="5400000">
                    <a:pos x="wd2" y="hd2"/>
                  </a:cxn>
                  <a:cxn ang="10800000">
                    <a:pos x="wd2" y="hd2"/>
                  </a:cxn>
                  <a:cxn ang="16200000">
                    <a:pos x="wd2" y="hd2"/>
                  </a:cxn>
                </a:cxnLst>
                <a:rect l="0" t="0" r="r" b="b"/>
                <a:pathLst>
                  <a:path w="21600" h="21600" extrusionOk="0">
                    <a:moveTo>
                      <a:pt x="21198" y="7911"/>
                    </a:moveTo>
                    <a:cubicBezTo>
                      <a:pt x="17700" y="6832"/>
                      <a:pt x="14974" y="4016"/>
                      <a:pt x="13991" y="479"/>
                    </a:cubicBezTo>
                    <a:cubicBezTo>
                      <a:pt x="12983" y="166"/>
                      <a:pt x="11911" y="0"/>
                      <a:pt x="10800" y="0"/>
                    </a:cubicBezTo>
                    <a:cubicBezTo>
                      <a:pt x="9689" y="0"/>
                      <a:pt x="8617" y="166"/>
                      <a:pt x="7609" y="479"/>
                    </a:cubicBezTo>
                    <a:cubicBezTo>
                      <a:pt x="4111" y="1558"/>
                      <a:pt x="1385" y="4374"/>
                      <a:pt x="402" y="7911"/>
                    </a:cubicBezTo>
                    <a:cubicBezTo>
                      <a:pt x="147" y="8830"/>
                      <a:pt x="0" y="9794"/>
                      <a:pt x="0" y="10797"/>
                    </a:cubicBezTo>
                    <a:cubicBezTo>
                      <a:pt x="0" y="16760"/>
                      <a:pt x="4832" y="21600"/>
                      <a:pt x="10800" y="21600"/>
                    </a:cubicBezTo>
                    <a:cubicBezTo>
                      <a:pt x="16762" y="21600"/>
                      <a:pt x="21600" y="16767"/>
                      <a:pt x="21600" y="10797"/>
                    </a:cubicBezTo>
                    <a:cubicBezTo>
                      <a:pt x="21600" y="9794"/>
                      <a:pt x="21453" y="8830"/>
                      <a:pt x="21198" y="7911"/>
                    </a:cubicBezTo>
                    <a:close/>
                  </a:path>
                </a:pathLst>
              </a:custGeom>
              <a:solidFill>
                <a:srgbClr val="FFCC5E"/>
              </a:solidFill>
              <a:ln>
                <a:noFill/>
              </a:ln>
            </p:spPr>
            <p:txBody>
              <a:bodyPr vert="horz" wrap="square" lIns="68580" tIns="34290" rIns="68580" bIns="3429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04</a:t>
                </a:r>
                <a:endParaRPr kumimoji="0" sz="45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sp>
            <p:nvSpPr>
              <p:cNvPr id="41" name="Shape">
                <a:extLst>
                  <a:ext uri="{FF2B5EF4-FFF2-40B4-BE49-F238E27FC236}">
                    <a16:creationId xmlns:a16="http://schemas.microsoft.com/office/drawing/2014/main" id="{7AB180D2-2F83-17D5-84CA-41F7359DB0B8}"/>
                  </a:ext>
                </a:extLst>
              </p:cNvPr>
              <p:cNvSpPr/>
              <p:nvPr/>
            </p:nvSpPr>
            <p:spPr>
              <a:xfrm flipH="1">
                <a:off x="2325082" y="2545254"/>
                <a:ext cx="1358402" cy="13580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4833"/>
                      <a:pt x="0" y="10803"/>
                    </a:cubicBezTo>
                    <a:cubicBezTo>
                      <a:pt x="0" y="11806"/>
                      <a:pt x="147" y="12770"/>
                      <a:pt x="402" y="13689"/>
                    </a:cubicBezTo>
                    <a:cubicBezTo>
                      <a:pt x="1385" y="17233"/>
                      <a:pt x="4111" y="20042"/>
                      <a:pt x="7608" y="21121"/>
                    </a:cubicBezTo>
                    <a:cubicBezTo>
                      <a:pt x="8617" y="21434"/>
                      <a:pt x="9689" y="21600"/>
                      <a:pt x="10800" y="21600"/>
                    </a:cubicBezTo>
                    <a:cubicBezTo>
                      <a:pt x="16762" y="21600"/>
                      <a:pt x="21600" y="16767"/>
                      <a:pt x="21600" y="10797"/>
                    </a:cubicBezTo>
                    <a:cubicBezTo>
                      <a:pt x="21600" y="4833"/>
                      <a:pt x="16768" y="0"/>
                      <a:pt x="10800" y="0"/>
                    </a:cubicBezTo>
                    <a:close/>
                  </a:path>
                </a:pathLst>
              </a:custGeom>
              <a:solidFill>
                <a:srgbClr val="FFE3A3"/>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pPr>
                <a:endParaRPr kumimoji="0" sz="2250" b="0" i="0" u="none" strike="noStrike" kern="0" cap="none" spc="0" normalizeH="0" baseline="0" noProof="0">
                  <a:ln>
                    <a:noFill/>
                  </a:ln>
                  <a:solidFill>
                    <a:prstClr val="black"/>
                  </a:solidFill>
                  <a:effectLst/>
                  <a:uLnTx/>
                  <a:uFillTx/>
                </a:endParaRPr>
              </a:p>
            </p:txBody>
          </p:sp>
          <p:sp>
            <p:nvSpPr>
              <p:cNvPr id="42" name="TextBox 41">
                <a:extLst>
                  <a:ext uri="{FF2B5EF4-FFF2-40B4-BE49-F238E27FC236}">
                    <a16:creationId xmlns:a16="http://schemas.microsoft.com/office/drawing/2014/main" id="{497B74E5-2D3C-9011-1898-6F9B2DED9184}"/>
                  </a:ext>
                </a:extLst>
              </p:cNvPr>
              <p:cNvSpPr txBox="1"/>
              <p:nvPr/>
            </p:nvSpPr>
            <p:spPr>
              <a:xfrm>
                <a:off x="2966056" y="4867666"/>
                <a:ext cx="1844602"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زيادة رضا الموظفين</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9" name="Graphic 38" descr="Business Growth with solid fill">
              <a:extLst>
                <a:ext uri="{FF2B5EF4-FFF2-40B4-BE49-F238E27FC236}">
                  <a16:creationId xmlns:a16="http://schemas.microsoft.com/office/drawing/2014/main" id="{FB9881AA-5683-CFE6-2DCE-2D985D9A6C4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472976" y="2441814"/>
              <a:ext cx="609469" cy="609469"/>
            </a:xfrm>
            <a:prstGeom prst="rect">
              <a:avLst/>
            </a:prstGeom>
          </p:spPr>
        </p:pic>
      </p:grpSp>
    </p:spTree>
    <p:extLst>
      <p:ext uri="{BB962C8B-B14F-4D97-AF65-F5344CB8AC3E}">
        <p14:creationId xmlns:p14="http://schemas.microsoft.com/office/powerpoint/2010/main" val="853524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الثالث</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71008"/>
          </a:xfrm>
          <a:prstGeom prst="rect">
            <a:avLst/>
          </a:prstGeom>
          <a:noFill/>
        </p:spPr>
        <p:txBody>
          <a:bodyPr wrap="square" rtlCol="0">
            <a:spAutoFit/>
          </a:bodyPr>
          <a:lstStyle/>
          <a:p>
            <a:pPr algn="ctr">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كيفية المتابعة المستمرة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3" y="325755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أهمية المتابعة المستمرة في ضمان الالتزام بالخطة وتحقيق الأهداف</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3" y="4076701"/>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طرق المتابعة الدورية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3" y="4895850"/>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استخدام التكنولوجيا في المتابعة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931723" y="5715000"/>
            <a:ext cx="8368711"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87853"/>
            </a:xfrm>
            <a:prstGeom prst="rect">
              <a:avLst/>
            </a:prstGeom>
            <a:noFill/>
          </p:spPr>
          <p:txBody>
            <a:bodyPr wrap="square" rtlCol="0">
              <a:spAutoFit/>
            </a:bodyPr>
            <a:lstStyle/>
            <a:p>
              <a:pPr algn="r">
                <a:lnSpc>
                  <a:spcPct val="115000"/>
                </a:lnSpc>
                <a:spcAft>
                  <a:spcPts val="800"/>
                </a:spcAft>
                <a:buSzPts val="1800"/>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التعامل مع الانحرافات عن الخطة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16979273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745322" y="629041"/>
            <a:ext cx="8862777" cy="1508105"/>
            <a:chOff x="1745322" y="473129"/>
            <a:chExt cx="8862777" cy="1508105"/>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745322" y="473129"/>
              <a:ext cx="8862777" cy="1508105"/>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المتابعة المستمرة في ضمان الالتزام بالخطة وتحقيق الأهداف</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a:p>
              <a:pPr marL="0" marR="0" algn="ctr" rtl="1">
                <a:lnSpc>
                  <a:spcPct val="115000"/>
                </a:lnSpc>
                <a:spcBef>
                  <a:spcPts val="0"/>
                </a:spcBef>
                <a:spcAft>
                  <a:spcPts val="0"/>
                </a:spcAft>
              </a:pP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5197033" y="2691777"/>
            <a:ext cx="6481973" cy="2262158"/>
          </a:xfrm>
          <a:prstGeom prst="rect">
            <a:avLst/>
          </a:prstGeom>
          <a:noFill/>
        </p:spPr>
        <p:txBody>
          <a:bodyPr wrap="square">
            <a:spAutoFit/>
          </a:bodyPr>
          <a:lstStyle/>
          <a:p>
            <a:pPr marL="342900" indent="-432000" algn="r" rtl="1">
              <a:lnSpc>
                <a:spcPct val="150000"/>
              </a:lnSpc>
              <a:spcAft>
                <a:spcPts val="800"/>
              </a:spcAft>
              <a:buSzPct val="17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المتابعة المستمرة هي عملية مراقبة وتقييم التقدم نحو تحقيق الأهداف الموضوعة في خطة معيّنة، سواءً كانت خطة مشروع أو خطة تحسين أو خطة استراتيجية. تعتبر المتابعة من أهم العناصر التي تضمن سير العمل وفق الخطة المحددة وتحقيق الأهداف المرجوة في الوقت المحدد وبالجودة المطلوبة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6" name="Picture 15" descr="A person standing next to a clipboard with a pencil and a pencil&#10;&#10;Description automatically generated">
            <a:extLst>
              <a:ext uri="{FF2B5EF4-FFF2-40B4-BE49-F238E27FC236}">
                <a16:creationId xmlns:a16="http://schemas.microsoft.com/office/drawing/2014/main" id="{128E787B-27DC-6503-B5A5-9DB6B8641C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904" y="2533984"/>
            <a:ext cx="3871653" cy="2549625"/>
          </a:xfrm>
          <a:prstGeom prst="rect">
            <a:avLst/>
          </a:prstGeom>
        </p:spPr>
      </p:pic>
    </p:spTree>
    <p:extLst>
      <p:ext uri="{BB962C8B-B14F-4D97-AF65-F5344CB8AC3E}">
        <p14:creationId xmlns:p14="http://schemas.microsoft.com/office/powerpoint/2010/main" val="174643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1237</TotalTime>
  <Words>6383</Words>
  <Application>Microsoft Office PowerPoint</Application>
  <PresentationFormat>شاشة عريضة</PresentationFormat>
  <Paragraphs>1225</Paragraphs>
  <Slides>119</Slides>
  <Notes>75</Notes>
  <HiddenSlides>0</HiddenSlides>
  <MMClips>0</MMClips>
  <ScaleCrop>false</ScaleCrop>
  <HeadingPairs>
    <vt:vector size="6" baseType="variant">
      <vt:variant>
        <vt:lpstr>الخطوط المستخدمة</vt:lpstr>
      </vt:variant>
      <vt:variant>
        <vt:i4>14</vt:i4>
      </vt:variant>
      <vt:variant>
        <vt:lpstr>نسق</vt:lpstr>
      </vt:variant>
      <vt:variant>
        <vt:i4>1</vt:i4>
      </vt:variant>
      <vt:variant>
        <vt:lpstr>عناوين الشرائح</vt:lpstr>
      </vt:variant>
      <vt:variant>
        <vt:i4>119</vt:i4>
      </vt:variant>
    </vt:vector>
  </HeadingPairs>
  <TitlesOfParts>
    <vt:vector size="134" baseType="lpstr">
      <vt:lpstr>ADLaM Display</vt:lpstr>
      <vt:lpstr>Adobe Arabic</vt:lpstr>
      <vt:lpstr>Arial</vt:lpstr>
      <vt:lpstr>Cairo</vt:lpstr>
      <vt:lpstr>Calibri</vt:lpstr>
      <vt:lpstr>DIN Next LT Arabic</vt:lpstr>
      <vt:lpstr>Fira Sans Extra Condensed Medium</vt:lpstr>
      <vt:lpstr>GE Dinar Two</vt:lpstr>
      <vt:lpstr>GE Dinar Two Medium</vt:lpstr>
      <vt:lpstr>Montserrat</vt:lpstr>
      <vt:lpstr>Montserrat Black</vt:lpstr>
      <vt:lpstr>Montserrat ExtraBold</vt:lpstr>
      <vt:lpstr>Sakkal Majalla</vt:lpstr>
      <vt:lpstr>Times New Roman</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Dawlia Training</cp:lastModifiedBy>
  <cp:revision>1206</cp:revision>
  <cp:lastPrinted>2023-07-16T13:31:37Z</cp:lastPrinted>
  <dcterms:created xsi:type="dcterms:W3CDTF">2020-01-20T05:08:25Z</dcterms:created>
  <dcterms:modified xsi:type="dcterms:W3CDTF">2026-05-31T05:07:13Z</dcterms:modified>
</cp:coreProperties>
</file>